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drawings/drawing1.xml" ContentType="application/vnd.openxmlformats-officedocument.drawingml.chartshapes+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31" r:id="rId2"/>
    <p:sldMasterId id="2147483820" r:id="rId3"/>
    <p:sldMasterId id="2147483838" r:id="rId4"/>
    <p:sldMasterId id="2147483844" r:id="rId5"/>
  </p:sldMasterIdLst>
  <p:notesMasterIdLst>
    <p:notesMasterId r:id="rId30"/>
  </p:notesMasterIdLst>
  <p:handoutMasterIdLst>
    <p:handoutMasterId r:id="rId31"/>
  </p:handoutMasterIdLst>
  <p:sldIdLst>
    <p:sldId id="259" r:id="rId6"/>
    <p:sldId id="260" r:id="rId7"/>
    <p:sldId id="263" r:id="rId8"/>
    <p:sldId id="264" r:id="rId9"/>
    <p:sldId id="265" r:id="rId10"/>
    <p:sldId id="266" r:id="rId11"/>
    <p:sldId id="267" r:id="rId12"/>
    <p:sldId id="268" r:id="rId13"/>
    <p:sldId id="269" r:id="rId14"/>
    <p:sldId id="270" r:id="rId15"/>
    <p:sldId id="271" r:id="rId16"/>
    <p:sldId id="292" r:id="rId17"/>
    <p:sldId id="273" r:id="rId18"/>
    <p:sldId id="274" r:id="rId19"/>
    <p:sldId id="275" r:id="rId20"/>
    <p:sldId id="289" r:id="rId21"/>
    <p:sldId id="291" r:id="rId22"/>
    <p:sldId id="290" r:id="rId23"/>
    <p:sldId id="280" r:id="rId24"/>
    <p:sldId id="283" r:id="rId25"/>
    <p:sldId id="284" r:id="rId26"/>
    <p:sldId id="286" r:id="rId27"/>
    <p:sldId id="288" r:id="rId28"/>
    <p:sldId id="262" r:id="rId29"/>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66A62"/>
    <a:srgbClr val="13294A"/>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7732" autoAdjust="0"/>
    <p:restoredTop sz="94694" autoAdjust="0"/>
  </p:normalViewPr>
  <p:slideViewPr>
    <p:cSldViewPr>
      <p:cViewPr varScale="1">
        <p:scale>
          <a:sx n="85" d="100"/>
          <a:sy n="85" d="100"/>
        </p:scale>
        <p:origin x="-1157"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3216" y="-91"/>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PAKH\Desktop\Performance\&#1090;&#1094;&#1086;%20&#1087;&#1088;&#1072;&#1082;&#1090;&#1080;&#1082;&#1072;\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rtl="0" fontAlgn="base">
              <a:spcBef>
                <a:spcPct val="0"/>
              </a:spcBef>
              <a:spcAft>
                <a:spcPct val="0"/>
              </a:spcAft>
              <a:defRPr lang="en-US" sz="1200" b="1" kern="1200" dirty="0">
                <a:solidFill>
                  <a:schemeClr val="tx1"/>
                </a:solidFill>
                <a:latin typeface="Arial" charset="0"/>
                <a:ea typeface="+mn-ea"/>
                <a:cs typeface="Arial" charset="0"/>
              </a:defRPr>
            </a:pPr>
            <a:r>
              <a:rPr lang="en-US" sz="1200" b="1" kern="1200" dirty="0" err="1" smtClean="0">
                <a:solidFill>
                  <a:schemeClr val="tx1"/>
                </a:solidFill>
                <a:latin typeface="Arial" charset="0"/>
                <a:ea typeface="+mn-ea"/>
                <a:cs typeface="Arial" charset="0"/>
              </a:rPr>
              <a:t>Nombre</a:t>
            </a:r>
            <a:r>
              <a:rPr lang="en-US" sz="1200" b="1" kern="1200" baseline="0" dirty="0" smtClean="0">
                <a:solidFill>
                  <a:schemeClr val="tx1"/>
                </a:solidFill>
                <a:latin typeface="Arial" charset="0"/>
                <a:ea typeface="+mn-ea"/>
                <a:cs typeface="Arial" charset="0"/>
              </a:rPr>
              <a:t> de </a:t>
            </a:r>
            <a:r>
              <a:rPr lang="en-US" sz="1200" b="1" kern="1200" baseline="0" dirty="0" err="1" smtClean="0">
                <a:solidFill>
                  <a:schemeClr val="tx1"/>
                </a:solidFill>
                <a:latin typeface="Arial" charset="0"/>
                <a:ea typeface="+mn-ea"/>
                <a:cs typeface="Arial" charset="0"/>
              </a:rPr>
              <a:t>contrôles</a:t>
            </a:r>
            <a:r>
              <a:rPr lang="en-US" sz="1200" b="1" kern="1200" baseline="0" dirty="0" smtClean="0">
                <a:solidFill>
                  <a:schemeClr val="tx1"/>
                </a:solidFill>
                <a:latin typeface="Arial" charset="0"/>
                <a:ea typeface="+mn-ea"/>
                <a:cs typeface="Arial" charset="0"/>
              </a:rPr>
              <a:t> </a:t>
            </a:r>
            <a:r>
              <a:rPr lang="en-US" sz="1200" b="1" kern="1200" baseline="0" dirty="0" err="1" smtClean="0">
                <a:solidFill>
                  <a:schemeClr val="tx1"/>
                </a:solidFill>
                <a:latin typeface="Arial" charset="0"/>
                <a:ea typeface="+mn-ea"/>
                <a:cs typeface="Arial" charset="0"/>
              </a:rPr>
              <a:t>fiscaux</a:t>
            </a:r>
            <a:r>
              <a:rPr lang="en-US" sz="1200" b="1" kern="1200" baseline="0" dirty="0" smtClean="0">
                <a:solidFill>
                  <a:schemeClr val="tx1"/>
                </a:solidFill>
                <a:latin typeface="Arial" charset="0"/>
                <a:ea typeface="+mn-ea"/>
                <a:cs typeface="Arial" charset="0"/>
              </a:rPr>
              <a:t> </a:t>
            </a:r>
          </a:p>
          <a:p>
            <a:pPr rtl="0" fontAlgn="base">
              <a:spcBef>
                <a:spcPct val="0"/>
              </a:spcBef>
              <a:spcAft>
                <a:spcPct val="0"/>
              </a:spcAft>
              <a:defRPr lang="en-US" sz="1200" b="1" kern="1200" dirty="0">
                <a:solidFill>
                  <a:schemeClr val="tx1"/>
                </a:solidFill>
                <a:latin typeface="Arial" charset="0"/>
                <a:ea typeface="+mn-ea"/>
                <a:cs typeface="Arial" charset="0"/>
              </a:defRPr>
            </a:pPr>
            <a:r>
              <a:rPr lang="en-US" sz="1200" b="1" kern="1200" baseline="0" dirty="0" smtClean="0">
                <a:solidFill>
                  <a:schemeClr val="tx1"/>
                </a:solidFill>
                <a:latin typeface="Arial" charset="0"/>
                <a:ea typeface="+mn-ea"/>
                <a:cs typeface="Arial" charset="0"/>
              </a:rPr>
              <a:t>(</a:t>
            </a:r>
            <a:r>
              <a:rPr lang="en-US" sz="1200" b="1" kern="1200" baseline="0" dirty="0" err="1" smtClean="0">
                <a:solidFill>
                  <a:schemeClr val="tx1"/>
                </a:solidFill>
                <a:latin typeface="Arial" charset="0"/>
                <a:ea typeface="+mn-ea"/>
                <a:cs typeface="Arial" charset="0"/>
              </a:rPr>
              <a:t>en</a:t>
            </a:r>
            <a:r>
              <a:rPr lang="en-US" sz="1200" b="1" kern="1200" baseline="0" dirty="0" smtClean="0">
                <a:solidFill>
                  <a:schemeClr val="tx1"/>
                </a:solidFill>
                <a:latin typeface="Arial" charset="0"/>
                <a:ea typeface="+mn-ea"/>
                <a:cs typeface="Arial" charset="0"/>
              </a:rPr>
              <a:t> 2016)</a:t>
            </a:r>
            <a:endParaRPr lang="en-US" sz="1200" b="1" kern="1200" dirty="0">
              <a:solidFill>
                <a:schemeClr val="tx1"/>
              </a:solidFill>
              <a:latin typeface="Arial" charset="0"/>
              <a:ea typeface="+mn-ea"/>
              <a:cs typeface="Arial" charset="0"/>
            </a:endParaRPr>
          </a:p>
        </c:rich>
      </c:tx>
      <c:layout>
        <c:manualLayout>
          <c:xMode val="edge"/>
          <c:yMode val="edge"/>
          <c:x val="0.10390868251106003"/>
          <c:y val="1.8461264419700057E-2"/>
        </c:manualLayout>
      </c:layout>
      <c:overlay val="0"/>
    </c:title>
    <c:autoTitleDeleted val="0"/>
    <c:plotArea>
      <c:layout>
        <c:manualLayout>
          <c:layoutTarget val="inner"/>
          <c:xMode val="edge"/>
          <c:yMode val="edge"/>
          <c:x val="8.3508088297031852E-2"/>
          <c:y val="0.15464633191510024"/>
          <c:w val="0.85867861980502302"/>
          <c:h val="0.695267785067887"/>
        </c:manualLayout>
      </c:layout>
      <c:barChart>
        <c:barDir val="col"/>
        <c:grouping val="clustered"/>
        <c:varyColors val="0"/>
        <c:ser>
          <c:idx val="0"/>
          <c:order val="0"/>
          <c:spPr>
            <a:solidFill>
              <a:schemeClr val="accent1"/>
            </a:solidFill>
          </c:spPr>
          <c:invertIfNegative val="0"/>
          <c:dPt>
            <c:idx val="0"/>
            <c:invertIfNegative val="0"/>
            <c:bubble3D val="0"/>
            <c:spPr>
              <a:solidFill>
                <a:schemeClr val="accent5"/>
              </a:solidFill>
            </c:spPr>
          </c:dPt>
          <c:dLbls>
            <c:txPr>
              <a:bodyPr/>
              <a:lstStyle/>
              <a:p>
                <a:pPr algn="ctr" rtl="0" fontAlgn="base">
                  <a:spcBef>
                    <a:spcPct val="0"/>
                  </a:spcBef>
                  <a:spcAft>
                    <a:spcPct val="0"/>
                  </a:spcAft>
                  <a:defRPr lang="en-US" sz="1400" b="1" i="0" u="none" strike="noStrike" kern="1200" baseline="0">
                    <a:solidFill>
                      <a:schemeClr val="tx1"/>
                    </a:solidFill>
                    <a:latin typeface="Arial" charset="0"/>
                    <a:ea typeface="+mn-ea"/>
                    <a:cs typeface="Arial" charset="0"/>
                  </a:defRPr>
                </a:pPr>
                <a:endParaRPr lang="fr-FR"/>
              </a:p>
            </c:txPr>
            <c:showLegendKey val="0"/>
            <c:showVal val="1"/>
            <c:showCatName val="0"/>
            <c:showSerName val="0"/>
            <c:showPercent val="0"/>
            <c:showBubbleSize val="0"/>
            <c:showLeaderLines val="0"/>
          </c:dLbls>
          <c:cat>
            <c:strRef>
              <c:f>Лист1!$N$6:$N$7</c:f>
              <c:strCache>
                <c:ptCount val="2"/>
                <c:pt idx="0">
                  <c:v>TP</c:v>
                </c:pt>
                <c:pt idx="1">
                  <c:v>UTB</c:v>
                </c:pt>
              </c:strCache>
            </c:strRef>
          </c:cat>
          <c:val>
            <c:numRef>
              <c:f>Лист1!$O$6:$O$7</c:f>
              <c:numCache>
                <c:formatCode>General</c:formatCode>
                <c:ptCount val="2"/>
                <c:pt idx="0">
                  <c:v>15</c:v>
                </c:pt>
                <c:pt idx="1">
                  <c:v>306</c:v>
                </c:pt>
              </c:numCache>
            </c:numRef>
          </c:val>
        </c:ser>
        <c:dLbls>
          <c:showLegendKey val="0"/>
          <c:showVal val="1"/>
          <c:showCatName val="0"/>
          <c:showSerName val="0"/>
          <c:showPercent val="0"/>
          <c:showBubbleSize val="0"/>
        </c:dLbls>
        <c:gapWidth val="93"/>
        <c:overlap val="-25"/>
        <c:axId val="117563392"/>
        <c:axId val="122926976"/>
      </c:barChart>
      <c:catAx>
        <c:axId val="117563392"/>
        <c:scaling>
          <c:orientation val="minMax"/>
        </c:scaling>
        <c:delete val="0"/>
        <c:axPos val="b"/>
        <c:majorTickMark val="none"/>
        <c:minorTickMark val="none"/>
        <c:tickLblPos val="nextTo"/>
        <c:txPr>
          <a:bodyPr/>
          <a:lstStyle/>
          <a:p>
            <a:pPr algn="ctr" rtl="0" fontAlgn="base">
              <a:spcBef>
                <a:spcPct val="0"/>
              </a:spcBef>
              <a:spcAft>
                <a:spcPct val="0"/>
              </a:spcAft>
              <a:defRPr lang="en-US" sz="1200" b="1" i="0" u="none" strike="noStrike" kern="1200" baseline="0">
                <a:solidFill>
                  <a:schemeClr val="tx1"/>
                </a:solidFill>
                <a:latin typeface="Arial" charset="0"/>
                <a:ea typeface="+mn-ea"/>
                <a:cs typeface="Arial" charset="0"/>
              </a:defRPr>
            </a:pPr>
            <a:endParaRPr lang="fr-FR"/>
          </a:p>
        </c:txPr>
        <c:crossAx val="122926976"/>
        <c:crosses val="autoZero"/>
        <c:auto val="1"/>
        <c:lblAlgn val="ctr"/>
        <c:lblOffset val="100"/>
        <c:noMultiLvlLbl val="0"/>
      </c:catAx>
      <c:valAx>
        <c:axId val="122926976"/>
        <c:scaling>
          <c:orientation val="minMax"/>
        </c:scaling>
        <c:delete val="1"/>
        <c:axPos val="l"/>
        <c:numFmt formatCode="General" sourceLinked="1"/>
        <c:majorTickMark val="none"/>
        <c:minorTickMark val="none"/>
        <c:tickLblPos val="nextTo"/>
        <c:crossAx val="117563392"/>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0.52273</cdr:x>
      <cdr:y>0.87396</cdr:y>
    </cdr:from>
    <cdr:to>
      <cdr:x>0.95455</cdr:x>
      <cdr:y>0.97439</cdr:y>
    </cdr:to>
    <cdr:sp macro="" textlink="">
      <cdr:nvSpPr>
        <cdr:cNvPr id="2" name="TextBox 1"/>
        <cdr:cNvSpPr txBox="1"/>
      </cdr:nvSpPr>
      <cdr:spPr>
        <a:xfrm xmlns:a="http://schemas.openxmlformats.org/drawingml/2006/main">
          <a:off x="1656184" y="2410529"/>
          <a:ext cx="1368152" cy="276999"/>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200" b="1" dirty="0" smtClean="0">
              <a:solidFill>
                <a:schemeClr val="tx1"/>
              </a:solidFill>
              <a:latin typeface="Arial" pitchFamily="34" charset="0"/>
              <a:cs typeface="Arial" pitchFamily="34" charset="0"/>
            </a:rPr>
            <a:t>AFI</a:t>
          </a:r>
          <a:endParaRPr lang="en-GB" sz="1200" b="1" dirty="0" smtClean="0">
            <a:solidFill>
              <a:schemeClr val="tx1"/>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0727" tIns="45363" rIns="90727" bIns="45363" rtlCol="0"/>
          <a:lstStyle>
            <a:lvl1pPr algn="l">
              <a:defRPr sz="1200"/>
            </a:lvl1pPr>
          </a:lstStyle>
          <a:p>
            <a:endParaRPr lang="de-DE"/>
          </a:p>
        </p:txBody>
      </p:sp>
      <p:sp>
        <p:nvSpPr>
          <p:cNvPr id="3" name="Date Placeholder 2"/>
          <p:cNvSpPr>
            <a:spLocks noGrp="1"/>
          </p:cNvSpPr>
          <p:nvPr>
            <p:ph type="dt" sz="quarter" idx="1"/>
          </p:nvPr>
        </p:nvSpPr>
        <p:spPr>
          <a:xfrm>
            <a:off x="3850443" y="0"/>
            <a:ext cx="2945659" cy="493633"/>
          </a:xfrm>
          <a:prstGeom prst="rect">
            <a:avLst/>
          </a:prstGeom>
        </p:spPr>
        <p:txBody>
          <a:bodyPr vert="horz" lIns="90727" tIns="45363" rIns="90727" bIns="45363" rtlCol="0"/>
          <a:lstStyle>
            <a:lvl1pPr algn="r">
              <a:defRPr sz="1200"/>
            </a:lvl1pPr>
          </a:lstStyle>
          <a:p>
            <a:fld id="{16074EF9-2D1C-444F-892A-3DE5023F3264}" type="datetimeFigureOut">
              <a:rPr lang="de-DE" smtClean="0"/>
              <a:pPr/>
              <a:t>18.10.2017</a:t>
            </a:fld>
            <a:endParaRPr lang="de-DE"/>
          </a:p>
        </p:txBody>
      </p:sp>
      <p:sp>
        <p:nvSpPr>
          <p:cNvPr id="4" name="Footer Placeholder 3"/>
          <p:cNvSpPr>
            <a:spLocks noGrp="1"/>
          </p:cNvSpPr>
          <p:nvPr>
            <p:ph type="ftr" sz="quarter" idx="2"/>
          </p:nvPr>
        </p:nvSpPr>
        <p:spPr>
          <a:xfrm>
            <a:off x="0" y="9377317"/>
            <a:ext cx="2945659" cy="493633"/>
          </a:xfrm>
          <a:prstGeom prst="rect">
            <a:avLst/>
          </a:prstGeom>
        </p:spPr>
        <p:txBody>
          <a:bodyPr vert="horz" lIns="90727" tIns="45363" rIns="90727" bIns="45363" rtlCol="0" anchor="b"/>
          <a:lstStyle>
            <a:lvl1pPr algn="l">
              <a:defRPr sz="1200"/>
            </a:lvl1pPr>
          </a:lstStyle>
          <a:p>
            <a:endParaRPr lang="de-DE"/>
          </a:p>
        </p:txBody>
      </p:sp>
      <p:sp>
        <p:nvSpPr>
          <p:cNvPr id="5" name="Slide Number Placeholder 4"/>
          <p:cNvSpPr>
            <a:spLocks noGrp="1"/>
          </p:cNvSpPr>
          <p:nvPr>
            <p:ph type="sldNum" sz="quarter" idx="3"/>
          </p:nvPr>
        </p:nvSpPr>
        <p:spPr>
          <a:xfrm>
            <a:off x="3850443" y="9377317"/>
            <a:ext cx="2945659" cy="493633"/>
          </a:xfrm>
          <a:prstGeom prst="rect">
            <a:avLst/>
          </a:prstGeom>
        </p:spPr>
        <p:txBody>
          <a:bodyPr vert="horz" lIns="90727" tIns="45363" rIns="90727" bIns="45363" rtlCol="0" anchor="b"/>
          <a:lstStyle>
            <a:lvl1pPr algn="r">
              <a:defRPr sz="1200"/>
            </a:lvl1pPr>
          </a:lstStyle>
          <a:p>
            <a:fld id="{C064FE75-9390-4697-9DC7-085317AE8E1C}" type="slidenum">
              <a:rPr lang="de-DE" smtClean="0"/>
              <a:pPr/>
              <a:t>‹N°›</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0727" tIns="45363" rIns="90727" bIns="45363" rtlCol="0"/>
          <a:lstStyle>
            <a:lvl1pPr algn="l">
              <a:defRPr sz="1200"/>
            </a:lvl1pPr>
          </a:lstStyle>
          <a:p>
            <a:endParaRPr lang="de-DE"/>
          </a:p>
        </p:txBody>
      </p:sp>
      <p:sp>
        <p:nvSpPr>
          <p:cNvPr id="3" name="Date Placeholder 2"/>
          <p:cNvSpPr>
            <a:spLocks noGrp="1"/>
          </p:cNvSpPr>
          <p:nvPr>
            <p:ph type="dt" idx="1"/>
          </p:nvPr>
        </p:nvSpPr>
        <p:spPr>
          <a:xfrm>
            <a:off x="3850443" y="0"/>
            <a:ext cx="2945659" cy="493633"/>
          </a:xfrm>
          <a:prstGeom prst="rect">
            <a:avLst/>
          </a:prstGeom>
        </p:spPr>
        <p:txBody>
          <a:bodyPr vert="horz" lIns="90727" tIns="45363" rIns="90727" bIns="45363" rtlCol="0"/>
          <a:lstStyle>
            <a:lvl1pPr algn="r">
              <a:defRPr sz="1200"/>
            </a:lvl1pPr>
          </a:lstStyle>
          <a:p>
            <a:fld id="{6CFEE0E7-FE49-49E0-B574-252EA06FC051}" type="datetimeFigureOut">
              <a:rPr lang="de-DE" smtClean="0"/>
              <a:pPr/>
              <a:t>18.10.2017</a:t>
            </a:fld>
            <a:endParaRPr lang="de-DE"/>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0727" tIns="45363" rIns="90727" bIns="45363" rtlCol="0" anchor="ctr"/>
          <a:lstStyle/>
          <a:p>
            <a:endParaRPr lang="de-DE"/>
          </a:p>
        </p:txBody>
      </p:sp>
      <p:sp>
        <p:nvSpPr>
          <p:cNvPr id="5" name="Notes Placeholder 4"/>
          <p:cNvSpPr>
            <a:spLocks noGrp="1"/>
          </p:cNvSpPr>
          <p:nvPr>
            <p:ph type="body" sz="quarter" idx="3"/>
          </p:nvPr>
        </p:nvSpPr>
        <p:spPr>
          <a:xfrm>
            <a:off x="679768" y="4689516"/>
            <a:ext cx="5438140" cy="4442698"/>
          </a:xfrm>
          <a:prstGeom prst="rect">
            <a:avLst/>
          </a:prstGeom>
        </p:spPr>
        <p:txBody>
          <a:bodyPr vert="horz" lIns="90727" tIns="45363" rIns="90727" bIns="453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377317"/>
            <a:ext cx="2945659" cy="493633"/>
          </a:xfrm>
          <a:prstGeom prst="rect">
            <a:avLst/>
          </a:prstGeom>
        </p:spPr>
        <p:txBody>
          <a:bodyPr vert="horz" lIns="90727" tIns="45363" rIns="90727" bIns="45363"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0727" tIns="45363" rIns="90727" bIns="45363" rtlCol="0" anchor="b"/>
          <a:lstStyle>
            <a:lvl1pPr algn="r">
              <a:defRPr sz="1200"/>
            </a:lvl1pPr>
          </a:lstStyle>
          <a:p>
            <a:fld id="{52008A02-0983-4D98-8FAA-A493F3BA4192}" type="slidenum">
              <a:rPr lang="de-DE" smtClean="0"/>
              <a:pPr/>
              <a:t>‹N°›</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3561435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3644457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2888305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4032009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13</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2054027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14</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1415275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15</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1812401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16</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1859629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2008A02-0983-4D98-8FAA-A493F3BA4192}" type="slidenum">
              <a:rPr lang="de-DE" smtClean="0"/>
              <a:pPr/>
              <a:t>17</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39480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18</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617965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19</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27568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4257079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20</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1370078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21</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2553225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22</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1753584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23</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2265954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24</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271825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323909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2544331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317531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363296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331477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349736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a:t>
            </a:fld>
            <a:endParaRPr lang="de-DE"/>
          </a:p>
        </p:txBody>
      </p:sp>
      <p:sp>
        <p:nvSpPr>
          <p:cNvPr id="5" name="Espace réservé des commentaires 2"/>
          <p:cNvSpPr>
            <a:spLocks noGrp="1"/>
          </p:cNvSpPr>
          <p:nvPr/>
        </p:nvSpPr>
        <p:spPr>
          <a:xfrm>
            <a:off x="704686" y="4672954"/>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75045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fr-FR" sz="2400" baseline="0" noProof="0" smtClean="0">
                <a:solidFill>
                  <a:srgbClr val="000000"/>
                </a:solidFill>
                <a:latin typeface="Arial"/>
              </a:rPr>
              <a:t>Modifiez le style du titre</a:t>
            </a:r>
            <a:endParaRPr lang="en-GB" noProof="0" dirty="0" smtClean="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smtClean="0"/>
              <a:t>Click to edit Master text styles</a:t>
            </a:r>
          </a:p>
        </p:txBody>
      </p:sp>
    </p:spTree>
    <p:extLst>
      <p:ext uri="{BB962C8B-B14F-4D97-AF65-F5344CB8AC3E}">
        <p14:creationId xmlns:p14="http://schemas.microsoft.com/office/powerpoint/2010/main" val="34880592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termediate_title_page_with_image">
    <p:spTree>
      <p:nvGrpSpPr>
        <p:cNvPr id="1" name=""/>
        <p:cNvGrpSpPr/>
        <p:nvPr/>
      </p:nvGrpSpPr>
      <p:grpSpPr>
        <a:xfrm>
          <a:off x="0" y="0"/>
          <a:ext cx="0" cy="0"/>
          <a:chOff x="0" y="0"/>
          <a:chExt cx="0" cy="0"/>
        </a:xfrm>
      </p:grpSpPr>
      <p:pic>
        <p:nvPicPr>
          <p:cNvPr id="4" name="Picture 5" descr="CMSLegal_Picture_Replac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19075"/>
            <a:ext cx="87122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MSLegal_Cover_Logo_IM_iL_001_P"/>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1800" y="430213"/>
            <a:ext cx="82804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elplatzhalter 1"/>
          <p:cNvSpPr>
            <a:spLocks noGrp="1"/>
          </p:cNvSpPr>
          <p:nvPr>
            <p:ph type="title"/>
          </p:nvPr>
        </p:nvSpPr>
        <p:spPr bwMode="auto">
          <a:xfrm>
            <a:off x="540000" y="4212000"/>
            <a:ext cx="7308850" cy="1042987"/>
          </a:xfrm>
          <a:prstGeom prst="rect">
            <a:avLst/>
          </a:prstGeom>
          <a:noFill/>
          <a:ln w="9525">
            <a:noFill/>
            <a:miter lim="800000"/>
            <a:headEnd/>
            <a:tailEnd/>
          </a:ln>
        </p:spPr>
        <p:txBody>
          <a:bodyPr/>
          <a:lstStyle/>
          <a:p>
            <a:r>
              <a:rPr lang="en-GB" noProof="0" dirty="0" smtClean="0"/>
              <a:t>This is an intermediate title page with picture. </a:t>
            </a:r>
            <a:br>
              <a:rPr lang="en-GB" noProof="0" dirty="0" smtClean="0"/>
            </a:br>
            <a:r>
              <a:rPr lang="en-GB" noProof="0" dirty="0" smtClean="0"/>
              <a:t>Arial 20/24pt, bold.</a:t>
            </a:r>
          </a:p>
        </p:txBody>
      </p:sp>
      <p:sp>
        <p:nvSpPr>
          <p:cNvPr id="12" name="Text Placeholder 11"/>
          <p:cNvSpPr>
            <a:spLocks noGrp="1"/>
          </p:cNvSpPr>
          <p:nvPr>
            <p:ph type="body" sz="quarter" idx="15"/>
          </p:nvPr>
        </p:nvSpPr>
        <p:spPr>
          <a:xfrm>
            <a:off x="540000" y="5378400"/>
            <a:ext cx="73080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lvl="0"/>
            <a:r>
              <a:rPr lang="en-US" noProof="0" smtClean="0"/>
              <a:t>Click to edit Master text styles</a:t>
            </a:r>
          </a:p>
        </p:txBody>
      </p:sp>
      <p:sp>
        <p:nvSpPr>
          <p:cNvPr id="6" name="Foliennummernplatzhalter 5"/>
          <p:cNvSpPr>
            <a:spLocks noGrp="1"/>
          </p:cNvSpPr>
          <p:nvPr>
            <p:ph type="sldNum" sz="quarter" idx="16"/>
          </p:nvPr>
        </p:nvSpPr>
        <p:spPr/>
        <p:txBody>
          <a:bodyPr/>
          <a:lstStyle>
            <a:lvl1pPr>
              <a:defRPr>
                <a:latin typeface="Arial" pitchFamily="34" charset="0"/>
                <a:cs typeface="Arial" pitchFamily="34" charset="0"/>
              </a:defRPr>
            </a:lvl1pPr>
          </a:lstStyle>
          <a:p>
            <a:pPr>
              <a:defRPr/>
            </a:pPr>
            <a:fld id="{87E7F305-8205-4047-B401-F513D9672838}" type="slidenum">
              <a:rPr lang="en-GB"/>
              <a:pPr>
                <a:defRPr/>
              </a:pPr>
              <a:t>‹N°›</a:t>
            </a:fld>
            <a:endParaRPr lang="en-GB" dirty="0"/>
          </a:p>
        </p:txBody>
      </p:sp>
    </p:spTree>
    <p:extLst>
      <p:ext uri="{BB962C8B-B14F-4D97-AF65-F5344CB8AC3E}">
        <p14:creationId xmlns:p14="http://schemas.microsoft.com/office/powerpoint/2010/main" val="314947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claimer_slide">
    <p:spTree>
      <p:nvGrpSpPr>
        <p:cNvPr id="1" name=""/>
        <p:cNvGrpSpPr/>
        <p:nvPr/>
      </p:nvGrpSpPr>
      <p:grpSpPr>
        <a:xfrm>
          <a:off x="0" y="0"/>
          <a:ext cx="0" cy="0"/>
          <a:chOff x="0" y="0"/>
          <a:chExt cx="0" cy="0"/>
        </a:xfrm>
      </p:grpSpPr>
      <p:sp>
        <p:nvSpPr>
          <p:cNvPr id="3" name="Foliennummernplatzhalter 5"/>
          <p:cNvSpPr>
            <a:spLocks noGrp="1"/>
          </p:cNvSpPr>
          <p:nvPr>
            <p:ph type="sldNum" sz="quarter" idx="10"/>
          </p:nvPr>
        </p:nvSpPr>
        <p:spPr/>
        <p:txBody>
          <a:bodyPr/>
          <a:lstStyle>
            <a:lvl1pPr>
              <a:defRPr>
                <a:latin typeface="Arial" pitchFamily="34" charset="0"/>
                <a:cs typeface="Arial" pitchFamily="34" charset="0"/>
              </a:defRPr>
            </a:lvl1pPr>
          </a:lstStyle>
          <a:p>
            <a:pPr>
              <a:defRPr/>
            </a:pPr>
            <a:fld id="{334CF5E0-A55F-4F6A-B77E-7441BE9C861B}" type="slidenum">
              <a:rPr lang="en-GB"/>
              <a:pPr>
                <a:defRPr/>
              </a:pPr>
              <a:t>‹N°›</a:t>
            </a:fld>
            <a:endParaRPr lang="en-GB"/>
          </a:p>
        </p:txBody>
      </p:sp>
    </p:spTree>
    <p:extLst>
      <p:ext uri="{BB962C8B-B14F-4D97-AF65-F5344CB8AC3E}">
        <p14:creationId xmlns:p14="http://schemas.microsoft.com/office/powerpoint/2010/main" val="24795455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3"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‹N°›</a:t>
            </a:fld>
            <a:endParaRPr lang="de-DE" sz="1000" dirty="0">
              <a:solidFill>
                <a:srgbClr val="766A62"/>
              </a:solidFill>
            </a:endParaRPr>
          </a:p>
        </p:txBody>
      </p:sp>
    </p:spTree>
    <p:extLst>
      <p:ext uri="{BB962C8B-B14F-4D97-AF65-F5344CB8AC3E}">
        <p14:creationId xmlns:p14="http://schemas.microsoft.com/office/powerpoint/2010/main" val="409322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11" name="Textplatzhalter 10" descr="CMS_Legal_Disclaimer_Textbox_003"/>
          <p:cNvSpPr>
            <a:spLocks noGrp="1"/>
          </p:cNvSpPr>
          <p:nvPr>
            <p:ph type="body" sz="quarter" idx="14" hasCustomPrompt="1"/>
          </p:nvPr>
        </p:nvSpPr>
        <p:spPr>
          <a:xfrm>
            <a:off x="432000" y="4417200"/>
            <a:ext cx="3970800" cy="2036136"/>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 Legal Services EEIG (CMS EEIG) is a European Economic Interest Grouping that coordinates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organisation of independent law firms. CMS EEIG provides no client services. Such services are solely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provided by CMS EEIG’s member firms in their respective jurisdictions. CMS EEIG and each of 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Aberdeen, Algiers, Amsterdam, Antwerp, Barcelona, Beijing, Belgrade, Berlin, Bratislava, Bristol, Brussels, Bucharest, Budapest, Casablanca, Cologne, Dubai, </a:t>
            </a:r>
            <a:r>
              <a:rPr kumimoji="0" lang="en-GB" sz="1000" b="0" i="0" u="none" strike="noStrike" kern="1200" cap="none" spc="0" normalizeH="0" baseline="30000" noProof="0" dirty="0" err="1" smtClean="0">
                <a:ln>
                  <a:noFill/>
                </a:ln>
                <a:solidFill>
                  <a:prstClr val="black"/>
                </a:solidFill>
                <a:effectLst/>
                <a:uLnTx/>
                <a:uFillTx/>
                <a:latin typeface="Arial" pitchFamily="34" charset="0"/>
                <a:ea typeface="+mn-ea"/>
                <a:cs typeface="Arial" pitchFamily="34" charset="0"/>
              </a:rPr>
              <a:t>Duesseldorf</a:t>
            </a: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 Edinburgh, Frankfurt, Geneva, Glasgow, Hamburg, Istanbul, Kyiv, Leipzig, Lisbon, Ljubljana, London, Luxembourg, Lyon, Madrid, Mexico City, Milan, Moscow, Munich, Muscat, Paris, Podgorica, Prague, Rio de Janeiro, Rome, Sarajevo, Seville, Shanghai, Sofia, Strasbourg, Stuttgart, Tehran, Tirana, Utrecht, Vienna, Warsaw, Zagreb and Zurich.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p:txBody>
      </p:sp>
      <p:sp>
        <p:nvSpPr>
          <p:cNvPr id="9" name="Textplatzhalter 8" descr="CMS_Legal_Disclaimer_Textbox_001"/>
          <p:cNvSpPr>
            <a:spLocks noGrp="1"/>
          </p:cNvSpPr>
          <p:nvPr>
            <p:ph type="body" sz="quarter" idx="15" hasCustomPrompt="1"/>
          </p:nvPr>
        </p:nvSpPr>
        <p:spPr>
          <a:xfrm>
            <a:off x="432000" y="3668400"/>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 subscription service for legal articles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on a variety of topics delivered 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www.cms-lawnow.com</a:t>
            </a:r>
          </a:p>
        </p:txBody>
      </p:sp>
      <p:sp>
        <p:nvSpPr>
          <p:cNvPr id="12" name="Textplatzhalter 8" descr="CMS_Legal_Disclaimer_Textbox_002"/>
          <p:cNvSpPr>
            <a:spLocks noGrp="1"/>
          </p:cNvSpPr>
          <p:nvPr>
            <p:ph type="body" sz="quarter" idx="16" hasCustomPrompt="1"/>
          </p:nvPr>
        </p:nvSpPr>
        <p:spPr>
          <a:xfrm>
            <a:off x="2592000" y="3668400"/>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Your expert legal publications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In-depth international legal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and insights that can be personalised.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eguides.cmslegal.com</a:t>
            </a:r>
          </a:p>
        </p:txBody>
      </p:sp>
      <p:sp>
        <p:nvSpPr>
          <p:cNvPr id="8"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‹N°›</a:t>
            </a:fld>
            <a:endParaRPr lang="de-DE" sz="1000" dirty="0">
              <a:solidFill>
                <a:srgbClr val="766A62"/>
              </a:solidFill>
            </a:endParaRPr>
          </a:p>
        </p:txBody>
      </p:sp>
    </p:spTree>
    <p:extLst>
      <p:ext uri="{BB962C8B-B14F-4D97-AF65-F5344CB8AC3E}">
        <p14:creationId xmlns:p14="http://schemas.microsoft.com/office/powerpoint/2010/main" val="26002412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3"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‹N°›</a:t>
            </a:fld>
            <a:endParaRPr lang="de-DE" sz="1000" dirty="0">
              <a:solidFill>
                <a:srgbClr val="766A62"/>
              </a:solidFill>
            </a:endParaRPr>
          </a:p>
        </p:txBody>
      </p:sp>
    </p:spTree>
    <p:extLst>
      <p:ext uri="{BB962C8B-B14F-4D97-AF65-F5344CB8AC3E}">
        <p14:creationId xmlns:p14="http://schemas.microsoft.com/office/powerpoint/2010/main" val="10528127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11" name="Textplatzhalter 10" descr="CMS_Legal_Disclaimer_Textbox_003"/>
          <p:cNvSpPr>
            <a:spLocks noGrp="1"/>
          </p:cNvSpPr>
          <p:nvPr>
            <p:ph type="body" sz="quarter" idx="14" hasCustomPrompt="1"/>
          </p:nvPr>
        </p:nvSpPr>
        <p:spPr>
          <a:xfrm>
            <a:off x="432000" y="4417200"/>
            <a:ext cx="3970800" cy="19008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 Legal Services EEIG (CMS EEIG) is a European Economic Interest Grouping that coordinates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organisation of independent law firms. CMS EEIG provides no client services. Such services are solely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provided by CMS EEIG’s member firms in their respective jurisdictions. CMS EEIG and each of 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Aberdeen, Algiers, Amsterdam, Antwerp, Barcelona, Beijing, Belgrade, Berlin, Bratislava, Bristol, Brussels, Bucharest, Budapest, Casablanca, Cologne, Dubai, </a:t>
            </a:r>
            <a:r>
              <a:rPr kumimoji="0" lang="en-GB" sz="1000" b="0" i="0" u="none" strike="noStrike" kern="1200" cap="none" spc="0" normalizeH="0" baseline="30000" noProof="0" dirty="0" err="1" smtClean="0">
                <a:ln>
                  <a:noFill/>
                </a:ln>
                <a:solidFill>
                  <a:prstClr val="black"/>
                </a:solidFill>
                <a:effectLst/>
                <a:uLnTx/>
                <a:uFillTx/>
                <a:latin typeface="Arial" pitchFamily="34" charset="0"/>
                <a:ea typeface="+mn-ea"/>
                <a:cs typeface="Arial" pitchFamily="34" charset="0"/>
              </a:rPr>
              <a:t>Duesseldorf</a:t>
            </a: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 Edinburgh, Frankfurt, Geneva, Glasgow, Hamburg, Istanbul, Kyiv, Leipzig, Lisbon, Ljubljana, London, Luxembourg, Lyon, Madrid, Mexico City, Milan, Moscow, Munich, Muscat, Paris, Podgorica, Prague, Rio de Janeiro, Rome, Sarajevo, Seville, Shanghai, Sofia, Strasbourg, Stuttgart, Tehran, Tirana, Utrecht, Vienna, Warsaw, Zagreb and Zurich.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www.cmslegal.com</a:t>
            </a:r>
          </a:p>
        </p:txBody>
      </p:sp>
      <p:cxnSp>
        <p:nvCxnSpPr>
          <p:cNvPr id="4" name="Gerade Verbindung 3"/>
          <p:cNvCxnSpPr/>
          <p:nvPr userDrawn="1"/>
        </p:nvCxnSpPr>
        <p:spPr>
          <a:xfrm>
            <a:off x="432000" y="4268328"/>
            <a:ext cx="396014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a:off x="432000" y="6094685"/>
            <a:ext cx="3960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platzhalter 8" descr="CMS_Legal_Disclaimer_Textbox_001"/>
          <p:cNvSpPr>
            <a:spLocks noGrp="1"/>
          </p:cNvSpPr>
          <p:nvPr>
            <p:ph type="body" sz="quarter" idx="15" hasCustomPrompt="1"/>
          </p:nvPr>
        </p:nvSpPr>
        <p:spPr>
          <a:xfrm>
            <a:off x="432000" y="3668400"/>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 subscription service for legal articles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on a variety of topics delivered 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www.cms-lawnow.com</a:t>
            </a:r>
          </a:p>
        </p:txBody>
      </p:sp>
      <p:sp>
        <p:nvSpPr>
          <p:cNvPr id="12" name="Textplatzhalter 8" descr="CMS_Legal_Disclaimer_Textbox_002"/>
          <p:cNvSpPr>
            <a:spLocks noGrp="1"/>
          </p:cNvSpPr>
          <p:nvPr>
            <p:ph type="body" sz="quarter" idx="16" hasCustomPrompt="1"/>
          </p:nvPr>
        </p:nvSpPr>
        <p:spPr>
          <a:xfrm>
            <a:off x="2592000" y="3668400"/>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Your expert legal publications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In-depth international legal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and insights that can be personalised.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eguides.cmslegal.com</a:t>
            </a:r>
          </a:p>
        </p:txBody>
      </p:sp>
      <p:sp>
        <p:nvSpPr>
          <p:cNvPr id="8"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‹N°›</a:t>
            </a:fld>
            <a:endParaRPr lang="de-DE" sz="1000" dirty="0">
              <a:solidFill>
                <a:srgbClr val="766A62"/>
              </a:solidFill>
            </a:endParaRPr>
          </a:p>
        </p:txBody>
      </p:sp>
    </p:spTree>
    <p:extLst>
      <p:ext uri="{BB962C8B-B14F-4D97-AF65-F5344CB8AC3E}">
        <p14:creationId xmlns:p14="http://schemas.microsoft.com/office/powerpoint/2010/main" val="18537940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pic>
        <p:nvPicPr>
          <p:cNvPr id="7" name="Picture 3"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0" name="TextBox 12" descr="CMSLegal_Footer_Text_Date"/>
          <p:cNvSpPr txBox="1"/>
          <p:nvPr userDrawn="1"/>
        </p:nvSpPr>
        <p:spPr>
          <a:xfrm>
            <a:off x="763200" y="6537600"/>
            <a:ext cx="6689120" cy="252000"/>
          </a:xfrm>
          <a:prstGeom prst="rect">
            <a:avLst/>
          </a:prstGeom>
          <a:noFill/>
          <a:ln>
            <a:noFill/>
          </a:ln>
        </p:spPr>
        <p:txBody>
          <a:bodyPr wrap="square" lIns="0" tIns="0" rIns="0" bIns="0" rtlCol="0">
            <a:noAutofit/>
          </a:bodyPr>
          <a:lstStyle/>
          <a:p>
            <a:r>
              <a:rPr lang="fr-FR" sz="1000" noProof="0" smtClean="0">
                <a:solidFill>
                  <a:srgbClr val="766A62"/>
                </a:solidFill>
                <a:latin typeface="Arial"/>
                <a:cs typeface="Arial" pitchFamily="34" charset="0"/>
              </a:rPr>
              <a:t>Refacturations de sources russes : enjeux fiscaux et solutions pratiques | 19 octobre 2017</a:t>
            </a:r>
            <a:endParaRPr lang="en-GB" sz="1000" noProof="0" dirty="0">
              <a:solidFill>
                <a:srgbClr val="766A62"/>
              </a:solidFill>
              <a:latin typeface="Arial"/>
              <a:cs typeface="Arial" pitchFamily="34" charset="0"/>
            </a:endParaRP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a:cs typeface="Arial" pitchFamily="34" charset="0"/>
              </a:rPr>
              <a:t>CMS</a:t>
            </a:r>
            <a:endParaRPr lang="en-GB" sz="1000" noProof="0" dirty="0">
              <a:solidFill>
                <a:srgbClr val="766A62"/>
              </a:solidFill>
              <a:latin typeface="Arial"/>
              <a:cs typeface="Arial" pitchFamily="34" charset="0"/>
            </a:endParaRPr>
          </a:p>
        </p:txBody>
      </p:sp>
      <p:pic>
        <p:nvPicPr>
          <p:cNvPr id="2" name="Image 1" descr="CMSLegal_Cover_Logo_IM_iL_001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3817343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sp>
        <p:nvSpPr>
          <p:cNvPr id="7"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8" name="TextBox 12" descr="CMSLegal_Footer_Text_Date"/>
          <p:cNvSpPr txBox="1"/>
          <p:nvPr userDrawn="1"/>
        </p:nvSpPr>
        <p:spPr>
          <a:xfrm>
            <a:off x="763200" y="6537600"/>
            <a:ext cx="7193176" cy="252000"/>
          </a:xfrm>
          <a:prstGeom prst="rect">
            <a:avLst/>
          </a:prstGeom>
          <a:noFill/>
          <a:ln>
            <a:noFill/>
          </a:ln>
        </p:spPr>
        <p:txBody>
          <a:bodyPr wrap="square" lIns="0" tIns="0" rIns="0" bIns="0" rtlCol="0">
            <a:noAutofit/>
          </a:bodyPr>
          <a:lstStyle/>
          <a:p>
            <a:r>
              <a:rPr lang="fr-FR" sz="1000" noProof="0" smtClean="0">
                <a:solidFill>
                  <a:srgbClr val="766A62"/>
                </a:solidFill>
                <a:latin typeface="Arial"/>
                <a:cs typeface="Arial" pitchFamily="34" charset="0"/>
              </a:rPr>
              <a:t>Refacturations de sources russes : enjeux fiscaux et solutions pratiques | 19 octobre 2017</a:t>
            </a:r>
            <a:endParaRPr lang="en-GB" sz="1000" noProof="0" dirty="0">
              <a:solidFill>
                <a:srgbClr val="766A62"/>
              </a:solidFill>
              <a:latin typeface="Arial"/>
              <a:cs typeface="Arial" pitchFamily="34" charset="0"/>
            </a:endParaRPr>
          </a:p>
        </p:txBody>
      </p:sp>
      <p:sp>
        <p:nvSpPr>
          <p:cNvPr id="9"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a:cs typeface="Arial" pitchFamily="34" charset="0"/>
              </a:rPr>
              <a:t>CMS</a:t>
            </a:r>
            <a:endParaRPr lang="en-GB" sz="1000" noProof="0" dirty="0">
              <a:solidFill>
                <a:srgbClr val="766A62"/>
              </a:solidFill>
              <a:latin typeface="Arial"/>
              <a:cs typeface="Arial" pitchFamily="34" charset="0"/>
            </a:endParaRPr>
          </a:p>
        </p:txBody>
      </p:sp>
      <p:pic>
        <p:nvPicPr>
          <p:cNvPr id="2" name="Image 1" descr="CMSLegal_Cover_Logo_IM_iL_001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9144000" cy="6858000"/>
          </a:xfrm>
          <a:prstGeom prst="rect">
            <a:avLst/>
          </a:prstGeom>
          <a:solidFill>
            <a:srgbClr val="13294A"/>
          </a:solidFill>
          <a:ln w="9525">
            <a:noFill/>
            <a:miter lim="800000"/>
            <a:headEnd/>
            <a:tailEnd/>
          </a:ln>
        </p:spPr>
        <p:txBody>
          <a:bodyPr lIns="0" tIns="0" rIns="0" bIns="0"/>
          <a:lstStyle/>
          <a:p>
            <a:endParaRPr lang="en-GB" noProof="0" dirty="0">
              <a:latin typeface="Calibri" pitchFamily="-110" charset="0"/>
            </a:endParaRPr>
          </a:p>
        </p:txBody>
      </p:sp>
      <p:sp>
        <p:nvSpPr>
          <p:cNvPr id="4"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smtClean="0"/>
              <a:t>This is an intermediate title page with picture. </a:t>
            </a:r>
            <a:br>
              <a:rPr lang="en-US" noProof="0" dirty="0" smtClean="0"/>
            </a:br>
            <a:r>
              <a:rPr lang="en-US" noProof="0" dirty="0" smtClean="0"/>
              <a:t>Arial 20/24pt, bold.</a:t>
            </a:r>
            <a:endParaRPr lang="en-GB" noProof="0" dirty="0" smtClean="0"/>
          </a:p>
        </p:txBody>
      </p:sp>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smtClean="0"/>
              <a:t>This is the sub-heading, Arial 14/18pt.</a:t>
            </a:r>
          </a:p>
        </p:txBody>
      </p:sp>
      <p:sp>
        <p:nvSpPr>
          <p:cNvPr id="10"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1" name="TextBox 12" descr="CMSLegal_Footer_Text_Date"/>
          <p:cNvSpPr txBox="1"/>
          <p:nvPr userDrawn="1"/>
        </p:nvSpPr>
        <p:spPr>
          <a:xfrm>
            <a:off x="763200" y="6537600"/>
            <a:ext cx="7121168" cy="252000"/>
          </a:xfrm>
          <a:prstGeom prst="rect">
            <a:avLst/>
          </a:prstGeom>
          <a:noFill/>
          <a:ln>
            <a:noFill/>
          </a:ln>
        </p:spPr>
        <p:txBody>
          <a:bodyPr wrap="square" lIns="0" tIns="0" rIns="0" bIns="0" rtlCol="0">
            <a:noAutofit/>
          </a:bodyPr>
          <a:lstStyle/>
          <a:p>
            <a:r>
              <a:rPr lang="fr-FR" sz="1000" noProof="0" smtClean="0">
                <a:solidFill>
                  <a:srgbClr val="FFFFFF"/>
                </a:solidFill>
                <a:latin typeface="Arial"/>
                <a:cs typeface="Arial" pitchFamily="34" charset="0"/>
              </a:rPr>
              <a:t>Refacturations de sources russes : enjeux fiscaux et solutions pratiques | 19 octobre 2017</a:t>
            </a:r>
            <a:endParaRPr lang="en-GB" sz="1000" noProof="0" dirty="0">
              <a:solidFill>
                <a:srgbClr val="FFFFFF"/>
              </a:solidFill>
              <a:latin typeface="Arial"/>
              <a:cs typeface="Arial" pitchFamily="34" charset="0"/>
            </a:endParaRPr>
          </a:p>
        </p:txBody>
      </p:sp>
      <p:sp>
        <p:nvSpPr>
          <p:cNvPr id="12"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FFFFFF"/>
                </a:solidFill>
                <a:latin typeface="Arial"/>
                <a:cs typeface="Arial" pitchFamily="34" charset="0"/>
              </a:rPr>
              <a:t>CMS</a:t>
            </a:r>
            <a:endParaRPr lang="en-GB" sz="1000" noProof="0" dirty="0">
              <a:solidFill>
                <a:srgbClr val="FFFFFF"/>
              </a:solidFill>
              <a:latin typeface="Arial"/>
              <a:cs typeface="Arial" pitchFamily="34" charset="0"/>
            </a:endParaRPr>
          </a:p>
        </p:txBody>
      </p:sp>
      <p:pic>
        <p:nvPicPr>
          <p:cNvPr id="5" name="Image 4" descr="CMSLegal_Cover_Logo_IM_iL_001_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‹N°›</a:t>
            </a:fld>
            <a:endParaRPr lang="en-GB" noProof="0"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‹N°›</a:t>
            </a:fld>
            <a:endParaRPr lang="en-GB" noProof="0"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smtClean="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‹N°›</a:t>
            </a:fld>
            <a:endParaRPr lang="en-GB" noProof="0"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smtClean="0"/>
              <a:t>Insert </a:t>
            </a:r>
            <a:r>
              <a:rPr lang="de-DE" dirty="0" err="1" smtClean="0"/>
              <a:t>Object</a:t>
            </a:r>
            <a:r>
              <a:rPr lang="de-DE" dirty="0" smtClean="0"/>
              <a:t>: Cut </a:t>
            </a:r>
            <a:r>
              <a:rPr lang="de-DE" dirty="0" err="1" smtClean="0"/>
              <a:t>images</a:t>
            </a:r>
            <a:r>
              <a:rPr lang="de-DE" dirty="0" smtClean="0"/>
              <a:t> </a:t>
            </a:r>
            <a:r>
              <a:rPr lang="de-DE" dirty="0" err="1" smtClean="0"/>
              <a:t>to</a:t>
            </a:r>
            <a:r>
              <a:rPr lang="de-DE" dirty="0" smtClean="0"/>
              <a:t> 3 x 4 cm</a:t>
            </a:r>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smtClean="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9" descr="CMSLegal_Cover_Picture"/>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9"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smtClean="0">
                <a:solidFill>
                  <a:srgbClr val="000000"/>
                </a:solidFill>
                <a:latin typeface="Arial"/>
              </a:rPr>
              <a:t>Heading, Arial 24/28pt.</a:t>
            </a:r>
            <a:endParaRPr lang="en-GB" noProof="0" dirty="0" smtClean="0"/>
          </a:p>
        </p:txBody>
      </p:sp>
      <p:sp>
        <p:nvSpPr>
          <p:cNvPr id="6150" name="Textplatzhalter 2" descr="CMSLegal_Cover_SubHeading"/>
          <p:cNvSpPr>
            <a:spLocks noGrp="1"/>
          </p:cNvSpPr>
          <p:nvPr>
            <p:ph type="body" idx="1"/>
          </p:nvPr>
        </p:nvSpPr>
        <p:spPr bwMode="auto">
          <a:xfrm>
            <a:off x="432000" y="2746800"/>
            <a:ext cx="72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smtClean="0">
                <a:solidFill>
                  <a:srgbClr val="000000"/>
                </a:solidFill>
                <a:latin typeface="Arial"/>
              </a:rPr>
              <a:t>Sub-heading, Arial 18/22pt.</a:t>
            </a:r>
            <a:endParaRPr lang="en-GB" noProof="0" dirty="0" smtClean="0"/>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noProof="0" dirty="0" smtClean="0">
                <a:solidFill>
                  <a:srgbClr val="13294A"/>
                </a:solidFill>
                <a:latin typeface="Arial"/>
                <a:cs typeface="Arial" pitchFamily="34" charset="0"/>
              </a:rPr>
              <a:t>    </a:t>
            </a:r>
          </a:p>
        </p:txBody>
      </p:sp>
      <p:pic>
        <p:nvPicPr>
          <p:cNvPr id="2" name="Image 1" descr="CMSLegal_Cover_Logo_YWF_iL_001_P"/>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hf hdr="0" ftr="0" dt="0"/>
  <p:txStyles>
    <p:titleStyle>
      <a:lvl1pPr algn="l" rtl="0" eaLnBrk="1" fontAlgn="base" hangingPunct="1">
        <a:spcBef>
          <a:spcPct val="0"/>
        </a:spcBef>
        <a:spcAft>
          <a:spcPct val="0"/>
        </a:spcAft>
        <a:defRPr lang="de-DE" sz="2400" kern="2800" baseline="0" smtClean="0">
          <a:solidFill>
            <a:srgbClr val="000000"/>
          </a:solidFill>
          <a:latin typeface="Arial"/>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000000"/>
          </a:solidFill>
          <a:latin typeface="Arial"/>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dirty="0" smtClean="0"/>
              <a:t>This is an intermediate title page with picture. </a:t>
            </a:r>
            <a:br>
              <a:rPr lang="en-US" dirty="0" smtClean="0"/>
            </a:br>
            <a:r>
              <a:rPr lang="en-US" dirty="0" smtClean="0"/>
              <a:t>Arial 20/24pt, bold.</a:t>
            </a:r>
            <a:endParaRPr lang="de-DE" dirty="0"/>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dirty="0" smtClean="0"/>
              <a:t>This is the sub-heading, Arial 14/18pt.</a:t>
            </a:r>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17" r:id="rId3"/>
  </p:sldLayoutIdLst>
  <p:timing>
    <p:tnLst>
      <p:par>
        <p:cTn id="1" dur="indefinite" restart="never" nodeType="tmRoot"/>
      </p:par>
    </p:tnLst>
  </p:timing>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smtClean="0"/>
              <a:t>This is the headline, Arial 24 pt.</a:t>
            </a:r>
            <a:br>
              <a:rPr lang="en-GB" noProof="0" dirty="0" smtClean="0"/>
            </a:br>
            <a:r>
              <a:rPr lang="en-GB" noProof="0" dirty="0" smtClean="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Click to edit Master text styles, Arial 20 </a:t>
            </a:r>
            <a:r>
              <a:rPr lang="en-GB" noProof="0" dirty="0" err="1" smtClean="0"/>
              <a:t>pt</a:t>
            </a:r>
            <a:endParaRPr lang="en-GB" noProof="0" dirty="0" smtClean="0"/>
          </a:p>
          <a:p>
            <a:pPr lvl="1"/>
            <a:r>
              <a:rPr lang="en-GB" noProof="0" dirty="0" smtClean="0"/>
              <a:t>Second level, Arial 18 </a:t>
            </a:r>
            <a:r>
              <a:rPr lang="en-GB" noProof="0" dirty="0" err="1" smtClean="0"/>
              <a:t>pt</a:t>
            </a:r>
            <a:endParaRPr lang="en-GB" noProof="0" dirty="0" smtClean="0"/>
          </a:p>
          <a:p>
            <a:pPr lvl="2"/>
            <a:r>
              <a:rPr lang="en-GB" noProof="0" dirty="0" smtClean="0"/>
              <a:t>Third level,  Arial 16 </a:t>
            </a:r>
            <a:r>
              <a:rPr lang="en-GB" noProof="0" dirty="0" err="1" smtClean="0"/>
              <a:t>pt</a:t>
            </a:r>
            <a:endParaRPr lang="en-GB" noProof="0" dirty="0" smtClean="0"/>
          </a:p>
          <a:p>
            <a:pPr lvl="3"/>
            <a:r>
              <a:rPr lang="en-GB" noProof="0" dirty="0" smtClean="0"/>
              <a:t>Fourth level,  Arial 16 </a:t>
            </a:r>
            <a:r>
              <a:rPr lang="en-GB" noProof="0" dirty="0" err="1" smtClean="0"/>
              <a:t>pt</a:t>
            </a:r>
            <a:endParaRPr lang="en-GB" noProof="0" dirty="0" smtClean="0"/>
          </a:p>
          <a:p>
            <a:pPr lvl="4"/>
            <a:r>
              <a:rPr lang="en-GB" noProof="0" dirty="0" smtClean="0"/>
              <a:t>Fifth level,  Arial 16 </a:t>
            </a:r>
            <a:r>
              <a:rPr lang="en-GB" noProof="0" dirty="0" err="1" smtClean="0"/>
              <a:t>pt</a:t>
            </a:r>
            <a:endParaRPr lang="en-GB" noProof="0" dirty="0" smtClean="0"/>
          </a:p>
          <a:p>
            <a:pPr lvl="5"/>
            <a:r>
              <a:rPr lang="en-GB" noProof="0" dirty="0" smtClean="0"/>
              <a:t>Sixth level,  Arial 16 </a:t>
            </a:r>
            <a:r>
              <a:rPr lang="en-GB" noProof="0" dirty="0" err="1" smtClean="0"/>
              <a:t>pt</a:t>
            </a:r>
            <a:endParaRPr lang="en-GB" noProof="0" dirty="0" smtClean="0"/>
          </a:p>
          <a:p>
            <a:pPr lvl="6"/>
            <a:r>
              <a:rPr lang="en-GB" noProof="0" dirty="0" smtClean="0"/>
              <a:t>Seventh level,  Arial 16 </a:t>
            </a:r>
            <a:r>
              <a:rPr lang="en-GB" noProof="0" dirty="0" err="1" smtClean="0"/>
              <a:t>pt</a:t>
            </a:r>
            <a:endParaRPr lang="en-GB" noProof="0" dirty="0" smtClean="0"/>
          </a:p>
          <a:p>
            <a:pPr lvl="7"/>
            <a:r>
              <a:rPr lang="en-GB" noProof="0" dirty="0" smtClean="0"/>
              <a:t>Eighth level,  Arial 16 </a:t>
            </a:r>
            <a:r>
              <a:rPr lang="en-GB" noProof="0" dirty="0" err="1" smtClean="0"/>
              <a:t>pt</a:t>
            </a:r>
            <a:endParaRPr lang="en-GB" noProof="0" dirty="0" smtClean="0"/>
          </a:p>
          <a:p>
            <a:pPr lvl="8"/>
            <a:r>
              <a:rPr lang="en-GB" noProof="0" dirty="0" smtClean="0"/>
              <a:t>Ninth level,  Arial 16 </a:t>
            </a:r>
            <a:r>
              <a:rPr lang="en-GB" noProof="0" dirty="0" err="1" smtClean="0"/>
              <a:t>pt</a:t>
            </a:r>
            <a:endParaRPr lang="en-GB" noProof="0" dirty="0" smtClean="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537600"/>
            <a:ext cx="7409200" cy="252000"/>
          </a:xfrm>
          <a:prstGeom prst="rect">
            <a:avLst/>
          </a:prstGeom>
          <a:noFill/>
          <a:ln>
            <a:noFill/>
          </a:ln>
        </p:spPr>
        <p:txBody>
          <a:bodyPr wrap="square" lIns="0" tIns="0" rIns="0" bIns="0" rtlCol="0">
            <a:noAutofit/>
          </a:bodyPr>
          <a:lstStyle/>
          <a:p>
            <a:r>
              <a:rPr lang="fr-FR" sz="1000" noProof="0" smtClean="0">
                <a:solidFill>
                  <a:srgbClr val="766A62"/>
                </a:solidFill>
                <a:latin typeface="Arial"/>
                <a:cs typeface="Arial" pitchFamily="34" charset="0"/>
              </a:rPr>
              <a:t>Refacturations de sources russes : enjeux fiscaux et solutions pratiques | 19 octobre 2017</a:t>
            </a:r>
            <a:endParaRPr lang="en-GB" sz="1000" noProof="0" dirty="0">
              <a:solidFill>
                <a:srgbClr val="766A62"/>
              </a:solidFill>
              <a:latin typeface="Arial"/>
              <a:cs typeface="Arial" pitchFamily="34" charset="0"/>
            </a:endParaRPr>
          </a:p>
        </p:txBody>
      </p:sp>
      <p:sp>
        <p:nvSpPr>
          <p:cNvPr id="13"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a:cs typeface="Arial" pitchFamily="34" charset="0"/>
              </a:rPr>
              <a:t>CMS</a:t>
            </a:r>
            <a:endParaRPr lang="en-GB" sz="1000" noProof="0" dirty="0">
              <a:solidFill>
                <a:srgbClr val="766A62"/>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5" r:id="rId4"/>
    <p:sldLayoutId id="2147483826" r:id="rId5"/>
    <p:sldLayoutId id="2147483841" r:id="rId6"/>
    <p:sldLayoutId id="2147483847" r:id="rId7"/>
    <p:sldLayoutId id="2147483848" r:id="rId8"/>
  </p:sldLayoutIdLst>
  <p:timing>
    <p:tnLst>
      <p:par>
        <p:cTn id="1" dur="indefinite" restart="never" nodeType="tmRoot"/>
      </p:par>
    </p:tnLst>
  </p:timing>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5" name="TextBox 12" descr="CMSLegal_Footer_Text_Date"/>
          <p:cNvSpPr txBox="1"/>
          <p:nvPr/>
        </p:nvSpPr>
        <p:spPr>
          <a:xfrm>
            <a:off x="763200" y="6525344"/>
            <a:ext cx="6473096" cy="252000"/>
          </a:xfrm>
          <a:prstGeom prst="rect">
            <a:avLst/>
          </a:prstGeom>
          <a:noFill/>
          <a:ln>
            <a:noFill/>
          </a:ln>
        </p:spPr>
        <p:txBody>
          <a:bodyPr wrap="square" lIns="0" tIns="0" rIns="0" bIns="0" rtlCol="0">
            <a:noAutofit/>
          </a:bodyPr>
          <a:lstStyle/>
          <a:p>
            <a:r>
              <a:rPr lang="fr-FR" sz="1000" noProof="0" smtClean="0">
                <a:solidFill>
                  <a:srgbClr val="766A62"/>
                </a:solidFill>
                <a:latin typeface="Arial"/>
                <a:cs typeface="Arial" pitchFamily="34" charset="0"/>
              </a:rPr>
              <a:t>Refacturations de sources russes : enjeux fiscaux et solutions pratiques | 19 octobre 2017</a:t>
            </a:r>
            <a:endParaRPr lang="en-GB" sz="1000" noProof="0" dirty="0">
              <a:solidFill>
                <a:srgbClr val="766A62"/>
              </a:solidFill>
              <a:latin typeface="Arial"/>
              <a:cs typeface="Arial" pitchFamily="34" charset="0"/>
            </a:endParaRPr>
          </a:p>
        </p:txBody>
      </p:sp>
      <p:sp>
        <p:nvSpPr>
          <p:cNvPr id="6"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a:cs typeface="Arial" pitchFamily="34" charset="0"/>
              </a:rPr>
              <a:t>CMS</a:t>
            </a:r>
            <a:endParaRPr lang="en-GB" sz="1000" noProof="0" dirty="0">
              <a:solidFill>
                <a:srgbClr val="766A62"/>
              </a:solidFill>
              <a:latin typeface="Arial"/>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6"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smtClean="0">
                <a:solidFill>
                  <a:srgbClr val="766A62"/>
                </a:solidFill>
                <a:latin typeface="Arial"/>
                <a:cs typeface="Arial" pitchFamily="34" charset="0"/>
              </a:rPr>
              <a:t>CMS</a:t>
            </a:r>
            <a:endParaRPr lang="en-GB" sz="1000" dirty="0">
              <a:solidFill>
                <a:srgbClr val="766A62"/>
              </a:solidFill>
              <a:latin typeface="Arial"/>
              <a:cs typeface="Arial" pitchFamily="34" charset="0"/>
            </a:endParaRPr>
          </a:p>
        </p:txBody>
      </p:sp>
      <p:sp>
        <p:nvSpPr>
          <p:cNvPr id="7" name="TextBox 12" descr="CMSLegal_Footer_Text_Date"/>
          <p:cNvSpPr txBox="1"/>
          <p:nvPr userDrawn="1"/>
        </p:nvSpPr>
        <p:spPr>
          <a:xfrm>
            <a:off x="763200" y="6525344"/>
            <a:ext cx="6473096" cy="252000"/>
          </a:xfrm>
          <a:prstGeom prst="rect">
            <a:avLst/>
          </a:prstGeom>
          <a:noFill/>
          <a:ln>
            <a:noFill/>
          </a:ln>
        </p:spPr>
        <p:txBody>
          <a:bodyPr wrap="square" lIns="0" tIns="0" rIns="0" bIns="0" rtlCol="0">
            <a:noAutofit/>
          </a:bodyPr>
          <a:lstStyle/>
          <a:p>
            <a:r>
              <a:rPr lang="fr-FR" sz="1000" noProof="0" smtClean="0">
                <a:solidFill>
                  <a:srgbClr val="766A62"/>
                </a:solidFill>
                <a:latin typeface="Arial"/>
                <a:cs typeface="Arial" pitchFamily="34" charset="0"/>
              </a:rPr>
              <a:t>Refacturations de sources russes : enjeux fiscaux et solutions pratiques | 19 octobre 2017</a:t>
            </a:r>
            <a:endParaRPr lang="en-GB" sz="1000" noProof="0" dirty="0">
              <a:solidFill>
                <a:srgbClr val="766A62"/>
              </a:solidFill>
              <a:latin typeface="Arial"/>
              <a:cs typeface="Arial" pitchFamily="34" charset="0"/>
            </a:endParaRPr>
          </a:p>
        </p:txBody>
      </p:sp>
    </p:spTree>
    <p:extLst>
      <p:ext uri="{BB962C8B-B14F-4D97-AF65-F5344CB8AC3E}">
        <p14:creationId xmlns:p14="http://schemas.microsoft.com/office/powerpoint/2010/main" val="1671421667"/>
      </p:ext>
    </p:extLst>
  </p:cSld>
  <p:clrMap bg1="lt1" tx1="dk1" bg2="lt2" tx2="dk2" accent1="accent1" accent2="accent2" accent3="accent3" accent4="accent4" accent5="accent5" accent6="accent6" hlink="hlink" folHlink="folHlink"/>
  <p:sldLayoutIdLst>
    <p:sldLayoutId id="2147483845" r:id="rId1"/>
    <p:sldLayoutId id="2147483846"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err="1" smtClean="0"/>
              <a:t>Jeudi</a:t>
            </a:r>
            <a:r>
              <a:rPr lang="de-DE" dirty="0" smtClean="0"/>
              <a:t> 19 </a:t>
            </a:r>
            <a:r>
              <a:rPr lang="de-DE" dirty="0" err="1" smtClean="0"/>
              <a:t>octobre</a:t>
            </a:r>
            <a:r>
              <a:rPr lang="de-DE" dirty="0" smtClean="0"/>
              <a:t> 2017</a:t>
            </a:r>
            <a:endParaRPr lang="de-DE" dirty="0"/>
          </a:p>
        </p:txBody>
      </p:sp>
      <p:sp>
        <p:nvSpPr>
          <p:cNvPr id="4" name="Titre 3"/>
          <p:cNvSpPr>
            <a:spLocks noGrp="1"/>
          </p:cNvSpPr>
          <p:nvPr>
            <p:ph type="title"/>
          </p:nvPr>
        </p:nvSpPr>
        <p:spPr>
          <a:xfrm>
            <a:off x="432000" y="1562400"/>
            <a:ext cx="8316464" cy="936000"/>
          </a:xfrm>
        </p:spPr>
        <p:txBody>
          <a:bodyPr/>
          <a:lstStyle/>
          <a:p>
            <a:r>
              <a:rPr lang="fr-FR" b="1" dirty="0" smtClean="0"/>
              <a:t>Refacturations de sources russes : enjeux fiscaux et solutions pratiques</a:t>
            </a:r>
            <a:endParaRPr lang="fr-FR" b="1" dirty="0"/>
          </a:p>
        </p:txBody>
      </p:sp>
      <p:sp>
        <p:nvSpPr>
          <p:cNvPr id="2" name="Rectangle 1"/>
          <p:cNvSpPr/>
          <p:nvPr/>
        </p:nvSpPr>
        <p:spPr>
          <a:xfrm>
            <a:off x="360040" y="4369167"/>
            <a:ext cx="4572000" cy="1508105"/>
          </a:xfrm>
          <a:prstGeom prst="rect">
            <a:avLst/>
          </a:prstGeom>
        </p:spPr>
        <p:txBody>
          <a:bodyPr>
            <a:spAutoFit/>
          </a:bodyPr>
          <a:lstStyle/>
          <a:p>
            <a:pPr>
              <a:spcAft>
                <a:spcPts val="1200"/>
              </a:spcAft>
            </a:pPr>
            <a:r>
              <a:rPr lang="en-US" altLang="en-US" b="1" dirty="0"/>
              <a:t>Dominique Tissot</a:t>
            </a:r>
            <a:endParaRPr lang="en-US" altLang="en-US" dirty="0"/>
          </a:p>
          <a:p>
            <a:pPr>
              <a:spcAft>
                <a:spcPts val="1200"/>
              </a:spcAft>
            </a:pPr>
            <a:r>
              <a:rPr lang="en-US" altLang="en-US" dirty="0" err="1"/>
              <a:t>Avocat</a:t>
            </a:r>
            <a:r>
              <a:rPr lang="en-US" altLang="en-US" dirty="0"/>
              <a:t> </a:t>
            </a:r>
            <a:r>
              <a:rPr lang="en-US" altLang="en-US" dirty="0" err="1"/>
              <a:t>associ</a:t>
            </a:r>
            <a:r>
              <a:rPr lang="en-GB" altLang="en-US" dirty="0"/>
              <a:t>é</a:t>
            </a:r>
            <a:r>
              <a:rPr lang="en-US" altLang="en-US" dirty="0"/>
              <a:t>, </a:t>
            </a:r>
            <a:r>
              <a:rPr lang="en-US" altLang="en-US" dirty="0" err="1"/>
              <a:t>responsable</a:t>
            </a:r>
            <a:r>
              <a:rPr lang="en-US" altLang="en-US" dirty="0"/>
              <a:t> du d</a:t>
            </a:r>
            <a:r>
              <a:rPr lang="en-GB" altLang="en-US" dirty="0"/>
              <a:t>é</a:t>
            </a:r>
            <a:r>
              <a:rPr lang="en-US" altLang="en-US" dirty="0" err="1"/>
              <a:t>partement</a:t>
            </a:r>
            <a:r>
              <a:rPr lang="en-US" altLang="en-US" dirty="0"/>
              <a:t> fiscal</a:t>
            </a:r>
          </a:p>
          <a:p>
            <a:pPr>
              <a:spcAft>
                <a:spcPts val="1200"/>
              </a:spcAft>
            </a:pPr>
            <a:r>
              <a:rPr lang="en-US" altLang="en-US" dirty="0"/>
              <a:t>CMS, </a:t>
            </a:r>
            <a:r>
              <a:rPr lang="en-US" altLang="en-US" dirty="0" err="1"/>
              <a:t>Russie</a:t>
            </a:r>
            <a:r>
              <a:rPr lang="en-US" altLang="en-US" dirty="0"/>
              <a:t>	</a:t>
            </a:r>
            <a:endParaRPr lang="ru-RU" altLang="en-US" dirty="0"/>
          </a:p>
        </p:txBody>
      </p:sp>
    </p:spTree>
    <p:extLst>
      <p:ext uri="{BB962C8B-B14F-4D97-AF65-F5344CB8AC3E}">
        <p14:creationId xmlns:p14="http://schemas.microsoft.com/office/powerpoint/2010/main" val="4027498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lvl="2">
              <a:spcBef>
                <a:spcPts val="400"/>
              </a:spcBef>
              <a:defRPr/>
            </a:pPr>
            <a:r>
              <a:rPr lang="en-GB" altLang="en-US" dirty="0" err="1" smtClean="0">
                <a:latin typeface="Arial" charset="0"/>
                <a:cs typeface="Arial" charset="0"/>
              </a:rPr>
              <a:t>Prêts</a:t>
            </a:r>
            <a:r>
              <a:rPr lang="en-GB" altLang="en-US" dirty="0" smtClean="0">
                <a:latin typeface="Arial" charset="0"/>
                <a:cs typeface="Arial" charset="0"/>
              </a:rPr>
              <a:t> intra-</a:t>
            </a:r>
            <a:r>
              <a:rPr lang="en-GB" altLang="en-US" dirty="0" err="1" smtClean="0">
                <a:latin typeface="Arial" charset="0"/>
                <a:cs typeface="Arial" charset="0"/>
              </a:rPr>
              <a:t>groupes</a:t>
            </a:r>
            <a:r>
              <a:rPr lang="en-GB" altLang="en-US" dirty="0" smtClean="0">
                <a:latin typeface="Arial" charset="0"/>
                <a:cs typeface="Arial" charset="0"/>
              </a:rPr>
              <a:t> </a:t>
            </a:r>
            <a:endParaRPr lang="en-GB" altLang="en-US" dirty="0">
              <a:latin typeface="Arial" charset="0"/>
              <a:cs typeface="Arial" charset="0"/>
            </a:endParaRPr>
          </a:p>
          <a:p>
            <a:r>
              <a:rPr lang="en-GB" altLang="en-US" sz="1800" dirty="0">
                <a:latin typeface="Arial" charset="0"/>
                <a:cs typeface="Arial" charset="0"/>
              </a:rPr>
              <a:t>Application des </a:t>
            </a:r>
            <a:r>
              <a:rPr lang="en-GB" altLang="en-US" sz="1800" dirty="0" err="1">
                <a:latin typeface="Arial" charset="0"/>
                <a:cs typeface="Arial" charset="0"/>
              </a:rPr>
              <a:t>taux</a:t>
            </a:r>
            <a:r>
              <a:rPr lang="en-GB" altLang="en-US" sz="1800" dirty="0">
                <a:latin typeface="Arial" charset="0"/>
                <a:cs typeface="Arial" charset="0"/>
              </a:rPr>
              <a:t> </a:t>
            </a:r>
            <a:r>
              <a:rPr lang="en-GB" altLang="en-US" sz="1800" dirty="0" err="1" smtClean="0">
                <a:latin typeface="Arial" charset="0"/>
                <a:cs typeface="Arial" charset="0"/>
              </a:rPr>
              <a:t>réduits</a:t>
            </a:r>
            <a:r>
              <a:rPr lang="en-GB" altLang="en-US" sz="1800" dirty="0" smtClean="0">
                <a:latin typeface="Arial" charset="0"/>
                <a:cs typeface="Arial" charset="0"/>
              </a:rPr>
              <a:t> de</a:t>
            </a:r>
            <a:r>
              <a:rPr lang="fr-FR" altLang="en-US" sz="1800" dirty="0">
                <a:latin typeface="Arial" charset="0"/>
                <a:cs typeface="Arial" charset="0"/>
              </a:rPr>
              <a:t>s</a:t>
            </a:r>
            <a:r>
              <a:rPr lang="en-GB" altLang="en-US" sz="1800" dirty="0" smtClean="0">
                <a:latin typeface="Arial" charset="0"/>
                <a:cs typeface="Arial" charset="0"/>
              </a:rPr>
              <a:t> </a:t>
            </a:r>
            <a:r>
              <a:rPr lang="en-GB" altLang="en-US" sz="1800" dirty="0">
                <a:latin typeface="Arial" charset="0"/>
                <a:cs typeface="Arial" charset="0"/>
              </a:rPr>
              <a:t>RAS sur </a:t>
            </a:r>
            <a:r>
              <a:rPr lang="en-GB" altLang="en-US" sz="1800" dirty="0" err="1">
                <a:latin typeface="Arial" charset="0"/>
                <a:cs typeface="Arial" charset="0"/>
              </a:rPr>
              <a:t>intérêts</a:t>
            </a:r>
            <a:r>
              <a:rPr lang="en-GB" altLang="en-US" sz="1800" dirty="0">
                <a:latin typeface="Arial" charset="0"/>
                <a:cs typeface="Arial" charset="0"/>
              </a:rPr>
              <a:t> </a:t>
            </a:r>
            <a:r>
              <a:rPr lang="en-GB" altLang="en-US" sz="1800" dirty="0" err="1">
                <a:latin typeface="Arial" charset="0"/>
                <a:cs typeface="Arial" charset="0"/>
              </a:rPr>
              <a:t>excédentaires</a:t>
            </a:r>
            <a:r>
              <a:rPr lang="en-GB" altLang="en-US" sz="1800" dirty="0">
                <a:latin typeface="Arial" charset="0"/>
                <a:cs typeface="Arial" charset="0"/>
              </a:rPr>
              <a:t> (2/2)</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10</a:t>
            </a:fld>
            <a:endParaRPr lang="en-GB" noProof="0" dirty="0"/>
          </a:p>
        </p:txBody>
      </p:sp>
      <p:sp>
        <p:nvSpPr>
          <p:cNvPr id="5" name="Text Placeholder 1"/>
          <p:cNvSpPr>
            <a:spLocks noGrp="1"/>
          </p:cNvSpPr>
          <p:nvPr>
            <p:ph type="body" sz="quarter" idx="11"/>
          </p:nvPr>
        </p:nvSpPr>
        <p:spPr>
          <a:xfrm>
            <a:off x="467544" y="1700808"/>
            <a:ext cx="8424936" cy="4176464"/>
          </a:xfrm>
        </p:spPr>
        <p:txBody>
          <a:bodyPr/>
          <a:lstStyle/>
          <a:p>
            <a:pPr marL="0" lvl="2" indent="0">
              <a:spcAft>
                <a:spcPts val="600"/>
              </a:spcAft>
              <a:buNone/>
            </a:pPr>
            <a:r>
              <a:rPr lang="en-US" altLang="en-US" sz="1800" b="1" dirty="0" smtClean="0">
                <a:solidFill>
                  <a:srgbClr val="766A62"/>
                </a:solidFill>
              </a:rPr>
              <a:t>RAS en </a:t>
            </a:r>
            <a:r>
              <a:rPr lang="en-US" altLang="en-US" sz="1800" b="1" dirty="0" err="1" smtClean="0">
                <a:solidFill>
                  <a:srgbClr val="766A62"/>
                </a:solidFill>
              </a:rPr>
              <a:t>cas</a:t>
            </a:r>
            <a:r>
              <a:rPr lang="en-US" altLang="en-US" sz="1800" b="1" dirty="0" smtClean="0">
                <a:solidFill>
                  <a:srgbClr val="766A62"/>
                </a:solidFill>
              </a:rPr>
              <a:t> de </a:t>
            </a:r>
            <a:r>
              <a:rPr lang="en-US" altLang="en-US" sz="1800" b="1" dirty="0" err="1" smtClean="0">
                <a:solidFill>
                  <a:srgbClr val="766A62"/>
                </a:solidFill>
              </a:rPr>
              <a:t>règlements</a:t>
            </a:r>
            <a:r>
              <a:rPr lang="en-US" altLang="en-US" sz="1800" b="1" dirty="0" smtClean="0">
                <a:solidFill>
                  <a:srgbClr val="766A62"/>
                </a:solidFill>
              </a:rPr>
              <a:t> </a:t>
            </a:r>
            <a:r>
              <a:rPr lang="en-US" altLang="en-US" sz="1800" b="1" dirty="0" err="1" smtClean="0">
                <a:solidFill>
                  <a:srgbClr val="766A62"/>
                </a:solidFill>
              </a:rPr>
              <a:t>alternatifs</a:t>
            </a:r>
            <a:endParaRPr lang="en-US" altLang="en-US" sz="1800" b="1" dirty="0">
              <a:solidFill>
                <a:srgbClr val="766A62"/>
              </a:solidFill>
            </a:endParaRPr>
          </a:p>
          <a:p>
            <a:pPr marL="266700" lvl="2" indent="-266700">
              <a:spcBef>
                <a:spcPts val="400"/>
              </a:spcBef>
              <a:defRPr/>
            </a:pPr>
            <a:r>
              <a:rPr lang="en-US" altLang="en-US" b="1" dirty="0" err="1" smtClean="0">
                <a:latin typeface="Arial" charset="0"/>
                <a:cs typeface="Arial" charset="0"/>
              </a:rPr>
              <a:t>Intérêts</a:t>
            </a:r>
            <a:r>
              <a:rPr lang="en-US" altLang="en-US" b="1" dirty="0" smtClean="0">
                <a:latin typeface="Arial" charset="0"/>
                <a:cs typeface="Arial" charset="0"/>
              </a:rPr>
              <a:t> </a:t>
            </a:r>
            <a:r>
              <a:rPr lang="en-US" altLang="en-US" b="1" dirty="0" err="1" smtClean="0">
                <a:latin typeface="Arial" charset="0"/>
                <a:cs typeface="Arial" charset="0"/>
              </a:rPr>
              <a:t>convertis</a:t>
            </a:r>
            <a:r>
              <a:rPr lang="en-US" altLang="en-US" b="1" dirty="0" smtClean="0">
                <a:latin typeface="Arial" charset="0"/>
                <a:cs typeface="Arial" charset="0"/>
              </a:rPr>
              <a:t> en capital (</a:t>
            </a:r>
            <a:r>
              <a:rPr lang="en-US" altLang="en-US" b="1" i="1" dirty="0" smtClean="0">
                <a:latin typeface="Arial" charset="0"/>
                <a:cs typeface="Arial" charset="0"/>
              </a:rPr>
              <a:t>debt-to-equity swap</a:t>
            </a:r>
            <a:r>
              <a:rPr lang="en-US" altLang="en-US" b="1" dirty="0" smtClean="0">
                <a:latin typeface="Arial" charset="0"/>
                <a:cs typeface="Arial" charset="0"/>
              </a:rPr>
              <a:t>) et </a:t>
            </a:r>
            <a:r>
              <a:rPr lang="en-US" altLang="en-US" b="1" dirty="0" err="1" smtClean="0">
                <a:latin typeface="Arial" charset="0"/>
                <a:cs typeface="Arial" charset="0"/>
              </a:rPr>
              <a:t>compension</a:t>
            </a:r>
            <a:r>
              <a:rPr lang="en-US" altLang="en-US" b="1" dirty="0" smtClean="0">
                <a:latin typeface="Arial" charset="0"/>
                <a:cs typeface="Arial" charset="0"/>
              </a:rPr>
              <a:t> </a:t>
            </a:r>
            <a:r>
              <a:rPr lang="en-US" altLang="en-US" b="1" dirty="0" err="1" smtClean="0">
                <a:latin typeface="Arial" charset="0"/>
                <a:cs typeface="Arial" charset="0"/>
              </a:rPr>
              <a:t>d’obligations</a:t>
            </a:r>
            <a:r>
              <a:rPr lang="en-US" altLang="en-US" b="1" dirty="0" smtClean="0">
                <a:latin typeface="Arial" charset="0"/>
                <a:cs typeface="Arial" charset="0"/>
              </a:rPr>
              <a:t> :</a:t>
            </a:r>
            <a:r>
              <a:rPr lang="en-US" altLang="en-US" dirty="0" smtClean="0">
                <a:latin typeface="Arial" charset="0"/>
                <a:cs typeface="Arial" charset="0"/>
              </a:rPr>
              <a:t> </a:t>
            </a:r>
            <a:r>
              <a:rPr lang="en-US" altLang="en-US" dirty="0" err="1" smtClean="0">
                <a:latin typeface="Arial" charset="0"/>
                <a:cs typeface="Arial" charset="0"/>
              </a:rPr>
              <a:t>sont</a:t>
            </a:r>
            <a:r>
              <a:rPr lang="en-US" altLang="en-US" dirty="0" smtClean="0">
                <a:latin typeface="Arial" charset="0"/>
                <a:cs typeface="Arial" charset="0"/>
              </a:rPr>
              <a:t> </a:t>
            </a:r>
            <a:r>
              <a:rPr lang="en-US" altLang="en-US" dirty="0" err="1" smtClean="0">
                <a:latin typeface="Arial" charset="0"/>
                <a:cs typeface="Arial" charset="0"/>
              </a:rPr>
              <a:t>réputés</a:t>
            </a:r>
            <a:r>
              <a:rPr lang="en-US" altLang="en-US" dirty="0" smtClean="0">
                <a:latin typeface="Arial" charset="0"/>
                <a:cs typeface="Arial" charset="0"/>
              </a:rPr>
              <a:t> </a:t>
            </a:r>
            <a:r>
              <a:rPr lang="en-US" altLang="en-US" dirty="0" err="1" smtClean="0">
                <a:latin typeface="Arial" charset="0"/>
                <a:cs typeface="Arial" charset="0"/>
              </a:rPr>
              <a:t>payés</a:t>
            </a:r>
            <a:r>
              <a:rPr lang="en-US" altLang="en-US" dirty="0" smtClean="0">
                <a:latin typeface="Arial" charset="0"/>
                <a:cs typeface="Arial" charset="0"/>
              </a:rPr>
              <a:t> et </a:t>
            </a:r>
            <a:r>
              <a:rPr lang="en-US" altLang="en-US" dirty="0" err="1" smtClean="0">
                <a:latin typeface="Arial" charset="0"/>
                <a:cs typeface="Arial" charset="0"/>
              </a:rPr>
              <a:t>soumis</a:t>
            </a:r>
            <a:r>
              <a:rPr lang="en-US" altLang="en-US" dirty="0" smtClean="0">
                <a:latin typeface="Arial" charset="0"/>
                <a:cs typeface="Arial" charset="0"/>
              </a:rPr>
              <a:t> aux RAS (</a:t>
            </a:r>
            <a:r>
              <a:rPr lang="en-US" altLang="en-US" dirty="0" err="1" smtClean="0">
                <a:latin typeface="Arial" charset="0"/>
                <a:cs typeface="Arial" charset="0"/>
              </a:rPr>
              <a:t>si</a:t>
            </a:r>
            <a:r>
              <a:rPr lang="en-US" altLang="en-US" dirty="0" smtClean="0">
                <a:latin typeface="Arial" charset="0"/>
                <a:cs typeface="Arial" charset="0"/>
              </a:rPr>
              <a:t> </a:t>
            </a:r>
            <a:r>
              <a:rPr lang="en-US" altLang="en-US" dirty="0" err="1" smtClean="0">
                <a:latin typeface="Arial" charset="0"/>
                <a:cs typeface="Arial" charset="0"/>
              </a:rPr>
              <a:t>règles</a:t>
            </a:r>
            <a:r>
              <a:rPr lang="en-US" altLang="en-US" dirty="0" smtClean="0">
                <a:latin typeface="Arial" charset="0"/>
                <a:cs typeface="Arial" charset="0"/>
              </a:rPr>
              <a:t> de sous-</a:t>
            </a:r>
            <a:r>
              <a:rPr lang="en-US" altLang="en-US" dirty="0" err="1" smtClean="0">
                <a:latin typeface="Arial" charset="0"/>
                <a:cs typeface="Arial" charset="0"/>
              </a:rPr>
              <a:t>capitalisation</a:t>
            </a:r>
            <a:r>
              <a:rPr lang="en-US" altLang="en-US" dirty="0" smtClean="0">
                <a:latin typeface="Arial" charset="0"/>
                <a:cs typeface="Arial" charset="0"/>
              </a:rPr>
              <a:t>) .</a:t>
            </a:r>
          </a:p>
          <a:p>
            <a:pPr marL="266700" lvl="2" indent="-266700">
              <a:spcBef>
                <a:spcPts val="400"/>
              </a:spcBef>
              <a:defRPr/>
            </a:pPr>
            <a:endParaRPr lang="en-US" altLang="en-US" dirty="0">
              <a:latin typeface="Arial" charset="0"/>
              <a:cs typeface="Arial" charset="0"/>
            </a:endParaRPr>
          </a:p>
          <a:p>
            <a:pPr marL="266700" lvl="2" indent="-266700">
              <a:spcBef>
                <a:spcPts val="400"/>
              </a:spcBef>
              <a:defRPr/>
            </a:pPr>
            <a:r>
              <a:rPr lang="en-US" altLang="en-US" b="1" dirty="0" err="1" smtClean="0">
                <a:latin typeface="Arial" charset="0"/>
                <a:cs typeface="Arial" charset="0"/>
              </a:rPr>
              <a:t>Intérêts</a:t>
            </a:r>
            <a:r>
              <a:rPr lang="en-US" altLang="en-US" b="1" dirty="0">
                <a:latin typeface="Arial" charset="0"/>
                <a:cs typeface="Arial" charset="0"/>
              </a:rPr>
              <a:t> </a:t>
            </a:r>
            <a:r>
              <a:rPr lang="en-US" altLang="en-US" b="1" dirty="0" err="1">
                <a:latin typeface="Arial" charset="0"/>
                <a:cs typeface="Arial" charset="0"/>
              </a:rPr>
              <a:t>incorporés</a:t>
            </a:r>
            <a:r>
              <a:rPr lang="en-US" altLang="en-US" b="1" dirty="0">
                <a:latin typeface="Arial" charset="0"/>
                <a:cs typeface="Arial" charset="0"/>
              </a:rPr>
              <a:t> </a:t>
            </a:r>
            <a:r>
              <a:rPr lang="en-US" altLang="en-US" b="1" dirty="0" err="1" smtClean="0">
                <a:latin typeface="Arial" charset="0"/>
                <a:cs typeface="Arial" charset="0"/>
              </a:rPr>
              <a:t>dans</a:t>
            </a:r>
            <a:r>
              <a:rPr lang="en-US" altLang="en-US" b="1" dirty="0" smtClean="0">
                <a:latin typeface="Arial" charset="0"/>
                <a:cs typeface="Arial" charset="0"/>
              </a:rPr>
              <a:t> le principal de la </a:t>
            </a:r>
            <a:r>
              <a:rPr lang="en-US" altLang="en-US" b="1" dirty="0" err="1" smtClean="0">
                <a:latin typeface="Arial" charset="0"/>
                <a:cs typeface="Arial" charset="0"/>
              </a:rPr>
              <a:t>dette</a:t>
            </a:r>
            <a:r>
              <a:rPr lang="en-US" altLang="en-US" b="1" dirty="0" smtClean="0">
                <a:latin typeface="Arial" charset="0"/>
                <a:cs typeface="Arial" charset="0"/>
              </a:rPr>
              <a:t> (novation) : </a:t>
            </a:r>
            <a:r>
              <a:rPr lang="en-US" altLang="en-US" dirty="0" err="1" smtClean="0">
                <a:latin typeface="Arial" charset="0"/>
                <a:cs typeface="Arial" charset="0"/>
              </a:rPr>
              <a:t>réputés</a:t>
            </a:r>
            <a:r>
              <a:rPr lang="en-US" altLang="en-US" dirty="0" smtClean="0">
                <a:latin typeface="Arial" charset="0"/>
                <a:cs typeface="Arial" charset="0"/>
              </a:rPr>
              <a:t> </a:t>
            </a:r>
            <a:r>
              <a:rPr lang="en-US" altLang="en-US" dirty="0" err="1" smtClean="0">
                <a:latin typeface="Arial" charset="0"/>
                <a:cs typeface="Arial" charset="0"/>
              </a:rPr>
              <a:t>payés</a:t>
            </a:r>
            <a:r>
              <a:rPr lang="en-US" altLang="en-US" dirty="0" smtClean="0">
                <a:latin typeface="Arial" charset="0"/>
                <a:cs typeface="Arial" charset="0"/>
              </a:rPr>
              <a:t> </a:t>
            </a:r>
            <a:r>
              <a:rPr lang="en-US" altLang="en-US" dirty="0">
                <a:latin typeface="Arial" charset="0"/>
                <a:cs typeface="Arial" charset="0"/>
              </a:rPr>
              <a:t>et </a:t>
            </a:r>
            <a:r>
              <a:rPr lang="en-US" altLang="en-US" dirty="0" err="1">
                <a:latin typeface="Arial" charset="0"/>
                <a:cs typeface="Arial" charset="0"/>
              </a:rPr>
              <a:t>soumis</a:t>
            </a:r>
            <a:r>
              <a:rPr lang="en-US" altLang="en-US" dirty="0">
                <a:latin typeface="Arial" charset="0"/>
                <a:cs typeface="Arial" charset="0"/>
              </a:rPr>
              <a:t> </a:t>
            </a:r>
            <a:r>
              <a:rPr lang="en-US" altLang="en-US" dirty="0" smtClean="0">
                <a:latin typeface="Arial" charset="0"/>
                <a:cs typeface="Arial" charset="0"/>
              </a:rPr>
              <a:t>aux </a:t>
            </a:r>
            <a:r>
              <a:rPr lang="en-US" altLang="en-US" dirty="0">
                <a:latin typeface="Arial" charset="0"/>
                <a:cs typeface="Arial" charset="0"/>
              </a:rPr>
              <a:t>RAS (</a:t>
            </a:r>
            <a:r>
              <a:rPr lang="en-US" altLang="en-US" dirty="0" err="1">
                <a:latin typeface="Arial" charset="0"/>
                <a:cs typeface="Arial" charset="0"/>
              </a:rPr>
              <a:t>si</a:t>
            </a:r>
            <a:r>
              <a:rPr lang="en-US" altLang="en-US" dirty="0">
                <a:latin typeface="Arial" charset="0"/>
                <a:cs typeface="Arial" charset="0"/>
              </a:rPr>
              <a:t> </a:t>
            </a:r>
            <a:r>
              <a:rPr lang="en-US" altLang="en-US" dirty="0" err="1" smtClean="0">
                <a:latin typeface="Arial" charset="0"/>
                <a:cs typeface="Arial" charset="0"/>
              </a:rPr>
              <a:t>règles</a:t>
            </a:r>
            <a:r>
              <a:rPr lang="en-US" altLang="en-US" dirty="0" smtClean="0">
                <a:latin typeface="Arial" charset="0"/>
                <a:cs typeface="Arial" charset="0"/>
              </a:rPr>
              <a:t> </a:t>
            </a:r>
            <a:r>
              <a:rPr lang="en-US" altLang="en-US" dirty="0">
                <a:latin typeface="Arial" charset="0"/>
                <a:cs typeface="Arial" charset="0"/>
              </a:rPr>
              <a:t>de sous-</a:t>
            </a:r>
            <a:r>
              <a:rPr lang="en-US" altLang="en-US" dirty="0" err="1">
                <a:latin typeface="Arial" charset="0"/>
                <a:cs typeface="Arial" charset="0"/>
              </a:rPr>
              <a:t>capitalisation</a:t>
            </a:r>
            <a:r>
              <a:rPr lang="en-US" altLang="en-US" dirty="0" smtClean="0">
                <a:latin typeface="Arial" charset="0"/>
                <a:cs typeface="Arial" charset="0"/>
              </a:rPr>
              <a:t>). </a:t>
            </a:r>
          </a:p>
          <a:p>
            <a:pPr marL="266700" lvl="2" indent="-266700">
              <a:spcBef>
                <a:spcPts val="400"/>
              </a:spcBef>
              <a:defRPr/>
            </a:pPr>
            <a:endParaRPr lang="en-US" altLang="en-US" dirty="0">
              <a:latin typeface="Arial" charset="0"/>
              <a:cs typeface="Arial" charset="0"/>
            </a:endParaRPr>
          </a:p>
          <a:p>
            <a:pPr marL="266700" lvl="2" indent="-266700">
              <a:spcBef>
                <a:spcPts val="400"/>
              </a:spcBef>
              <a:defRPr/>
            </a:pPr>
            <a:r>
              <a:rPr lang="en-US" altLang="en-US" b="1" dirty="0" smtClean="0">
                <a:latin typeface="Arial" charset="0"/>
                <a:cs typeface="Arial" charset="0"/>
              </a:rPr>
              <a:t>Abandon de </a:t>
            </a:r>
            <a:r>
              <a:rPr lang="en-US" altLang="en-US" b="1" dirty="0" err="1" smtClean="0">
                <a:latin typeface="Arial" charset="0"/>
                <a:cs typeface="Arial" charset="0"/>
              </a:rPr>
              <a:t>créance</a:t>
            </a:r>
            <a:r>
              <a:rPr lang="en-US" altLang="en-US" b="1" dirty="0" smtClean="0">
                <a:latin typeface="Arial" charset="0"/>
                <a:cs typeface="Arial" charset="0"/>
              </a:rPr>
              <a:t> :</a:t>
            </a:r>
            <a:endParaRPr lang="en-US" altLang="en-US" b="1" dirty="0">
              <a:latin typeface="Arial" charset="0"/>
              <a:cs typeface="Arial" charset="0"/>
            </a:endParaRPr>
          </a:p>
          <a:p>
            <a:pPr marL="536575" lvl="2" indent="-285750">
              <a:spcBef>
                <a:spcPts val="400"/>
              </a:spcBef>
              <a:buFont typeface="Wingdings" pitchFamily="2" charset="2"/>
              <a:buChar char="§"/>
              <a:defRPr/>
            </a:pPr>
            <a:r>
              <a:rPr lang="en-US" altLang="en-US" dirty="0" err="1">
                <a:latin typeface="Arial" charset="0"/>
                <a:cs typeface="Arial" charset="0"/>
              </a:rPr>
              <a:t>n</a:t>
            </a:r>
            <a:r>
              <a:rPr lang="en-US" altLang="en-US" dirty="0" err="1" smtClean="0">
                <a:latin typeface="Arial" charset="0"/>
                <a:cs typeface="Arial" charset="0"/>
              </a:rPr>
              <a:t>’est</a:t>
            </a:r>
            <a:r>
              <a:rPr lang="en-US" altLang="en-US" dirty="0" smtClean="0">
                <a:latin typeface="Arial" charset="0"/>
                <a:cs typeface="Arial" charset="0"/>
              </a:rPr>
              <a:t> pas </a:t>
            </a:r>
            <a:r>
              <a:rPr lang="en-US" altLang="en-US" dirty="0" err="1" smtClean="0">
                <a:latin typeface="Arial" charset="0"/>
                <a:cs typeface="Arial" charset="0"/>
              </a:rPr>
              <a:t>qualifié</a:t>
            </a:r>
            <a:r>
              <a:rPr lang="en-US" altLang="en-US" dirty="0" smtClean="0">
                <a:latin typeface="Arial" charset="0"/>
                <a:cs typeface="Arial" charset="0"/>
              </a:rPr>
              <a:t> </a:t>
            </a:r>
            <a:r>
              <a:rPr lang="en-US" altLang="en-US" dirty="0" err="1" smtClean="0">
                <a:latin typeface="Arial" charset="0"/>
                <a:cs typeface="Arial" charset="0"/>
              </a:rPr>
              <a:t>comme</a:t>
            </a:r>
            <a:r>
              <a:rPr lang="en-US" altLang="en-US" dirty="0" smtClean="0">
                <a:latin typeface="Arial" charset="0"/>
                <a:cs typeface="Arial" charset="0"/>
              </a:rPr>
              <a:t> un </a:t>
            </a:r>
            <a:r>
              <a:rPr lang="en-US" altLang="en-US" dirty="0" err="1" smtClean="0">
                <a:latin typeface="Arial" charset="0"/>
                <a:cs typeface="Arial" charset="0"/>
              </a:rPr>
              <a:t>paiement</a:t>
            </a:r>
            <a:r>
              <a:rPr lang="en-US" altLang="en-US" dirty="0" smtClean="0">
                <a:latin typeface="Arial" charset="0"/>
                <a:cs typeface="Arial" charset="0"/>
              </a:rPr>
              <a:t> </a:t>
            </a:r>
            <a:r>
              <a:rPr lang="en-US" altLang="en-US" dirty="0" err="1" smtClean="0">
                <a:latin typeface="Arial" charset="0"/>
                <a:cs typeface="Arial" charset="0"/>
              </a:rPr>
              <a:t>d’intérêt</a:t>
            </a:r>
            <a:r>
              <a:rPr lang="en-US" altLang="en-US" dirty="0" smtClean="0">
                <a:latin typeface="Arial" charset="0"/>
                <a:cs typeface="Arial" charset="0"/>
              </a:rPr>
              <a:t> </a:t>
            </a:r>
            <a:r>
              <a:rPr lang="en-US" altLang="en-US" dirty="0" err="1" smtClean="0">
                <a:latin typeface="Arial" charset="0"/>
                <a:cs typeface="Arial" charset="0"/>
              </a:rPr>
              <a:t>soumis</a:t>
            </a:r>
            <a:r>
              <a:rPr lang="en-US" altLang="en-US" dirty="0" smtClean="0">
                <a:latin typeface="Arial" charset="0"/>
                <a:cs typeface="Arial" charset="0"/>
              </a:rPr>
              <a:t> aux RAS ;</a:t>
            </a:r>
            <a:endParaRPr lang="en-US" altLang="en-US" dirty="0">
              <a:latin typeface="Arial" charset="0"/>
              <a:cs typeface="Arial" charset="0"/>
            </a:endParaRPr>
          </a:p>
          <a:p>
            <a:pPr marL="536575" lvl="2" indent="-285750">
              <a:spcBef>
                <a:spcPts val="400"/>
              </a:spcBef>
              <a:buFont typeface="Wingdings" pitchFamily="2" charset="2"/>
              <a:buChar char="§"/>
              <a:defRPr/>
            </a:pPr>
            <a:r>
              <a:rPr lang="en-US" altLang="en-US" dirty="0" err="1">
                <a:latin typeface="Arial" charset="0"/>
                <a:cs typeface="Arial" charset="0"/>
              </a:rPr>
              <a:t>t</a:t>
            </a:r>
            <a:r>
              <a:rPr lang="en-US" altLang="en-US" dirty="0" err="1" smtClean="0">
                <a:latin typeface="Arial" charset="0"/>
                <a:cs typeface="Arial" charset="0"/>
              </a:rPr>
              <a:t>axé</a:t>
            </a:r>
            <a:r>
              <a:rPr lang="en-US" altLang="en-US" dirty="0" smtClean="0">
                <a:latin typeface="Arial" charset="0"/>
                <a:cs typeface="Arial" charset="0"/>
              </a:rPr>
              <a:t> </a:t>
            </a:r>
            <a:r>
              <a:rPr lang="en-US" altLang="en-US" dirty="0">
                <a:latin typeface="Arial" charset="0"/>
                <a:cs typeface="Arial" charset="0"/>
              </a:rPr>
              <a:t>à</a:t>
            </a:r>
            <a:r>
              <a:rPr lang="en-US" altLang="en-US" dirty="0" smtClean="0">
                <a:latin typeface="Arial" charset="0"/>
                <a:cs typeface="Arial" charset="0"/>
              </a:rPr>
              <a:t> </a:t>
            </a:r>
            <a:r>
              <a:rPr lang="en-US" altLang="en-US" dirty="0" err="1" smtClean="0">
                <a:latin typeface="Arial" charset="0"/>
                <a:cs typeface="Arial" charset="0"/>
              </a:rPr>
              <a:t>l’impôt</a:t>
            </a:r>
            <a:r>
              <a:rPr lang="en-US" altLang="en-US" dirty="0" smtClean="0">
                <a:latin typeface="Arial" charset="0"/>
                <a:cs typeface="Arial" charset="0"/>
              </a:rPr>
              <a:t> sur les profits. </a:t>
            </a:r>
          </a:p>
          <a:p>
            <a:pPr marL="536575" lvl="2" indent="-285750">
              <a:spcBef>
                <a:spcPts val="400"/>
              </a:spcBef>
              <a:buFont typeface="Wingdings" pitchFamily="2" charset="2"/>
              <a:buChar char="§"/>
              <a:defRPr/>
            </a:pPr>
            <a:endParaRPr lang="en-US" altLang="en-US" dirty="0">
              <a:latin typeface="Arial" charset="0"/>
              <a:cs typeface="Arial" charset="0"/>
            </a:endParaRPr>
          </a:p>
          <a:p>
            <a:pPr marL="266700" lvl="2" indent="-266700">
              <a:spcBef>
                <a:spcPts val="400"/>
              </a:spcBef>
              <a:defRPr/>
            </a:pPr>
            <a:r>
              <a:rPr lang="en-US" altLang="en-US" b="1" dirty="0" smtClean="0">
                <a:latin typeface="Arial" charset="0"/>
                <a:cs typeface="Arial" charset="0"/>
              </a:rPr>
              <a:t>Cession de </a:t>
            </a:r>
            <a:r>
              <a:rPr lang="en-US" altLang="en-US" b="1" dirty="0" err="1" smtClean="0">
                <a:latin typeface="Arial" charset="0"/>
                <a:cs typeface="Arial" charset="0"/>
              </a:rPr>
              <a:t>créance</a:t>
            </a:r>
            <a:r>
              <a:rPr lang="en-US" altLang="en-US" b="1" dirty="0" smtClean="0">
                <a:latin typeface="Arial" charset="0"/>
                <a:cs typeface="Arial" charset="0"/>
              </a:rPr>
              <a:t> : </a:t>
            </a:r>
            <a:r>
              <a:rPr lang="en-US" altLang="en-US" dirty="0" smtClean="0">
                <a:latin typeface="Arial" charset="0"/>
                <a:cs typeface="Arial" charset="0"/>
              </a:rPr>
              <a:t>le </a:t>
            </a:r>
            <a:r>
              <a:rPr lang="en-US" altLang="en-US" dirty="0" err="1" smtClean="0">
                <a:latin typeface="Arial" charset="0"/>
                <a:cs typeface="Arial" charset="0"/>
              </a:rPr>
              <a:t>montant</a:t>
            </a:r>
            <a:r>
              <a:rPr lang="en-US" altLang="en-US" dirty="0" smtClean="0">
                <a:latin typeface="Arial" charset="0"/>
                <a:cs typeface="Arial" charset="0"/>
              </a:rPr>
              <a:t> des </a:t>
            </a:r>
            <a:r>
              <a:rPr lang="en-US" altLang="en-US" dirty="0" err="1" smtClean="0">
                <a:latin typeface="Arial" charset="0"/>
                <a:cs typeface="Arial" charset="0"/>
              </a:rPr>
              <a:t>intérêts</a:t>
            </a:r>
            <a:r>
              <a:rPr lang="en-US" altLang="en-US" dirty="0" smtClean="0">
                <a:latin typeface="Arial" charset="0"/>
                <a:cs typeface="Arial" charset="0"/>
              </a:rPr>
              <a:t> (</a:t>
            </a:r>
            <a:r>
              <a:rPr lang="en-US" altLang="en-US" dirty="0" err="1" smtClean="0">
                <a:latin typeface="Arial" charset="0"/>
                <a:cs typeface="Arial" charset="0"/>
              </a:rPr>
              <a:t>excédentaires</a:t>
            </a:r>
            <a:r>
              <a:rPr lang="en-US" altLang="en-US" dirty="0" smtClean="0">
                <a:latin typeface="Arial" charset="0"/>
                <a:cs typeface="Arial" charset="0"/>
              </a:rPr>
              <a:t>) </a:t>
            </a:r>
            <a:r>
              <a:rPr lang="en-US" altLang="en-US" dirty="0" err="1" smtClean="0">
                <a:latin typeface="Arial" charset="0"/>
                <a:cs typeface="Arial" charset="0"/>
              </a:rPr>
              <a:t>accumulés</a:t>
            </a:r>
            <a:r>
              <a:rPr lang="en-US" altLang="en-US" dirty="0" smtClean="0">
                <a:latin typeface="Arial" charset="0"/>
                <a:cs typeface="Arial" charset="0"/>
              </a:rPr>
              <a:t> et </a:t>
            </a:r>
            <a:r>
              <a:rPr lang="en-US" altLang="en-US" dirty="0" err="1" smtClean="0">
                <a:latin typeface="Arial" charset="0"/>
                <a:cs typeface="Arial" charset="0"/>
              </a:rPr>
              <a:t>impayés</a:t>
            </a:r>
            <a:r>
              <a:rPr lang="en-US" altLang="en-US" dirty="0" smtClean="0">
                <a:latin typeface="Arial" charset="0"/>
                <a:cs typeface="Arial" charset="0"/>
              </a:rPr>
              <a:t> au </a:t>
            </a:r>
            <a:r>
              <a:rPr lang="en-US" altLang="en-US" dirty="0" err="1" smtClean="0">
                <a:latin typeface="Arial" charset="0"/>
                <a:cs typeface="Arial" charset="0"/>
              </a:rPr>
              <a:t>titre</a:t>
            </a:r>
            <a:r>
              <a:rPr lang="en-US" altLang="en-US" dirty="0" smtClean="0">
                <a:latin typeface="Arial" charset="0"/>
                <a:cs typeface="Arial" charset="0"/>
              </a:rPr>
              <a:t> d’un prêt avec </a:t>
            </a:r>
            <a:r>
              <a:rPr lang="en-US" altLang="en-US" dirty="0" err="1" smtClean="0">
                <a:latin typeface="Arial" charset="0"/>
                <a:cs typeface="Arial" charset="0"/>
              </a:rPr>
              <a:t>une</a:t>
            </a:r>
            <a:r>
              <a:rPr lang="en-US" altLang="en-US" dirty="0" smtClean="0">
                <a:latin typeface="Arial" charset="0"/>
                <a:cs typeface="Arial" charset="0"/>
              </a:rPr>
              <a:t> </a:t>
            </a:r>
            <a:r>
              <a:rPr lang="en-US" altLang="en-US" dirty="0" err="1" smtClean="0">
                <a:latin typeface="Arial" charset="0"/>
                <a:cs typeface="Arial" charset="0"/>
              </a:rPr>
              <a:t>partie</a:t>
            </a:r>
            <a:r>
              <a:rPr lang="en-US" altLang="en-US" dirty="0" smtClean="0">
                <a:latin typeface="Arial" charset="0"/>
                <a:cs typeface="Arial" charset="0"/>
              </a:rPr>
              <a:t> </a:t>
            </a:r>
            <a:r>
              <a:rPr lang="en-US" altLang="en-US" dirty="0" err="1" smtClean="0">
                <a:latin typeface="Arial" charset="0"/>
                <a:cs typeface="Arial" charset="0"/>
              </a:rPr>
              <a:t>liée</a:t>
            </a:r>
            <a:r>
              <a:rPr lang="en-US" altLang="en-US" dirty="0" smtClean="0">
                <a:latin typeface="Arial" charset="0"/>
                <a:cs typeface="Arial" charset="0"/>
              </a:rPr>
              <a:t>, et </a:t>
            </a:r>
            <a:r>
              <a:rPr lang="en-US" altLang="en-US" dirty="0" err="1" smtClean="0">
                <a:latin typeface="Arial" charset="0"/>
                <a:cs typeface="Arial" charset="0"/>
              </a:rPr>
              <a:t>cédé</a:t>
            </a:r>
            <a:r>
              <a:rPr lang="en-US" altLang="en-US" dirty="0" smtClean="0">
                <a:latin typeface="Arial" charset="0"/>
                <a:cs typeface="Arial" charset="0"/>
              </a:rPr>
              <a:t> </a:t>
            </a:r>
            <a:r>
              <a:rPr lang="en-US" altLang="en-US" dirty="0">
                <a:latin typeface="Arial" charset="0"/>
                <a:cs typeface="Arial" charset="0"/>
              </a:rPr>
              <a:t>à</a:t>
            </a:r>
            <a:r>
              <a:rPr lang="en-US" altLang="en-US" dirty="0" smtClean="0">
                <a:latin typeface="Arial" charset="0"/>
                <a:cs typeface="Arial" charset="0"/>
              </a:rPr>
              <a:t> un tiers, </a:t>
            </a:r>
            <a:r>
              <a:rPr lang="en-US" altLang="en-US" dirty="0" err="1" smtClean="0">
                <a:latin typeface="Arial" charset="0"/>
                <a:cs typeface="Arial" charset="0"/>
              </a:rPr>
              <a:t>n’est</a:t>
            </a:r>
            <a:r>
              <a:rPr lang="en-US" altLang="en-US" dirty="0" smtClean="0">
                <a:latin typeface="Arial" charset="0"/>
                <a:cs typeface="Arial" charset="0"/>
              </a:rPr>
              <a:t> pas </a:t>
            </a:r>
            <a:r>
              <a:rPr lang="en-US" altLang="en-US" dirty="0" err="1" smtClean="0">
                <a:latin typeface="Arial" charset="0"/>
                <a:cs typeface="Arial" charset="0"/>
              </a:rPr>
              <a:t>réputé</a:t>
            </a:r>
            <a:r>
              <a:rPr lang="en-US" altLang="en-US" dirty="0" smtClean="0">
                <a:latin typeface="Arial" charset="0"/>
                <a:cs typeface="Arial" charset="0"/>
              </a:rPr>
              <a:t> </a:t>
            </a:r>
            <a:r>
              <a:rPr lang="en-US" altLang="en-US" dirty="0" err="1" smtClean="0">
                <a:latin typeface="Arial" charset="0"/>
                <a:cs typeface="Arial" charset="0"/>
              </a:rPr>
              <a:t>constituer</a:t>
            </a:r>
            <a:r>
              <a:rPr lang="en-US" altLang="en-US" dirty="0" smtClean="0">
                <a:latin typeface="Arial" charset="0"/>
                <a:cs typeface="Arial" charset="0"/>
              </a:rPr>
              <a:t> un </a:t>
            </a:r>
            <a:r>
              <a:rPr lang="en-US" altLang="en-US" dirty="0" err="1" smtClean="0">
                <a:latin typeface="Arial" charset="0"/>
                <a:cs typeface="Arial" charset="0"/>
              </a:rPr>
              <a:t>dividende</a:t>
            </a:r>
            <a:r>
              <a:rPr lang="en-US" altLang="en-US" dirty="0" smtClean="0">
                <a:latin typeface="Arial" charset="0"/>
                <a:cs typeface="Arial" charset="0"/>
              </a:rPr>
              <a:t> </a:t>
            </a:r>
            <a:r>
              <a:rPr lang="en-US" altLang="en-US" dirty="0" err="1" smtClean="0">
                <a:latin typeface="Arial" charset="0"/>
                <a:cs typeface="Arial" charset="0"/>
              </a:rPr>
              <a:t>assujetti</a:t>
            </a:r>
            <a:r>
              <a:rPr lang="en-US" altLang="en-US" dirty="0" smtClean="0">
                <a:latin typeface="Arial" charset="0"/>
                <a:cs typeface="Arial" charset="0"/>
              </a:rPr>
              <a:t> aux </a:t>
            </a:r>
            <a:r>
              <a:rPr lang="en-US" altLang="en-US" dirty="0" err="1" smtClean="0">
                <a:latin typeface="Arial" charset="0"/>
                <a:cs typeface="Arial" charset="0"/>
              </a:rPr>
              <a:t>règles</a:t>
            </a:r>
            <a:r>
              <a:rPr lang="en-US" altLang="en-US" dirty="0" smtClean="0">
                <a:latin typeface="Arial" charset="0"/>
                <a:cs typeface="Arial" charset="0"/>
              </a:rPr>
              <a:t> de sous-</a:t>
            </a:r>
            <a:r>
              <a:rPr lang="en-US" altLang="en-US" dirty="0" err="1" smtClean="0">
                <a:latin typeface="Arial" charset="0"/>
                <a:cs typeface="Arial" charset="0"/>
              </a:rPr>
              <a:t>capitalisation</a:t>
            </a:r>
            <a:r>
              <a:rPr lang="en-US" altLang="en-US" dirty="0" smtClean="0">
                <a:latin typeface="Arial" charset="0"/>
                <a:cs typeface="Arial" charset="0"/>
              </a:rPr>
              <a:t> ; </a:t>
            </a:r>
            <a:r>
              <a:rPr lang="en-US" altLang="en-US" dirty="0" err="1" smtClean="0">
                <a:latin typeface="Arial" charset="0"/>
                <a:cs typeface="Arial" charset="0"/>
              </a:rPr>
              <a:t>il</a:t>
            </a:r>
            <a:r>
              <a:rPr lang="en-US" altLang="en-US" dirty="0" smtClean="0">
                <a:latin typeface="Arial" charset="0"/>
                <a:cs typeface="Arial" charset="0"/>
              </a:rPr>
              <a:t> </a:t>
            </a:r>
            <a:r>
              <a:rPr lang="en-US" altLang="en-US" dirty="0" err="1" smtClean="0">
                <a:latin typeface="Arial" charset="0"/>
                <a:cs typeface="Arial" charset="0"/>
              </a:rPr>
              <a:t>n’est</a:t>
            </a:r>
            <a:r>
              <a:rPr lang="en-US" altLang="en-US" dirty="0" smtClean="0">
                <a:latin typeface="Arial" charset="0"/>
                <a:cs typeface="Arial" charset="0"/>
              </a:rPr>
              <a:t> </a:t>
            </a:r>
            <a:r>
              <a:rPr lang="en-US" altLang="en-US" dirty="0" err="1" smtClean="0">
                <a:latin typeface="Arial" charset="0"/>
                <a:cs typeface="Arial" charset="0"/>
              </a:rPr>
              <a:t>donc</a:t>
            </a:r>
            <a:r>
              <a:rPr lang="en-US" altLang="en-US" dirty="0" smtClean="0">
                <a:latin typeface="Arial" charset="0"/>
                <a:cs typeface="Arial" charset="0"/>
              </a:rPr>
              <a:t> pas </a:t>
            </a:r>
            <a:r>
              <a:rPr lang="en-US" altLang="en-US" dirty="0" err="1" smtClean="0">
                <a:latin typeface="Arial" charset="0"/>
                <a:cs typeface="Arial" charset="0"/>
              </a:rPr>
              <a:t>soumis</a:t>
            </a:r>
            <a:r>
              <a:rPr lang="en-US" altLang="en-US" dirty="0" smtClean="0">
                <a:latin typeface="Arial" charset="0"/>
                <a:cs typeface="Arial" charset="0"/>
              </a:rPr>
              <a:t> aux RAS en </a:t>
            </a:r>
            <a:r>
              <a:rPr lang="en-US" altLang="en-US" dirty="0" err="1" smtClean="0">
                <a:latin typeface="Arial" charset="0"/>
                <a:cs typeface="Arial" charset="0"/>
              </a:rPr>
              <a:t>Russie</a:t>
            </a:r>
            <a:r>
              <a:rPr lang="en-US" altLang="en-US" dirty="0" smtClean="0">
                <a:latin typeface="Arial" charset="0"/>
                <a:cs typeface="Arial" charset="0"/>
              </a:rPr>
              <a:t> </a:t>
            </a:r>
            <a:r>
              <a:rPr lang="en-US" altLang="en-US" i="1" dirty="0" smtClean="0">
                <a:latin typeface="Arial" charset="0"/>
                <a:cs typeface="Arial" charset="0"/>
              </a:rPr>
              <a:t>(</a:t>
            </a:r>
            <a:r>
              <a:rPr lang="en-US" altLang="en-US" i="1" dirty="0" err="1">
                <a:latin typeface="Arial" charset="0"/>
                <a:cs typeface="Arial" charset="0"/>
              </a:rPr>
              <a:t>l</a:t>
            </a:r>
            <a:r>
              <a:rPr lang="en-US" altLang="en-US" i="1" dirty="0" err="1" smtClean="0">
                <a:latin typeface="Arial" charset="0"/>
                <a:cs typeface="Arial" charset="0"/>
              </a:rPr>
              <a:t>ettre</a:t>
            </a:r>
            <a:r>
              <a:rPr lang="en-US" altLang="en-US" i="1" dirty="0" smtClean="0">
                <a:latin typeface="Arial" charset="0"/>
                <a:cs typeface="Arial" charset="0"/>
              </a:rPr>
              <a:t> du </a:t>
            </a:r>
            <a:r>
              <a:rPr lang="en-US" altLang="en-US" i="1" dirty="0" err="1" smtClean="0">
                <a:latin typeface="Arial" charset="0"/>
                <a:cs typeface="Arial" charset="0"/>
              </a:rPr>
              <a:t>ministère</a:t>
            </a:r>
            <a:r>
              <a:rPr lang="en-US" altLang="en-US" i="1" dirty="0" smtClean="0">
                <a:latin typeface="Arial" charset="0"/>
                <a:cs typeface="Arial" charset="0"/>
              </a:rPr>
              <a:t> des Finances du </a:t>
            </a:r>
            <a:r>
              <a:rPr lang="en-US" altLang="en-US" i="1" dirty="0">
                <a:latin typeface="Arial" charset="0"/>
                <a:cs typeface="Arial" charset="0"/>
              </a:rPr>
              <a:t>16 </a:t>
            </a:r>
            <a:r>
              <a:rPr lang="en-US" altLang="en-US" i="1" dirty="0" err="1" smtClean="0">
                <a:latin typeface="Arial" charset="0"/>
                <a:cs typeface="Arial" charset="0"/>
              </a:rPr>
              <a:t>juillet</a:t>
            </a:r>
            <a:r>
              <a:rPr lang="en-US" altLang="en-US" i="1" dirty="0" smtClean="0">
                <a:latin typeface="Arial" charset="0"/>
                <a:cs typeface="Arial" charset="0"/>
              </a:rPr>
              <a:t> </a:t>
            </a:r>
            <a:r>
              <a:rPr lang="en-US" altLang="en-US" i="1" dirty="0">
                <a:latin typeface="Arial" charset="0"/>
                <a:cs typeface="Arial" charset="0"/>
              </a:rPr>
              <a:t>2013 </a:t>
            </a:r>
            <a:r>
              <a:rPr lang="ru-RU" altLang="en-US" i="1" dirty="0">
                <a:latin typeface="Arial" charset="0"/>
                <a:cs typeface="Arial" charset="0"/>
              </a:rPr>
              <a:t>N 03-03-06/1/27682</a:t>
            </a:r>
            <a:r>
              <a:rPr lang="en-US" altLang="en-US" i="1" dirty="0" smtClean="0">
                <a:latin typeface="Arial" charset="0"/>
                <a:cs typeface="Arial" charset="0"/>
              </a:rPr>
              <a:t>).</a:t>
            </a:r>
            <a:endParaRPr lang="en-US" altLang="en-US" dirty="0">
              <a:latin typeface="Arial" charset="0"/>
              <a:cs typeface="Arial" charset="0"/>
            </a:endParaRPr>
          </a:p>
          <a:p>
            <a:pPr marL="250825" lvl="2" indent="0" eaLnBrk="1" hangingPunct="1">
              <a:spcBef>
                <a:spcPts val="400"/>
              </a:spcBef>
              <a:buNone/>
              <a:defRPr/>
            </a:pPr>
            <a:endParaRPr lang="en-GB" altLang="en-US" sz="1400" dirty="0">
              <a:latin typeface="Arial" charset="0"/>
              <a:cs typeface="Arial" charset="0"/>
            </a:endParaRPr>
          </a:p>
        </p:txBody>
      </p:sp>
    </p:spTree>
    <p:extLst>
      <p:ext uri="{BB962C8B-B14F-4D97-AF65-F5344CB8AC3E}">
        <p14:creationId xmlns:p14="http://schemas.microsoft.com/office/powerpoint/2010/main" val="3932023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Q:\Marketing\Marketing storage\MARKETING\7_CMS_image_stock_part_01\pics\short gla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005064"/>
            <a:ext cx="4788025" cy="2429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platzhalter 1"/>
          <p:cNvSpPr>
            <a:spLocks noGrp="1"/>
          </p:cNvSpPr>
          <p:nvPr>
            <p:ph type="body" sz="quarter" idx="10"/>
          </p:nvPr>
        </p:nvSpPr>
        <p:spPr/>
        <p:txBody>
          <a:bodyPr/>
          <a:lstStyle/>
          <a:p>
            <a:pPr marL="266700" lvl="2" indent="-266700">
              <a:spcBef>
                <a:spcPts val="400"/>
              </a:spcBef>
              <a:defRPr/>
            </a:pPr>
            <a:r>
              <a:rPr lang="en-GB" altLang="en-US" dirty="0">
                <a:latin typeface="Arial" charset="0"/>
                <a:cs typeface="Arial" charset="0"/>
              </a:rPr>
              <a:t>Notion de </a:t>
            </a:r>
            <a:r>
              <a:rPr lang="en-GB" altLang="en-US" dirty="0" err="1">
                <a:latin typeface="Arial" charset="0"/>
                <a:cs typeface="Arial" charset="0"/>
              </a:rPr>
              <a:t>b</a:t>
            </a:r>
            <a:r>
              <a:rPr lang="en-GB" altLang="en-US" dirty="0" err="1" smtClean="0">
                <a:latin typeface="Arial" charset="0"/>
                <a:cs typeface="Arial" charset="0"/>
              </a:rPr>
              <a:t>énéficiaire</a:t>
            </a:r>
            <a:r>
              <a:rPr lang="en-GB" altLang="en-US" dirty="0" smtClean="0">
                <a:latin typeface="Arial" charset="0"/>
                <a:cs typeface="Arial" charset="0"/>
              </a:rPr>
              <a:t> </a:t>
            </a:r>
            <a:r>
              <a:rPr lang="en-GB" altLang="en-US" dirty="0" err="1" smtClean="0">
                <a:latin typeface="Arial" charset="0"/>
                <a:cs typeface="Arial" charset="0"/>
              </a:rPr>
              <a:t>éffectif</a:t>
            </a:r>
            <a:r>
              <a:rPr lang="en-GB" altLang="en-US" dirty="0" smtClean="0">
                <a:latin typeface="Arial" charset="0"/>
                <a:cs typeface="Arial" charset="0"/>
              </a:rPr>
              <a:t> et </a:t>
            </a:r>
            <a:r>
              <a:rPr lang="en-GB" altLang="en-US" dirty="0">
                <a:latin typeface="Arial" charset="0"/>
                <a:cs typeface="Arial" charset="0"/>
              </a:rPr>
              <a:t>obligations </a:t>
            </a:r>
            <a:r>
              <a:rPr lang="en-GB" altLang="en-US" dirty="0" err="1">
                <a:latin typeface="Arial" charset="0"/>
                <a:cs typeface="Arial" charset="0"/>
              </a:rPr>
              <a:t>correspondantes</a:t>
            </a:r>
            <a:r>
              <a:rPr lang="en-GB" altLang="en-US" dirty="0">
                <a:latin typeface="Arial" charset="0"/>
                <a:cs typeface="Arial" charset="0"/>
              </a:rPr>
              <a:t>                     </a:t>
            </a:r>
          </a:p>
          <a:p>
            <a:pPr lvl="0"/>
            <a:r>
              <a:rPr lang="fr-FR" altLang="en-US" sz="1800" dirty="0" smtClean="0">
                <a:latin typeface="Arial" charset="0"/>
                <a:cs typeface="Arial" charset="0"/>
              </a:rPr>
              <a:t>Évaluation </a:t>
            </a:r>
            <a:r>
              <a:rPr lang="fr-FR" altLang="en-US" sz="1800" dirty="0">
                <a:latin typeface="Arial" charset="0"/>
                <a:cs typeface="Arial" charset="0"/>
              </a:rPr>
              <a:t>des risques </a:t>
            </a:r>
            <a:r>
              <a:rPr lang="fr-FR" altLang="en-US" sz="1800" dirty="0" smtClean="0">
                <a:latin typeface="Arial" charset="0"/>
                <a:cs typeface="Arial" charset="0"/>
              </a:rPr>
              <a:t>et </a:t>
            </a:r>
            <a:r>
              <a:rPr lang="fr-FR" altLang="en-US" sz="1800" dirty="0">
                <a:latin typeface="Arial" charset="0"/>
                <a:cs typeface="Arial" charset="0"/>
              </a:rPr>
              <a:t>approches des autorités fiscales </a:t>
            </a:r>
            <a:r>
              <a:rPr lang="en-GB" altLang="en-US" sz="1800" dirty="0" smtClean="0">
                <a:latin typeface="Arial" charset="0"/>
                <a:cs typeface="Arial" charset="0"/>
              </a:rPr>
              <a:t>(1/2</a:t>
            </a:r>
            <a:r>
              <a:rPr lang="en-GB" altLang="en-US" sz="1800" dirty="0">
                <a:latin typeface="Arial" charset="0"/>
                <a:cs typeface="Arial" charset="0"/>
              </a:rPr>
              <a:t>)</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11</a:t>
            </a:fld>
            <a:endParaRPr lang="en-GB" noProof="0" dirty="0"/>
          </a:p>
        </p:txBody>
      </p:sp>
      <p:sp>
        <p:nvSpPr>
          <p:cNvPr id="5" name="Text Placeholder 1"/>
          <p:cNvSpPr>
            <a:spLocks noGrp="1"/>
          </p:cNvSpPr>
          <p:nvPr>
            <p:ph type="body" sz="quarter" idx="11"/>
          </p:nvPr>
        </p:nvSpPr>
        <p:spPr>
          <a:xfrm>
            <a:off x="467544" y="1484784"/>
            <a:ext cx="8424936" cy="3600450"/>
          </a:xfrm>
        </p:spPr>
        <p:txBody>
          <a:bodyPr/>
          <a:lstStyle/>
          <a:p>
            <a:pPr marL="0" lvl="2" indent="0">
              <a:spcBef>
                <a:spcPts val="400"/>
              </a:spcBef>
              <a:buNone/>
              <a:defRPr/>
            </a:pPr>
            <a:r>
              <a:rPr lang="en-US" altLang="en-US" sz="1800" b="1" dirty="0" smtClean="0">
                <a:solidFill>
                  <a:srgbClr val="766A62"/>
                </a:solidFill>
              </a:rPr>
              <a:t>Position </a:t>
            </a:r>
            <a:r>
              <a:rPr lang="en-US" altLang="en-US" sz="1800" b="1" dirty="0" err="1" smtClean="0">
                <a:solidFill>
                  <a:srgbClr val="766A62"/>
                </a:solidFill>
              </a:rPr>
              <a:t>récente</a:t>
            </a:r>
            <a:r>
              <a:rPr lang="en-US" altLang="en-US" sz="1800" b="1" dirty="0" smtClean="0">
                <a:solidFill>
                  <a:srgbClr val="766A62"/>
                </a:solidFill>
              </a:rPr>
              <a:t> de </a:t>
            </a:r>
            <a:r>
              <a:rPr lang="en-US" altLang="en-US" sz="1800" b="1" dirty="0" err="1" smtClean="0">
                <a:solidFill>
                  <a:srgbClr val="766A62"/>
                </a:solidFill>
              </a:rPr>
              <a:t>l’administration</a:t>
            </a:r>
            <a:r>
              <a:rPr lang="en-US" altLang="en-US" sz="1800" b="1" dirty="0" smtClean="0">
                <a:solidFill>
                  <a:srgbClr val="766A62"/>
                </a:solidFill>
              </a:rPr>
              <a:t> </a:t>
            </a:r>
            <a:r>
              <a:rPr lang="en-US" altLang="en-US" sz="1800" b="1" dirty="0" err="1" smtClean="0">
                <a:solidFill>
                  <a:srgbClr val="766A62"/>
                </a:solidFill>
              </a:rPr>
              <a:t>fiscale</a:t>
            </a:r>
            <a:endParaRPr lang="en-US" sz="1800" b="1" dirty="0">
              <a:solidFill>
                <a:srgbClr val="766A62"/>
              </a:solidFill>
            </a:endParaRPr>
          </a:p>
          <a:p>
            <a:pPr marL="266700" lvl="2" indent="-266700">
              <a:spcBef>
                <a:spcPts val="400"/>
              </a:spcBef>
              <a:defRPr/>
            </a:pPr>
            <a:endParaRPr lang="en-US" sz="800" b="1" dirty="0" smtClean="0">
              <a:latin typeface="Arial" charset="0"/>
              <a:cs typeface="Arial" charset="0"/>
            </a:endParaRPr>
          </a:p>
          <a:p>
            <a:pPr marL="266700" lvl="2" indent="-266700">
              <a:spcBef>
                <a:spcPts val="400"/>
              </a:spcBef>
              <a:defRPr/>
            </a:pPr>
            <a:r>
              <a:rPr lang="en-US" b="1" dirty="0" smtClean="0">
                <a:latin typeface="Arial" charset="0"/>
                <a:cs typeface="Arial" charset="0"/>
              </a:rPr>
              <a:t>Notion </a:t>
            </a:r>
            <a:r>
              <a:rPr lang="en-US" b="1" dirty="0">
                <a:latin typeface="Arial" charset="0"/>
                <a:cs typeface="Arial" charset="0"/>
              </a:rPr>
              <a:t>de </a:t>
            </a:r>
            <a:r>
              <a:rPr lang="en-GB" b="1" dirty="0" err="1">
                <a:latin typeface="Arial" charset="0"/>
                <a:cs typeface="Arial" charset="0"/>
              </a:rPr>
              <a:t>b</a:t>
            </a:r>
            <a:r>
              <a:rPr lang="en-GB" altLang="en-US" b="1" dirty="0" err="1" smtClean="0">
                <a:latin typeface="Arial" charset="0"/>
                <a:cs typeface="Arial" charset="0"/>
              </a:rPr>
              <a:t>énéficiaire</a:t>
            </a:r>
            <a:r>
              <a:rPr lang="en-GB" altLang="en-US" b="1" dirty="0" smtClean="0">
                <a:latin typeface="Arial" charset="0"/>
                <a:cs typeface="Arial" charset="0"/>
              </a:rPr>
              <a:t> </a:t>
            </a:r>
            <a:r>
              <a:rPr lang="en-GB" altLang="en-US" b="1" dirty="0" err="1" smtClean="0">
                <a:latin typeface="Arial" charset="0"/>
                <a:cs typeface="Arial" charset="0"/>
              </a:rPr>
              <a:t>éffectif</a:t>
            </a:r>
            <a:r>
              <a:rPr lang="en-GB" altLang="en-US" b="1" dirty="0" smtClean="0">
                <a:latin typeface="Arial" charset="0"/>
                <a:cs typeface="Arial" charset="0"/>
              </a:rPr>
              <a:t> (BE) :</a:t>
            </a:r>
            <a:endParaRPr lang="en-US" b="1" dirty="0">
              <a:latin typeface="Arial" charset="0"/>
              <a:cs typeface="Arial" charset="0"/>
            </a:endParaRPr>
          </a:p>
          <a:p>
            <a:pPr marL="536575" lvl="2" indent="-285750">
              <a:spcBef>
                <a:spcPts val="400"/>
              </a:spcBef>
              <a:buFont typeface="Wingdings" pitchFamily="2" charset="2"/>
              <a:buChar char="§"/>
              <a:defRPr/>
            </a:pPr>
            <a:r>
              <a:rPr lang="en-GB" dirty="0" err="1">
                <a:latin typeface="Arial" charset="0"/>
                <a:cs typeface="Arial" charset="0"/>
              </a:rPr>
              <a:t>g</a:t>
            </a:r>
            <a:r>
              <a:rPr lang="en-GB" dirty="0" err="1" smtClean="0">
                <a:latin typeface="Arial" charset="0"/>
                <a:cs typeface="Arial" charset="0"/>
              </a:rPr>
              <a:t>estion</a:t>
            </a:r>
            <a:r>
              <a:rPr lang="en-GB" dirty="0" smtClean="0">
                <a:latin typeface="Arial" charset="0"/>
                <a:cs typeface="Arial" charset="0"/>
              </a:rPr>
              <a:t> </a:t>
            </a:r>
            <a:r>
              <a:rPr lang="en-GB" dirty="0" err="1" smtClean="0">
                <a:latin typeface="Arial" charset="0"/>
                <a:cs typeface="Arial" charset="0"/>
              </a:rPr>
              <a:t>autonome</a:t>
            </a:r>
            <a:r>
              <a:rPr lang="en-GB" dirty="0" smtClean="0">
                <a:latin typeface="Arial" charset="0"/>
                <a:cs typeface="Arial" charset="0"/>
              </a:rPr>
              <a:t> des </a:t>
            </a:r>
            <a:r>
              <a:rPr lang="en-GB" dirty="0" err="1" smtClean="0">
                <a:latin typeface="Arial" charset="0"/>
                <a:cs typeface="Arial" charset="0"/>
              </a:rPr>
              <a:t>fonds</a:t>
            </a:r>
            <a:r>
              <a:rPr lang="en-GB" dirty="0" smtClean="0">
                <a:latin typeface="Arial" charset="0"/>
                <a:cs typeface="Arial" charset="0"/>
              </a:rPr>
              <a:t> (</a:t>
            </a:r>
            <a:r>
              <a:rPr lang="en-GB" dirty="0" err="1" smtClean="0">
                <a:latin typeface="Arial" charset="0"/>
                <a:cs typeface="Arial" charset="0"/>
              </a:rPr>
              <a:t>appels</a:t>
            </a:r>
            <a:r>
              <a:rPr lang="en-GB" dirty="0" smtClean="0">
                <a:latin typeface="Arial" charset="0"/>
                <a:cs typeface="Arial" charset="0"/>
              </a:rPr>
              <a:t> de </a:t>
            </a:r>
            <a:r>
              <a:rPr lang="en-GB" dirty="0" err="1" smtClean="0">
                <a:latin typeface="Arial" charset="0"/>
                <a:cs typeface="Arial" charset="0"/>
              </a:rPr>
              <a:t>trésorerie</a:t>
            </a:r>
            <a:r>
              <a:rPr lang="en-GB" dirty="0" smtClean="0">
                <a:latin typeface="Arial" charset="0"/>
                <a:cs typeface="Arial" charset="0"/>
              </a:rPr>
              <a:t> / </a:t>
            </a:r>
            <a:r>
              <a:rPr lang="en-GB" i="1" dirty="0" smtClean="0">
                <a:latin typeface="Arial" charset="0"/>
                <a:cs typeface="Arial" charset="0"/>
              </a:rPr>
              <a:t>cash calls</a:t>
            </a:r>
            <a:r>
              <a:rPr lang="en-GB" dirty="0" smtClean="0">
                <a:latin typeface="Arial" charset="0"/>
                <a:cs typeface="Arial" charset="0"/>
              </a:rPr>
              <a:t>) ;</a:t>
            </a:r>
            <a:endParaRPr lang="en-GB" dirty="0">
              <a:latin typeface="Arial" charset="0"/>
              <a:cs typeface="Arial" charset="0"/>
            </a:endParaRPr>
          </a:p>
          <a:p>
            <a:pPr marL="536575" lvl="2" indent="-285750">
              <a:spcBef>
                <a:spcPts val="400"/>
              </a:spcBef>
              <a:buFont typeface="Wingdings" pitchFamily="2" charset="2"/>
              <a:buChar char="§"/>
              <a:defRPr/>
            </a:pPr>
            <a:r>
              <a:rPr lang="en-GB" dirty="0" smtClean="0">
                <a:latin typeface="Arial" charset="0"/>
                <a:cs typeface="Arial" charset="0"/>
              </a:rPr>
              <a:t>droit </a:t>
            </a:r>
            <a:r>
              <a:rPr lang="en-GB" dirty="0" err="1" smtClean="0">
                <a:latin typeface="Arial" charset="0"/>
                <a:cs typeface="Arial" charset="0"/>
              </a:rPr>
              <a:t>d’utiliser</a:t>
            </a:r>
            <a:r>
              <a:rPr lang="en-GB" dirty="0" smtClean="0">
                <a:latin typeface="Arial" charset="0"/>
                <a:cs typeface="Arial" charset="0"/>
              </a:rPr>
              <a:t> et disposer des </a:t>
            </a:r>
            <a:r>
              <a:rPr lang="en-GB" dirty="0" err="1" smtClean="0">
                <a:latin typeface="Arial" charset="0"/>
                <a:cs typeface="Arial" charset="0"/>
              </a:rPr>
              <a:t>revenus</a:t>
            </a:r>
            <a:r>
              <a:rPr lang="en-GB" dirty="0" smtClean="0">
                <a:latin typeface="Arial" charset="0"/>
                <a:cs typeface="Arial" charset="0"/>
              </a:rPr>
              <a:t> </a:t>
            </a:r>
            <a:r>
              <a:rPr lang="en-GB" dirty="0" err="1" smtClean="0">
                <a:latin typeface="Arial" charset="0"/>
                <a:cs typeface="Arial" charset="0"/>
              </a:rPr>
              <a:t>perçus</a:t>
            </a:r>
            <a:r>
              <a:rPr lang="en-GB" dirty="0" smtClean="0">
                <a:latin typeface="Arial" charset="0"/>
                <a:cs typeface="Arial" charset="0"/>
              </a:rPr>
              <a:t> ;</a:t>
            </a:r>
            <a:endParaRPr lang="en-GB" dirty="0">
              <a:latin typeface="Arial" charset="0"/>
              <a:cs typeface="Arial" charset="0"/>
            </a:endParaRPr>
          </a:p>
          <a:p>
            <a:pPr marL="536575" lvl="2" indent="-285750">
              <a:spcBef>
                <a:spcPts val="400"/>
              </a:spcBef>
              <a:buFont typeface="Wingdings" pitchFamily="2" charset="2"/>
              <a:buChar char="§"/>
              <a:defRPr/>
            </a:pPr>
            <a:r>
              <a:rPr lang="en-GB" dirty="0" err="1">
                <a:latin typeface="Arial" charset="0"/>
                <a:cs typeface="Arial" charset="0"/>
              </a:rPr>
              <a:t>a</a:t>
            </a:r>
            <a:r>
              <a:rPr lang="en-GB" dirty="0" err="1" smtClean="0">
                <a:latin typeface="Arial" charset="0"/>
                <a:cs typeface="Arial" charset="0"/>
              </a:rPr>
              <a:t>ctivité</a:t>
            </a:r>
            <a:r>
              <a:rPr lang="en-GB" dirty="0" smtClean="0">
                <a:latin typeface="Arial" charset="0"/>
                <a:cs typeface="Arial" charset="0"/>
              </a:rPr>
              <a:t> </a:t>
            </a:r>
            <a:r>
              <a:rPr lang="en-GB" dirty="0" err="1" smtClean="0">
                <a:latin typeface="Arial" charset="0"/>
                <a:cs typeface="Arial" charset="0"/>
              </a:rPr>
              <a:t>commerciale</a:t>
            </a:r>
            <a:r>
              <a:rPr lang="en-GB" dirty="0" smtClean="0">
                <a:latin typeface="Arial" charset="0"/>
                <a:cs typeface="Arial" charset="0"/>
              </a:rPr>
              <a:t> (personnel, </a:t>
            </a:r>
            <a:r>
              <a:rPr lang="en-GB" dirty="0" err="1" smtClean="0">
                <a:latin typeface="Arial" charset="0"/>
                <a:cs typeface="Arial" charset="0"/>
              </a:rPr>
              <a:t>actifs</a:t>
            </a:r>
            <a:r>
              <a:rPr lang="en-GB" dirty="0" smtClean="0">
                <a:latin typeface="Arial" charset="0"/>
                <a:cs typeface="Arial" charset="0"/>
              </a:rPr>
              <a:t> / </a:t>
            </a:r>
            <a:r>
              <a:rPr lang="en-GB" dirty="0" err="1" smtClean="0">
                <a:latin typeface="Arial" charset="0"/>
                <a:cs typeface="Arial" charset="0"/>
              </a:rPr>
              <a:t>risques</a:t>
            </a:r>
            <a:r>
              <a:rPr lang="en-GB" dirty="0" smtClean="0">
                <a:latin typeface="Arial" charset="0"/>
                <a:cs typeface="Arial" charset="0"/>
              </a:rPr>
              <a:t> / </a:t>
            </a:r>
            <a:r>
              <a:rPr lang="en-GB" dirty="0" err="1" smtClean="0">
                <a:latin typeface="Arial" charset="0"/>
                <a:cs typeface="Arial" charset="0"/>
              </a:rPr>
              <a:t>fonctions</a:t>
            </a:r>
            <a:r>
              <a:rPr lang="en-GB" dirty="0" smtClean="0">
                <a:latin typeface="Arial" charset="0"/>
                <a:cs typeface="Arial" charset="0"/>
              </a:rPr>
              <a:t> </a:t>
            </a:r>
            <a:r>
              <a:rPr lang="en-GB" dirty="0" err="1" smtClean="0">
                <a:latin typeface="Arial" charset="0"/>
                <a:cs typeface="Arial" charset="0"/>
              </a:rPr>
              <a:t>assumés</a:t>
            </a:r>
            <a:r>
              <a:rPr lang="en-GB" dirty="0" smtClean="0">
                <a:latin typeface="Arial" charset="0"/>
                <a:cs typeface="Arial" charset="0"/>
              </a:rPr>
              <a:t>) ;</a:t>
            </a:r>
            <a:endParaRPr lang="en-GB" dirty="0">
              <a:latin typeface="Arial" charset="0"/>
              <a:cs typeface="Arial" charset="0"/>
            </a:endParaRPr>
          </a:p>
          <a:p>
            <a:pPr marL="536575" lvl="2" indent="-285750">
              <a:spcBef>
                <a:spcPts val="400"/>
              </a:spcBef>
              <a:buFont typeface="Wingdings" pitchFamily="2" charset="2"/>
              <a:buChar char="§"/>
              <a:defRPr/>
            </a:pPr>
            <a:r>
              <a:rPr lang="en-GB" dirty="0">
                <a:latin typeface="Arial" charset="0"/>
                <a:cs typeface="Arial" charset="0"/>
              </a:rPr>
              <a:t>s</a:t>
            </a:r>
            <a:r>
              <a:rPr lang="en-GB" dirty="0" smtClean="0">
                <a:latin typeface="Arial" charset="0"/>
                <a:cs typeface="Arial" charset="0"/>
              </a:rPr>
              <a:t>ources du </a:t>
            </a:r>
            <a:r>
              <a:rPr lang="en-GB" dirty="0" err="1" smtClean="0">
                <a:latin typeface="Arial" charset="0"/>
                <a:cs typeface="Arial" charset="0"/>
              </a:rPr>
              <a:t>revenu</a:t>
            </a:r>
            <a:r>
              <a:rPr lang="en-GB" dirty="0" smtClean="0">
                <a:latin typeface="Arial" charset="0"/>
                <a:cs typeface="Arial" charset="0"/>
              </a:rPr>
              <a:t> et types </a:t>
            </a:r>
            <a:r>
              <a:rPr lang="en-GB" dirty="0" err="1" smtClean="0">
                <a:latin typeface="Arial" charset="0"/>
                <a:cs typeface="Arial" charset="0"/>
              </a:rPr>
              <a:t>d’opérations</a:t>
            </a:r>
            <a:r>
              <a:rPr lang="en-GB" sz="1400" dirty="0" smtClean="0">
                <a:latin typeface="Arial" charset="0"/>
                <a:cs typeface="Arial" charset="0"/>
              </a:rPr>
              <a:t>.</a:t>
            </a:r>
          </a:p>
          <a:p>
            <a:pPr marL="536575" lvl="2" indent="-285750">
              <a:spcBef>
                <a:spcPts val="400"/>
              </a:spcBef>
              <a:buFont typeface="Wingdings" pitchFamily="2" charset="2"/>
              <a:buChar char="§"/>
              <a:defRPr/>
            </a:pPr>
            <a:endParaRPr lang="en-GB" sz="800" dirty="0">
              <a:latin typeface="Arial" charset="0"/>
              <a:cs typeface="Arial" charset="0"/>
            </a:endParaRPr>
          </a:p>
          <a:p>
            <a:pPr marL="266700" lvl="2" indent="-266700">
              <a:spcBef>
                <a:spcPts val="400"/>
              </a:spcBef>
              <a:defRPr/>
            </a:pPr>
            <a:r>
              <a:rPr lang="en-US" b="1" dirty="0" smtClean="0">
                <a:latin typeface="Arial" charset="0"/>
                <a:cs typeface="Arial" charset="0"/>
              </a:rPr>
              <a:t>Les </a:t>
            </a:r>
            <a:r>
              <a:rPr lang="en-US" b="1" dirty="0" err="1" smtClean="0">
                <a:latin typeface="Arial" charset="0"/>
                <a:cs typeface="Arial" charset="0"/>
              </a:rPr>
              <a:t>autorités</a:t>
            </a:r>
            <a:r>
              <a:rPr lang="en-US" b="1" dirty="0" smtClean="0">
                <a:latin typeface="Arial" charset="0"/>
                <a:cs typeface="Arial" charset="0"/>
              </a:rPr>
              <a:t> </a:t>
            </a:r>
            <a:r>
              <a:rPr lang="en-US" b="1" dirty="0" err="1" smtClean="0">
                <a:latin typeface="Arial" charset="0"/>
                <a:cs typeface="Arial" charset="0"/>
              </a:rPr>
              <a:t>fiscales</a:t>
            </a:r>
            <a:r>
              <a:rPr lang="en-US" b="1" dirty="0" smtClean="0">
                <a:latin typeface="Arial" charset="0"/>
                <a:cs typeface="Arial" charset="0"/>
              </a:rPr>
              <a:t> ne </a:t>
            </a:r>
            <a:r>
              <a:rPr lang="en-US" b="1" dirty="0" err="1" smtClean="0">
                <a:latin typeface="Arial" charset="0"/>
                <a:cs typeface="Arial" charset="0"/>
              </a:rPr>
              <a:t>sont</a:t>
            </a:r>
            <a:r>
              <a:rPr lang="en-US" b="1" dirty="0" smtClean="0">
                <a:latin typeface="Arial" charset="0"/>
                <a:cs typeface="Arial" charset="0"/>
              </a:rPr>
              <a:t> pas tenues de </a:t>
            </a:r>
            <a:r>
              <a:rPr lang="en-US" b="1" dirty="0" err="1" smtClean="0">
                <a:latin typeface="Arial" charset="0"/>
                <a:cs typeface="Arial" charset="0"/>
              </a:rPr>
              <a:t>définir</a:t>
            </a:r>
            <a:r>
              <a:rPr lang="en-US" b="1" dirty="0" smtClean="0">
                <a:latin typeface="Arial" charset="0"/>
                <a:cs typeface="Arial" charset="0"/>
              </a:rPr>
              <a:t> le BE : en </a:t>
            </a:r>
            <a:r>
              <a:rPr lang="en-US" b="1" dirty="0" err="1" smtClean="0">
                <a:latin typeface="Arial" charset="0"/>
                <a:cs typeface="Arial" charset="0"/>
              </a:rPr>
              <a:t>cas</a:t>
            </a:r>
            <a:r>
              <a:rPr lang="en-US" b="1" dirty="0" smtClean="0">
                <a:latin typeface="Arial" charset="0"/>
                <a:cs typeface="Arial" charset="0"/>
              </a:rPr>
              <a:t> de </a:t>
            </a:r>
            <a:r>
              <a:rPr lang="en-US" b="1" dirty="0" err="1" smtClean="0">
                <a:latin typeface="Arial" charset="0"/>
                <a:cs typeface="Arial" charset="0"/>
              </a:rPr>
              <a:t>doute</a:t>
            </a:r>
            <a:r>
              <a:rPr lang="en-US" b="1" dirty="0" smtClean="0">
                <a:latin typeface="Arial" charset="0"/>
                <a:cs typeface="Arial" charset="0"/>
              </a:rPr>
              <a:t>, application par </a:t>
            </a:r>
            <a:r>
              <a:rPr lang="en-US" b="1" dirty="0" err="1" smtClean="0">
                <a:latin typeface="Arial" charset="0"/>
                <a:cs typeface="Arial" charset="0"/>
              </a:rPr>
              <a:t>défaut</a:t>
            </a:r>
            <a:r>
              <a:rPr lang="en-US" b="1" dirty="0" smtClean="0">
                <a:latin typeface="Arial" charset="0"/>
                <a:cs typeface="Arial" charset="0"/>
              </a:rPr>
              <a:t> des </a:t>
            </a:r>
            <a:r>
              <a:rPr lang="en-US" b="1" dirty="0" err="1" smtClean="0">
                <a:latin typeface="Arial" charset="0"/>
                <a:cs typeface="Arial" charset="0"/>
              </a:rPr>
              <a:t>taux</a:t>
            </a:r>
            <a:r>
              <a:rPr lang="en-US" b="1" dirty="0" smtClean="0">
                <a:latin typeface="Arial" charset="0"/>
                <a:cs typeface="Arial" charset="0"/>
              </a:rPr>
              <a:t> des RAS de droit interne ! </a:t>
            </a:r>
          </a:p>
          <a:p>
            <a:pPr marL="266700" lvl="2" indent="-266700">
              <a:spcBef>
                <a:spcPts val="400"/>
              </a:spcBef>
              <a:defRPr/>
            </a:pPr>
            <a:endParaRPr lang="en-US" sz="800" b="1" dirty="0">
              <a:latin typeface="Arial" charset="0"/>
              <a:cs typeface="Arial" charset="0"/>
            </a:endParaRPr>
          </a:p>
          <a:p>
            <a:pPr marL="266700" lvl="2" indent="-266700">
              <a:spcBef>
                <a:spcPts val="400"/>
              </a:spcBef>
              <a:defRPr/>
            </a:pPr>
            <a:r>
              <a:rPr lang="en-US" b="1" dirty="0" smtClean="0">
                <a:latin typeface="Arial" charset="0"/>
                <a:cs typeface="Arial" charset="0"/>
              </a:rPr>
              <a:t>La notion de BE </a:t>
            </a:r>
            <a:r>
              <a:rPr lang="en-US" b="1" dirty="0" err="1" smtClean="0">
                <a:latin typeface="Arial" charset="0"/>
                <a:cs typeface="Arial" charset="0"/>
              </a:rPr>
              <a:t>s’applique</a:t>
            </a:r>
            <a:r>
              <a:rPr lang="en-US" b="1" dirty="0" smtClean="0">
                <a:latin typeface="Arial" charset="0"/>
                <a:cs typeface="Arial" charset="0"/>
              </a:rPr>
              <a:t> </a:t>
            </a:r>
            <a:r>
              <a:rPr lang="en-US" b="1" dirty="0" err="1" smtClean="0">
                <a:latin typeface="Arial" charset="0"/>
                <a:cs typeface="Arial" charset="0"/>
              </a:rPr>
              <a:t>tant</a:t>
            </a:r>
            <a:r>
              <a:rPr lang="en-US" b="1" dirty="0" smtClean="0">
                <a:latin typeface="Arial" charset="0"/>
                <a:cs typeface="Arial" charset="0"/>
              </a:rPr>
              <a:t> aux </a:t>
            </a:r>
            <a:r>
              <a:rPr lang="en-US" b="1" dirty="0" err="1" smtClean="0">
                <a:latin typeface="Arial" charset="0"/>
                <a:cs typeface="Arial" charset="0"/>
              </a:rPr>
              <a:t>revenus</a:t>
            </a:r>
            <a:r>
              <a:rPr lang="en-US" b="1" dirty="0" smtClean="0">
                <a:latin typeface="Arial" charset="0"/>
                <a:cs typeface="Arial" charset="0"/>
              </a:rPr>
              <a:t> </a:t>
            </a:r>
            <a:r>
              <a:rPr lang="en-US" b="1" dirty="0" err="1" smtClean="0">
                <a:latin typeface="Arial" charset="0"/>
                <a:cs typeface="Arial" charset="0"/>
              </a:rPr>
              <a:t>passifs</a:t>
            </a:r>
            <a:r>
              <a:rPr lang="en-US" b="1" dirty="0" smtClean="0">
                <a:latin typeface="Arial" charset="0"/>
                <a:cs typeface="Arial" charset="0"/>
              </a:rPr>
              <a:t>, </a:t>
            </a:r>
            <a:r>
              <a:rPr lang="en-US" b="1" dirty="0" err="1" smtClean="0">
                <a:latin typeface="Arial" charset="0"/>
                <a:cs typeface="Arial" charset="0"/>
              </a:rPr>
              <a:t>qu’actifs</a:t>
            </a:r>
            <a:r>
              <a:rPr lang="en-US" b="1" dirty="0" smtClean="0">
                <a:latin typeface="Arial" charset="0"/>
                <a:cs typeface="Arial" charset="0"/>
              </a:rPr>
              <a:t> (?)</a:t>
            </a:r>
            <a:endParaRPr lang="en-US" b="1" dirty="0">
              <a:latin typeface="Arial" charset="0"/>
              <a:cs typeface="Arial" charset="0"/>
            </a:endParaRPr>
          </a:p>
          <a:p>
            <a:pPr marL="250825" lvl="2" indent="0" eaLnBrk="1" hangingPunct="1">
              <a:spcBef>
                <a:spcPts val="400"/>
              </a:spcBef>
              <a:buNone/>
              <a:defRPr/>
            </a:pPr>
            <a:endParaRPr lang="en-GB" altLang="en-US" sz="1400" dirty="0">
              <a:latin typeface="Arial" charset="0"/>
              <a:cs typeface="Arial" charset="0"/>
            </a:endParaRPr>
          </a:p>
        </p:txBody>
      </p:sp>
      <p:sp>
        <p:nvSpPr>
          <p:cNvPr id="6" name="Freeform 95"/>
          <p:cNvSpPr>
            <a:spLocks noEditPoints="1"/>
          </p:cNvSpPr>
          <p:nvPr/>
        </p:nvSpPr>
        <p:spPr bwMode="auto">
          <a:xfrm>
            <a:off x="8208392" y="3356992"/>
            <a:ext cx="324048" cy="269875"/>
          </a:xfrm>
          <a:custGeom>
            <a:avLst/>
            <a:gdLst>
              <a:gd name="T0" fmla="*/ 2147483647 w 2224"/>
              <a:gd name="T1" fmla="*/ 0 h 2224"/>
              <a:gd name="T2" fmla="*/ 0 w 2224"/>
              <a:gd name="T3" fmla="*/ 2147483647 h 2224"/>
              <a:gd name="T4" fmla="*/ 2147483647 w 2224"/>
              <a:gd name="T5" fmla="*/ 2147483647 h 2224"/>
              <a:gd name="T6" fmla="*/ 2147483647 w 2224"/>
              <a:gd name="T7" fmla="*/ 2147483647 h 2224"/>
              <a:gd name="T8" fmla="*/ 2147483647 w 2224"/>
              <a:gd name="T9" fmla="*/ 0 h 2224"/>
              <a:gd name="T10" fmla="*/ 2147483647 w 2224"/>
              <a:gd name="T11" fmla="*/ 2147483647 h 2224"/>
              <a:gd name="T12" fmla="*/ 2147483647 w 2224"/>
              <a:gd name="T13" fmla="*/ 2147483647 h 2224"/>
              <a:gd name="T14" fmla="*/ 2147483647 w 2224"/>
              <a:gd name="T15" fmla="*/ 2147483647 h 2224"/>
              <a:gd name="T16" fmla="*/ 2147483647 w 2224"/>
              <a:gd name="T17" fmla="*/ 2147483647 h 2224"/>
              <a:gd name="T18" fmla="*/ 2147483647 w 2224"/>
              <a:gd name="T19" fmla="*/ 2147483647 h 2224"/>
              <a:gd name="T20" fmla="*/ 2147483647 w 2224"/>
              <a:gd name="T21" fmla="*/ 2147483647 h 2224"/>
              <a:gd name="T22" fmla="*/ 2147483647 w 2224"/>
              <a:gd name="T23" fmla="*/ 2147483647 h 2224"/>
              <a:gd name="T24" fmla="*/ 2147483647 w 2224"/>
              <a:gd name="T25" fmla="*/ 2147483647 h 2224"/>
              <a:gd name="T26" fmla="*/ 2147483647 w 2224"/>
              <a:gd name="T27" fmla="*/ 2147483647 h 2224"/>
              <a:gd name="T28" fmla="*/ 2147483647 w 2224"/>
              <a:gd name="T29" fmla="*/ 2147483647 h 2224"/>
              <a:gd name="T30" fmla="*/ 2147483647 w 2224"/>
              <a:gd name="T31" fmla="*/ 2147483647 h 2224"/>
              <a:gd name="T32" fmla="*/ 2147483647 w 2224"/>
              <a:gd name="T33" fmla="*/ 2147483647 h 2224"/>
              <a:gd name="T34" fmla="*/ 2147483647 w 2224"/>
              <a:gd name="T35" fmla="*/ 2147483647 h 2224"/>
              <a:gd name="T36" fmla="*/ 2147483647 w 2224"/>
              <a:gd name="T37" fmla="*/ 2147483647 h 2224"/>
              <a:gd name="T38" fmla="*/ 2147483647 w 2224"/>
              <a:gd name="T39" fmla="*/ 2147483647 h 2224"/>
              <a:gd name="T40" fmla="*/ 2147483647 w 2224"/>
              <a:gd name="T41" fmla="*/ 2147483647 h 2224"/>
              <a:gd name="T42" fmla="*/ 2147483647 w 2224"/>
              <a:gd name="T43" fmla="*/ 2147483647 h 2224"/>
              <a:gd name="T44" fmla="*/ 2147483647 w 2224"/>
              <a:gd name="T45" fmla="*/ 2147483647 h 2224"/>
              <a:gd name="T46" fmla="*/ 2147483647 w 2224"/>
              <a:gd name="T47" fmla="*/ 2147483647 h 2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24" h="2224">
                <a:moveTo>
                  <a:pt x="1112" y="0"/>
                </a:moveTo>
                <a:cubicBezTo>
                  <a:pt x="498" y="0"/>
                  <a:pt x="0" y="498"/>
                  <a:pt x="0" y="1112"/>
                </a:cubicBezTo>
                <a:cubicBezTo>
                  <a:pt x="0" y="1726"/>
                  <a:pt x="498" y="2224"/>
                  <a:pt x="1112" y="2224"/>
                </a:cubicBezTo>
                <a:cubicBezTo>
                  <a:pt x="1726" y="2224"/>
                  <a:pt x="2224" y="1726"/>
                  <a:pt x="2224" y="1112"/>
                </a:cubicBezTo>
                <a:cubicBezTo>
                  <a:pt x="2224" y="498"/>
                  <a:pt x="1726" y="0"/>
                  <a:pt x="1112" y="0"/>
                </a:cubicBezTo>
                <a:close/>
                <a:moveTo>
                  <a:pt x="1841" y="1841"/>
                </a:moveTo>
                <a:cubicBezTo>
                  <a:pt x="1654" y="2028"/>
                  <a:pt x="1397" y="2143"/>
                  <a:pt x="1112" y="2143"/>
                </a:cubicBezTo>
                <a:cubicBezTo>
                  <a:pt x="827" y="2143"/>
                  <a:pt x="570" y="2028"/>
                  <a:pt x="383" y="1841"/>
                </a:cubicBezTo>
                <a:cubicBezTo>
                  <a:pt x="196" y="1654"/>
                  <a:pt x="81" y="1397"/>
                  <a:pt x="81" y="1112"/>
                </a:cubicBezTo>
                <a:cubicBezTo>
                  <a:pt x="81" y="827"/>
                  <a:pt x="196" y="570"/>
                  <a:pt x="383" y="383"/>
                </a:cubicBezTo>
                <a:cubicBezTo>
                  <a:pt x="570" y="197"/>
                  <a:pt x="827" y="81"/>
                  <a:pt x="1112" y="81"/>
                </a:cubicBezTo>
                <a:cubicBezTo>
                  <a:pt x="1397" y="81"/>
                  <a:pt x="1654" y="197"/>
                  <a:pt x="1841" y="383"/>
                </a:cubicBezTo>
                <a:cubicBezTo>
                  <a:pt x="2027" y="570"/>
                  <a:pt x="2143" y="827"/>
                  <a:pt x="2143" y="1112"/>
                </a:cubicBezTo>
                <a:cubicBezTo>
                  <a:pt x="2143" y="1397"/>
                  <a:pt x="2027" y="1654"/>
                  <a:pt x="1841" y="1841"/>
                </a:cubicBezTo>
                <a:close/>
                <a:moveTo>
                  <a:pt x="1112" y="1691"/>
                </a:moveTo>
                <a:cubicBezTo>
                  <a:pt x="1029" y="1691"/>
                  <a:pt x="962" y="1758"/>
                  <a:pt x="962" y="1841"/>
                </a:cubicBezTo>
                <a:cubicBezTo>
                  <a:pt x="962" y="1923"/>
                  <a:pt x="1029" y="1990"/>
                  <a:pt x="1112" y="1990"/>
                </a:cubicBezTo>
                <a:cubicBezTo>
                  <a:pt x="1195" y="1990"/>
                  <a:pt x="1261" y="1923"/>
                  <a:pt x="1261" y="1841"/>
                </a:cubicBezTo>
                <a:cubicBezTo>
                  <a:pt x="1261" y="1758"/>
                  <a:pt x="1195" y="1691"/>
                  <a:pt x="1112" y="1691"/>
                </a:cubicBezTo>
                <a:close/>
                <a:moveTo>
                  <a:pt x="997" y="1544"/>
                </a:moveTo>
                <a:cubicBezTo>
                  <a:pt x="1227" y="1544"/>
                  <a:pt x="1227" y="1544"/>
                  <a:pt x="1227" y="1544"/>
                </a:cubicBezTo>
                <a:cubicBezTo>
                  <a:pt x="1261" y="305"/>
                  <a:pt x="1261" y="305"/>
                  <a:pt x="1261" y="305"/>
                </a:cubicBezTo>
                <a:cubicBezTo>
                  <a:pt x="962" y="305"/>
                  <a:pt x="962" y="305"/>
                  <a:pt x="962" y="305"/>
                </a:cubicBezTo>
                <a:lnTo>
                  <a:pt x="997" y="1544"/>
                </a:lnTo>
                <a:close/>
              </a:path>
            </a:pathLst>
          </a:custGeom>
          <a:solidFill>
            <a:srgbClr val="DC2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75229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266700" lvl="2" indent="-266700">
              <a:spcBef>
                <a:spcPts val="400"/>
              </a:spcBef>
              <a:defRPr/>
            </a:pPr>
            <a:r>
              <a:rPr lang="en-GB" altLang="en-US" dirty="0" smtClean="0">
                <a:latin typeface="Arial" charset="0"/>
                <a:cs typeface="Arial" charset="0"/>
              </a:rPr>
              <a:t>Notion de </a:t>
            </a:r>
            <a:r>
              <a:rPr lang="en-GB" altLang="en-US" dirty="0" err="1">
                <a:latin typeface="Arial" charset="0"/>
                <a:cs typeface="Arial" charset="0"/>
              </a:rPr>
              <a:t>b</a:t>
            </a:r>
            <a:r>
              <a:rPr lang="en-GB" altLang="en-US" dirty="0" err="1" smtClean="0">
                <a:latin typeface="Arial" charset="0"/>
                <a:cs typeface="Arial" charset="0"/>
              </a:rPr>
              <a:t>énéficiaire</a:t>
            </a:r>
            <a:r>
              <a:rPr lang="en-GB" altLang="en-US" dirty="0" smtClean="0">
                <a:latin typeface="Arial" charset="0"/>
                <a:cs typeface="Arial" charset="0"/>
              </a:rPr>
              <a:t> </a:t>
            </a:r>
            <a:r>
              <a:rPr lang="en-GB" altLang="en-US" dirty="0" err="1">
                <a:latin typeface="Arial" charset="0"/>
                <a:cs typeface="Arial" charset="0"/>
              </a:rPr>
              <a:t>e</a:t>
            </a:r>
            <a:r>
              <a:rPr lang="en-GB" altLang="en-US" dirty="0" err="1" smtClean="0">
                <a:latin typeface="Arial" charset="0"/>
                <a:cs typeface="Arial" charset="0"/>
              </a:rPr>
              <a:t>ffectif</a:t>
            </a:r>
            <a:r>
              <a:rPr lang="en-GB" altLang="en-US" dirty="0" smtClean="0">
                <a:latin typeface="Arial" charset="0"/>
                <a:cs typeface="Arial" charset="0"/>
              </a:rPr>
              <a:t> et obligations </a:t>
            </a:r>
            <a:r>
              <a:rPr lang="en-GB" altLang="en-US" dirty="0" err="1" smtClean="0">
                <a:latin typeface="Arial" charset="0"/>
                <a:cs typeface="Arial" charset="0"/>
              </a:rPr>
              <a:t>correspondantes</a:t>
            </a:r>
            <a:r>
              <a:rPr lang="en-GB" altLang="en-US" dirty="0" smtClean="0">
                <a:latin typeface="Arial" charset="0"/>
                <a:cs typeface="Arial" charset="0"/>
              </a:rPr>
              <a:t>                     </a:t>
            </a:r>
          </a:p>
          <a:p>
            <a:pPr lvl="0"/>
            <a:r>
              <a:rPr lang="fr-FR" altLang="en-US" sz="1800" dirty="0" smtClean="0">
                <a:latin typeface="Arial" charset="0"/>
                <a:cs typeface="Arial" charset="0"/>
              </a:rPr>
              <a:t>Évaluation </a:t>
            </a:r>
            <a:r>
              <a:rPr lang="fr-FR" altLang="en-US" sz="1800" dirty="0">
                <a:latin typeface="Arial" charset="0"/>
                <a:cs typeface="Arial" charset="0"/>
              </a:rPr>
              <a:t>des risques </a:t>
            </a:r>
            <a:r>
              <a:rPr lang="fr-FR" altLang="en-US" sz="1800" dirty="0" smtClean="0">
                <a:latin typeface="Arial" charset="0"/>
                <a:cs typeface="Arial" charset="0"/>
              </a:rPr>
              <a:t>et </a:t>
            </a:r>
            <a:r>
              <a:rPr lang="fr-FR" altLang="en-US" sz="1800" dirty="0">
                <a:latin typeface="Arial" charset="0"/>
                <a:cs typeface="Arial" charset="0"/>
              </a:rPr>
              <a:t>approches des autorités fiscales </a:t>
            </a:r>
            <a:r>
              <a:rPr lang="en-GB" altLang="en-US" sz="1800" dirty="0" smtClean="0">
                <a:latin typeface="Arial" charset="0"/>
                <a:cs typeface="Arial" charset="0"/>
              </a:rPr>
              <a:t>(2/2)</a:t>
            </a:r>
            <a:endParaRPr lang="en-GB" altLang="en-US" sz="1800" dirty="0">
              <a:latin typeface="Arial" charset="0"/>
              <a:cs typeface="Arial" charset="0"/>
            </a:endParaRP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12</a:t>
            </a:fld>
            <a:endParaRPr lang="en-GB" noProof="0" dirty="0"/>
          </a:p>
        </p:txBody>
      </p:sp>
      <p:sp>
        <p:nvSpPr>
          <p:cNvPr id="5" name="Text Placeholder 1"/>
          <p:cNvSpPr>
            <a:spLocks noGrp="1"/>
          </p:cNvSpPr>
          <p:nvPr>
            <p:ph type="body" sz="quarter" idx="11"/>
          </p:nvPr>
        </p:nvSpPr>
        <p:spPr>
          <a:xfrm>
            <a:off x="467544" y="1412776"/>
            <a:ext cx="8280920" cy="3600450"/>
          </a:xfrm>
        </p:spPr>
        <p:txBody>
          <a:bodyPr/>
          <a:lstStyle/>
          <a:p>
            <a:pPr marL="0" lvl="2" indent="0">
              <a:spcBef>
                <a:spcPts val="200"/>
              </a:spcBef>
              <a:buNone/>
              <a:defRPr/>
            </a:pPr>
            <a:r>
              <a:rPr lang="en-US" altLang="en-US" sz="1800" b="1" dirty="0" smtClean="0">
                <a:solidFill>
                  <a:srgbClr val="766A62"/>
                </a:solidFill>
              </a:rPr>
              <a:t>Obligations et recommendations </a:t>
            </a:r>
          </a:p>
          <a:p>
            <a:pPr marL="0" lvl="2" indent="0">
              <a:spcBef>
                <a:spcPts val="200"/>
              </a:spcBef>
              <a:buNone/>
              <a:defRPr/>
            </a:pPr>
            <a:endParaRPr lang="en-US" dirty="0">
              <a:latin typeface="Arial" charset="0"/>
              <a:cs typeface="Arial" charset="0"/>
            </a:endParaRPr>
          </a:p>
          <a:p>
            <a:pPr marL="266700" lvl="2" indent="-266700">
              <a:spcBef>
                <a:spcPct val="0"/>
              </a:spcBef>
              <a:defRPr/>
            </a:pPr>
            <a:r>
              <a:rPr lang="fr-FR" altLang="fr-FR" b="1" dirty="0">
                <a:latin typeface="Arial" charset="0"/>
                <a:cs typeface="Arial" charset="0"/>
              </a:rPr>
              <a:t>Recommandations du </a:t>
            </a:r>
            <a:r>
              <a:rPr lang="fr-FR" altLang="fr-FR" b="1" dirty="0" smtClean="0">
                <a:latin typeface="Arial" charset="0"/>
                <a:cs typeface="Arial" charset="0"/>
              </a:rPr>
              <a:t>ministère </a:t>
            </a:r>
            <a:r>
              <a:rPr lang="fr-FR" altLang="fr-FR" b="1" dirty="0">
                <a:latin typeface="Arial" charset="0"/>
                <a:cs typeface="Arial" charset="0"/>
              </a:rPr>
              <a:t>russe des Finances sur les pièces </a:t>
            </a:r>
            <a:r>
              <a:rPr lang="fr-FR" altLang="fr-FR" b="1" dirty="0" smtClean="0">
                <a:latin typeface="Arial" charset="0"/>
                <a:cs typeface="Arial" charset="0"/>
              </a:rPr>
              <a:t>justificatives :</a:t>
            </a:r>
            <a:endParaRPr lang="fr-FR" altLang="fr-FR" b="1" dirty="0">
              <a:latin typeface="Arial" charset="0"/>
              <a:cs typeface="Arial" charset="0"/>
            </a:endParaRPr>
          </a:p>
          <a:p>
            <a:pPr marL="517525" lvl="3" indent="-266700">
              <a:spcBef>
                <a:spcPct val="0"/>
              </a:spcBef>
              <a:buFont typeface="Arial" charset="0"/>
              <a:buChar char="•"/>
              <a:defRPr/>
            </a:pPr>
            <a:r>
              <a:rPr lang="fr-FR" altLang="fr-FR" sz="1400" dirty="0">
                <a:latin typeface="Arial" charset="0"/>
                <a:cs typeface="Arial" charset="0"/>
              </a:rPr>
              <a:t>l</a:t>
            </a:r>
            <a:r>
              <a:rPr lang="fr-FR" altLang="fr-FR" sz="1400" dirty="0" smtClean="0">
                <a:latin typeface="Arial" charset="0"/>
                <a:cs typeface="Arial" charset="0"/>
              </a:rPr>
              <a:t>ettres </a:t>
            </a:r>
            <a:r>
              <a:rPr lang="fr-FR" altLang="fr-FR" sz="1400" dirty="0">
                <a:latin typeface="Arial" charset="0"/>
                <a:cs typeface="Arial" charset="0"/>
              </a:rPr>
              <a:t>du 20 février 2017 N 03-08-05 / 9676, N 03-08-05 / 9680 et du 27 décembre 2016 N 03-08-05 / </a:t>
            </a:r>
            <a:r>
              <a:rPr lang="fr-FR" altLang="fr-FR" sz="1400" dirty="0" smtClean="0">
                <a:latin typeface="Arial" charset="0"/>
                <a:cs typeface="Arial" charset="0"/>
              </a:rPr>
              <a:t>78443.</a:t>
            </a:r>
          </a:p>
          <a:p>
            <a:pPr marL="517525" lvl="3" indent="-266700">
              <a:spcBef>
                <a:spcPct val="0"/>
              </a:spcBef>
              <a:buFont typeface="Arial" charset="0"/>
              <a:buChar char="•"/>
              <a:defRPr/>
            </a:pPr>
            <a:endParaRPr lang="fr-FR" altLang="fr-FR" sz="1400" i="1" dirty="0">
              <a:latin typeface="Arial" charset="0"/>
              <a:cs typeface="Arial" charset="0"/>
            </a:endParaRPr>
          </a:p>
          <a:p>
            <a:pPr marL="266700" lvl="2" indent="-266700">
              <a:spcBef>
                <a:spcPct val="0"/>
              </a:spcBef>
              <a:defRPr/>
            </a:pPr>
            <a:r>
              <a:rPr lang="fr-FR" altLang="fr-FR" b="1" dirty="0">
                <a:latin typeface="Arial" charset="0"/>
                <a:cs typeface="Arial" charset="0"/>
              </a:rPr>
              <a:t>Contenu de la lettre du </a:t>
            </a:r>
            <a:r>
              <a:rPr lang="fr-FR" altLang="fr-FR" b="1" dirty="0" smtClean="0">
                <a:latin typeface="Arial" charset="0"/>
                <a:cs typeface="Arial" charset="0"/>
              </a:rPr>
              <a:t>BE :</a:t>
            </a:r>
            <a:endParaRPr lang="fr-FR" altLang="fr-FR" b="1" dirty="0">
              <a:latin typeface="Arial" charset="0"/>
              <a:cs typeface="Arial" charset="0"/>
            </a:endParaRPr>
          </a:p>
          <a:p>
            <a:pPr marL="517525" lvl="3" indent="-266700">
              <a:spcBef>
                <a:spcPct val="0"/>
              </a:spcBef>
              <a:buFont typeface="Arial" charset="0"/>
              <a:buChar char="•"/>
              <a:defRPr/>
            </a:pPr>
            <a:r>
              <a:rPr lang="fr-FR" altLang="fr-FR" sz="1400" dirty="0">
                <a:latin typeface="Arial" charset="0"/>
                <a:cs typeface="Arial" charset="0"/>
              </a:rPr>
              <a:t>c</a:t>
            </a:r>
            <a:r>
              <a:rPr lang="fr-FR" altLang="fr-FR" sz="1400" dirty="0" smtClean="0">
                <a:latin typeface="Arial" charset="0"/>
                <a:cs typeface="Arial" charset="0"/>
              </a:rPr>
              <a:t>onfirmation </a:t>
            </a:r>
            <a:r>
              <a:rPr lang="fr-FR" altLang="fr-FR" sz="1400" dirty="0">
                <a:latin typeface="Arial" charset="0"/>
                <a:cs typeface="Arial" charset="0"/>
              </a:rPr>
              <a:t>du fait qu’il n’agit pas comme un </a:t>
            </a:r>
            <a:r>
              <a:rPr lang="fr-FR" altLang="fr-FR" sz="1400" dirty="0" smtClean="0">
                <a:latin typeface="Arial" charset="0"/>
                <a:cs typeface="Arial" charset="0"/>
              </a:rPr>
              <a:t>simple intermédiaire </a:t>
            </a:r>
            <a:r>
              <a:rPr lang="fr-FR" altLang="fr-FR" sz="1400" dirty="0">
                <a:latin typeface="Arial" charset="0"/>
                <a:cs typeface="Arial" charset="0"/>
              </a:rPr>
              <a:t>(agent ou </a:t>
            </a:r>
            <a:r>
              <a:rPr lang="fr-FR" altLang="fr-FR" sz="1400" dirty="0" smtClean="0">
                <a:latin typeface="Arial" charset="0"/>
                <a:cs typeface="Arial" charset="0"/>
              </a:rPr>
              <a:t>nominée) ;</a:t>
            </a:r>
            <a:endParaRPr lang="fr-FR" altLang="fr-FR" sz="1400" dirty="0">
              <a:latin typeface="Arial" charset="0"/>
              <a:cs typeface="Arial" charset="0"/>
            </a:endParaRPr>
          </a:p>
          <a:p>
            <a:pPr marL="517525" lvl="3" indent="-266700">
              <a:spcBef>
                <a:spcPct val="0"/>
              </a:spcBef>
              <a:buFont typeface="Arial" charset="0"/>
              <a:buChar char="•"/>
              <a:defRPr/>
            </a:pPr>
            <a:r>
              <a:rPr lang="fr-FR" altLang="fr-FR" sz="1400" dirty="0">
                <a:latin typeface="Arial" charset="0"/>
                <a:cs typeface="Arial" charset="0"/>
              </a:rPr>
              <a:t>d</a:t>
            </a:r>
            <a:r>
              <a:rPr lang="fr-FR" altLang="fr-FR" sz="1400" dirty="0" smtClean="0">
                <a:latin typeface="Arial" charset="0"/>
                <a:cs typeface="Arial" charset="0"/>
              </a:rPr>
              <a:t>roit </a:t>
            </a:r>
            <a:r>
              <a:rPr lang="fr-FR" altLang="fr-FR" sz="1400" dirty="0">
                <a:latin typeface="Arial" charset="0"/>
                <a:cs typeface="Arial" charset="0"/>
              </a:rPr>
              <a:t>de percevoir </a:t>
            </a:r>
            <a:r>
              <a:rPr lang="fr-FR" altLang="fr-FR" sz="1400" dirty="0" smtClean="0">
                <a:latin typeface="Arial" charset="0"/>
                <a:cs typeface="Arial" charset="0"/>
              </a:rPr>
              <a:t>et </a:t>
            </a:r>
            <a:r>
              <a:rPr lang="fr-FR" altLang="fr-FR" sz="1400" dirty="0">
                <a:latin typeface="Arial" charset="0"/>
                <a:cs typeface="Arial" charset="0"/>
              </a:rPr>
              <a:t>disposer des revenus </a:t>
            </a:r>
            <a:r>
              <a:rPr lang="fr-FR" altLang="fr-FR" sz="1400" dirty="0" smtClean="0">
                <a:latin typeface="Arial" charset="0"/>
                <a:cs typeface="Arial" charset="0"/>
              </a:rPr>
              <a:t>;</a:t>
            </a:r>
            <a:endParaRPr lang="fr-FR" altLang="fr-FR" sz="1400" dirty="0">
              <a:latin typeface="Arial" charset="0"/>
              <a:cs typeface="Arial" charset="0"/>
            </a:endParaRPr>
          </a:p>
          <a:p>
            <a:pPr marL="517525" lvl="3" indent="-266700">
              <a:spcBef>
                <a:spcPct val="0"/>
              </a:spcBef>
              <a:buFont typeface="Arial" charset="0"/>
              <a:buChar char="•"/>
              <a:defRPr/>
            </a:pPr>
            <a:r>
              <a:rPr lang="fr-FR" altLang="fr-FR" sz="1400" dirty="0">
                <a:latin typeface="Arial" charset="0"/>
                <a:cs typeface="Arial" charset="0"/>
              </a:rPr>
              <a:t>a</a:t>
            </a:r>
            <a:r>
              <a:rPr lang="fr-FR" altLang="fr-FR" sz="1400" dirty="0" smtClean="0">
                <a:latin typeface="Arial" charset="0"/>
                <a:cs typeface="Arial" charset="0"/>
              </a:rPr>
              <a:t>bsence </a:t>
            </a:r>
            <a:r>
              <a:rPr lang="fr-FR" altLang="fr-FR" sz="1400" dirty="0">
                <a:latin typeface="Arial" charset="0"/>
                <a:cs typeface="Arial" charset="0"/>
              </a:rPr>
              <a:t>d’obligation de transférer (via </a:t>
            </a:r>
            <a:r>
              <a:rPr lang="fr-FR" altLang="fr-FR" sz="1400" dirty="0" smtClean="0">
                <a:latin typeface="Arial" charset="0"/>
                <a:cs typeface="Arial" charset="0"/>
              </a:rPr>
              <a:t>contrats / fiducies</a:t>
            </a:r>
            <a:r>
              <a:rPr lang="fr-FR" altLang="fr-FR" sz="1400" dirty="0">
                <a:latin typeface="Arial" charset="0"/>
                <a:cs typeface="Arial" charset="0"/>
              </a:rPr>
              <a:t>) les revenus ainsi perçus à des </a:t>
            </a:r>
            <a:r>
              <a:rPr lang="fr-FR" altLang="fr-FR" sz="1400" dirty="0" smtClean="0">
                <a:latin typeface="Arial" charset="0"/>
                <a:cs typeface="Arial" charset="0"/>
              </a:rPr>
              <a:t>tiers.</a:t>
            </a:r>
          </a:p>
          <a:p>
            <a:pPr marL="517525" lvl="3" indent="-266700">
              <a:spcBef>
                <a:spcPct val="0"/>
              </a:spcBef>
              <a:buFont typeface="Arial" charset="0"/>
              <a:buChar char="•"/>
              <a:defRPr/>
            </a:pPr>
            <a:endParaRPr lang="fr-FR" altLang="fr-FR" sz="1400" i="1" dirty="0">
              <a:latin typeface="Arial" charset="0"/>
              <a:cs typeface="Arial" charset="0"/>
            </a:endParaRPr>
          </a:p>
          <a:p>
            <a:pPr marL="266700" lvl="2" indent="-266700">
              <a:spcBef>
                <a:spcPct val="0"/>
              </a:spcBef>
              <a:defRPr/>
            </a:pPr>
            <a:r>
              <a:rPr lang="fr-FR" altLang="fr-FR" b="1" dirty="0">
                <a:latin typeface="Arial" charset="0"/>
                <a:cs typeface="Arial" charset="0"/>
              </a:rPr>
              <a:t>Justification du </a:t>
            </a:r>
            <a:r>
              <a:rPr lang="fr-FR" altLang="fr-FR" b="1" dirty="0" smtClean="0">
                <a:latin typeface="Arial" charset="0"/>
                <a:cs typeface="Arial" charset="0"/>
              </a:rPr>
              <a:t>statut </a:t>
            </a:r>
            <a:r>
              <a:rPr lang="fr-FR" altLang="fr-FR" b="1" dirty="0">
                <a:latin typeface="Arial" charset="0"/>
                <a:cs typeface="Arial" charset="0"/>
              </a:rPr>
              <a:t>de BE </a:t>
            </a:r>
            <a:r>
              <a:rPr lang="fr-FR" altLang="fr-FR" b="1" dirty="0" smtClean="0">
                <a:latin typeface="Arial" charset="0"/>
                <a:cs typeface="Arial" charset="0"/>
              </a:rPr>
              <a:t>:</a:t>
            </a:r>
            <a:endParaRPr lang="fr-FR" altLang="fr-FR" b="1" dirty="0">
              <a:latin typeface="Arial" charset="0"/>
              <a:cs typeface="Arial" charset="0"/>
            </a:endParaRPr>
          </a:p>
          <a:p>
            <a:pPr marL="517525" lvl="3" indent="-266700">
              <a:spcBef>
                <a:spcPct val="0"/>
              </a:spcBef>
              <a:buFont typeface="Arial" charset="0"/>
              <a:buChar char="•"/>
              <a:defRPr/>
            </a:pPr>
            <a:r>
              <a:rPr lang="fr-FR" altLang="fr-FR" sz="1400" dirty="0">
                <a:latin typeface="Arial" charset="0"/>
                <a:cs typeface="Arial" charset="0"/>
              </a:rPr>
              <a:t>a</a:t>
            </a:r>
            <a:r>
              <a:rPr lang="fr-FR" altLang="fr-FR" sz="1400" dirty="0" smtClean="0">
                <a:latin typeface="Arial" charset="0"/>
                <a:cs typeface="Arial" charset="0"/>
              </a:rPr>
              <a:t>ctivité économique réelle </a:t>
            </a:r>
          </a:p>
          <a:p>
            <a:pPr marL="517525" lvl="3" indent="-266700">
              <a:spcBef>
                <a:spcPct val="0"/>
              </a:spcBef>
              <a:buFont typeface="Arial" charset="0"/>
              <a:buChar char="•"/>
              <a:defRPr/>
            </a:pPr>
            <a:r>
              <a:rPr lang="fr-FR" altLang="fr-FR" sz="1400" dirty="0">
                <a:latin typeface="Arial" charset="0"/>
                <a:cs typeface="Arial" charset="0"/>
              </a:rPr>
              <a:t>s</a:t>
            </a:r>
            <a:r>
              <a:rPr lang="fr-FR" altLang="fr-FR" sz="1400" dirty="0" smtClean="0">
                <a:latin typeface="Arial" charset="0"/>
                <a:cs typeface="Arial" charset="0"/>
              </a:rPr>
              <a:t>tatuts / états </a:t>
            </a:r>
            <a:r>
              <a:rPr lang="fr-FR" altLang="fr-FR" sz="1400" dirty="0">
                <a:latin typeface="Arial" charset="0"/>
                <a:cs typeface="Arial" charset="0"/>
              </a:rPr>
              <a:t>financiers (pour prouver l'indépendance du </a:t>
            </a:r>
            <a:r>
              <a:rPr lang="fr-FR" altLang="fr-FR" sz="1400" dirty="0" smtClean="0">
                <a:latin typeface="Arial" charset="0"/>
                <a:cs typeface="Arial" charset="0"/>
              </a:rPr>
              <a:t>BE et tracer l’utilisation des fonds perçus) ;</a:t>
            </a:r>
          </a:p>
          <a:p>
            <a:pPr marL="517525" lvl="3" indent="-266700">
              <a:spcBef>
                <a:spcPct val="0"/>
              </a:spcBef>
              <a:buFont typeface="Arial" charset="0"/>
              <a:buChar char="•"/>
              <a:defRPr/>
            </a:pPr>
            <a:r>
              <a:rPr lang="en-US" altLang="fr-FR" sz="1400" dirty="0" err="1">
                <a:latin typeface="Arial" charset="0"/>
                <a:cs typeface="Arial" charset="0"/>
              </a:rPr>
              <a:t>p</a:t>
            </a:r>
            <a:r>
              <a:rPr lang="en-US" altLang="fr-FR" sz="1400" dirty="0" err="1" smtClean="0">
                <a:latin typeface="Arial" charset="0"/>
                <a:cs typeface="Arial" charset="0"/>
              </a:rPr>
              <a:t>aiement</a:t>
            </a:r>
            <a:r>
              <a:rPr lang="en-US" altLang="fr-FR" sz="1400" dirty="0" smtClean="0">
                <a:latin typeface="Arial" charset="0"/>
                <a:cs typeface="Arial" charset="0"/>
              </a:rPr>
              <a:t> de </a:t>
            </a:r>
            <a:r>
              <a:rPr lang="en-US" altLang="fr-FR" sz="1400" dirty="0" err="1" smtClean="0">
                <a:latin typeface="Arial" charset="0"/>
                <a:cs typeface="Arial" charset="0"/>
              </a:rPr>
              <a:t>l’impôt</a:t>
            </a:r>
            <a:r>
              <a:rPr lang="en-US" altLang="fr-FR" sz="1400" dirty="0" smtClean="0">
                <a:latin typeface="Arial" charset="0"/>
                <a:cs typeface="Arial" charset="0"/>
              </a:rPr>
              <a:t> sur le </a:t>
            </a:r>
            <a:r>
              <a:rPr lang="en-US" altLang="fr-FR" sz="1400" dirty="0" err="1" smtClean="0">
                <a:latin typeface="Arial" charset="0"/>
                <a:cs typeface="Arial" charset="0"/>
              </a:rPr>
              <a:t>revenu</a:t>
            </a:r>
            <a:r>
              <a:rPr lang="en-US" altLang="fr-FR" sz="1400" dirty="0" smtClean="0">
                <a:latin typeface="Arial" charset="0"/>
                <a:cs typeface="Arial" charset="0"/>
              </a:rPr>
              <a:t> </a:t>
            </a:r>
            <a:r>
              <a:rPr lang="en-US" altLang="fr-FR" sz="1400" dirty="0" err="1" smtClean="0">
                <a:latin typeface="Arial" charset="0"/>
                <a:cs typeface="Arial" charset="0"/>
              </a:rPr>
              <a:t>correspondant</a:t>
            </a:r>
            <a:r>
              <a:rPr lang="en-US" altLang="fr-FR" sz="1400" dirty="0" smtClean="0">
                <a:latin typeface="Arial" charset="0"/>
                <a:cs typeface="Arial" charset="0"/>
              </a:rPr>
              <a:t> </a:t>
            </a:r>
            <a:r>
              <a:rPr lang="en-US" altLang="fr-FR" sz="1400" dirty="0" err="1" smtClean="0">
                <a:latin typeface="Arial" charset="0"/>
                <a:cs typeface="Arial" charset="0"/>
              </a:rPr>
              <a:t>dans</a:t>
            </a:r>
            <a:r>
              <a:rPr lang="en-US" altLang="fr-FR" sz="1400" dirty="0" smtClean="0">
                <a:latin typeface="Arial" charset="0"/>
                <a:cs typeface="Arial" charset="0"/>
              </a:rPr>
              <a:t> </a:t>
            </a:r>
            <a:r>
              <a:rPr lang="en-US" altLang="fr-FR" sz="1400" dirty="0" err="1" smtClean="0">
                <a:latin typeface="Arial" charset="0"/>
                <a:cs typeface="Arial" charset="0"/>
              </a:rPr>
              <a:t>l’Etat</a:t>
            </a:r>
            <a:r>
              <a:rPr lang="en-US" altLang="fr-FR" sz="1400" dirty="0" smtClean="0">
                <a:latin typeface="Arial" charset="0"/>
                <a:cs typeface="Arial" charset="0"/>
              </a:rPr>
              <a:t> de </a:t>
            </a:r>
            <a:r>
              <a:rPr lang="en-US" altLang="fr-FR" sz="1400" dirty="0" err="1" smtClean="0">
                <a:latin typeface="Arial" charset="0"/>
                <a:cs typeface="Arial" charset="0"/>
              </a:rPr>
              <a:t>résidence</a:t>
            </a:r>
            <a:r>
              <a:rPr lang="en-US" altLang="fr-FR" sz="1400" dirty="0" smtClean="0">
                <a:latin typeface="Arial" charset="0"/>
                <a:cs typeface="Arial" charset="0"/>
              </a:rPr>
              <a:t> du </a:t>
            </a:r>
            <a:r>
              <a:rPr lang="en-US" altLang="fr-FR" sz="1400" dirty="0" err="1" smtClean="0">
                <a:latin typeface="Arial" charset="0"/>
                <a:cs typeface="Arial" charset="0"/>
              </a:rPr>
              <a:t>bénéficiaire</a:t>
            </a:r>
            <a:r>
              <a:rPr lang="en-US" altLang="fr-FR" sz="1400" dirty="0" smtClean="0">
                <a:latin typeface="Arial" charset="0"/>
                <a:cs typeface="Arial" charset="0"/>
              </a:rPr>
              <a:t>.</a:t>
            </a:r>
          </a:p>
          <a:p>
            <a:pPr marL="517525" lvl="3" indent="-266700">
              <a:spcBef>
                <a:spcPct val="0"/>
              </a:spcBef>
              <a:buFont typeface="Arial" charset="0"/>
              <a:buChar char="•"/>
              <a:defRPr/>
            </a:pPr>
            <a:endParaRPr lang="fr-FR" altLang="fr-FR" sz="1400" i="1" dirty="0">
              <a:latin typeface="Arial" charset="0"/>
              <a:cs typeface="Arial" charset="0"/>
            </a:endParaRPr>
          </a:p>
          <a:p>
            <a:pPr marL="266700" lvl="2" indent="-266700">
              <a:spcBef>
                <a:spcPct val="0"/>
              </a:spcBef>
              <a:defRPr/>
            </a:pPr>
            <a:r>
              <a:rPr lang="fr-FR" altLang="fr-FR" b="1" dirty="0" smtClean="0">
                <a:latin typeface="Arial" charset="0"/>
                <a:cs typeface="Arial" charset="0"/>
              </a:rPr>
              <a:t>Recommandations pratiques :</a:t>
            </a:r>
            <a:endParaRPr lang="fr-FR" altLang="fr-FR" b="1" dirty="0">
              <a:latin typeface="Arial" charset="0"/>
              <a:cs typeface="Arial" charset="0"/>
            </a:endParaRPr>
          </a:p>
          <a:p>
            <a:pPr marL="517525" lvl="3" indent="-266700">
              <a:spcBef>
                <a:spcPct val="0"/>
              </a:spcBef>
              <a:buFont typeface="Arial" charset="0"/>
              <a:buChar char="•"/>
              <a:defRPr/>
            </a:pPr>
            <a:r>
              <a:rPr lang="fr-FR" altLang="fr-FR" sz="1400" dirty="0">
                <a:latin typeface="Arial" charset="0"/>
                <a:cs typeface="Arial" charset="0"/>
              </a:rPr>
              <a:t>a</a:t>
            </a:r>
            <a:r>
              <a:rPr lang="fr-FR" altLang="fr-FR" sz="1400" dirty="0" smtClean="0">
                <a:latin typeface="Arial" charset="0"/>
                <a:cs typeface="Arial" charset="0"/>
              </a:rPr>
              <a:t>nalyse </a:t>
            </a:r>
            <a:r>
              <a:rPr lang="fr-FR" altLang="fr-FR" sz="1400" dirty="0">
                <a:latin typeface="Arial" charset="0"/>
                <a:cs typeface="Arial" charset="0"/>
              </a:rPr>
              <a:t>fonctionnelle </a:t>
            </a:r>
            <a:r>
              <a:rPr lang="fr-FR" altLang="fr-FR" sz="1400" dirty="0" smtClean="0">
                <a:latin typeface="Arial" charset="0"/>
                <a:cs typeface="Arial" charset="0"/>
              </a:rPr>
              <a:t>des flux (en </a:t>
            </a:r>
            <a:r>
              <a:rPr lang="fr-FR" altLang="fr-FR" sz="1400" dirty="0">
                <a:latin typeface="Arial" charset="0"/>
                <a:cs typeface="Arial" charset="0"/>
              </a:rPr>
              <a:t>particulier le BE direct</a:t>
            </a:r>
            <a:r>
              <a:rPr lang="fr-FR" altLang="fr-FR" sz="1400" dirty="0" smtClean="0">
                <a:latin typeface="Arial" charset="0"/>
                <a:cs typeface="Arial" charset="0"/>
              </a:rPr>
              <a:t>) et documentation (localement, politique fiscale) ;</a:t>
            </a:r>
            <a:endParaRPr lang="fr-FR" altLang="fr-FR" sz="1400" dirty="0">
              <a:latin typeface="Arial" charset="0"/>
              <a:cs typeface="Arial" charset="0"/>
            </a:endParaRPr>
          </a:p>
          <a:p>
            <a:pPr marL="517525" lvl="3" indent="-266700">
              <a:spcBef>
                <a:spcPct val="0"/>
              </a:spcBef>
              <a:buFont typeface="Arial" charset="0"/>
              <a:buChar char="•"/>
              <a:defRPr/>
            </a:pPr>
            <a:r>
              <a:rPr lang="fr-FR" altLang="fr-FR" sz="1400" dirty="0">
                <a:latin typeface="Arial" charset="0"/>
                <a:cs typeface="Arial" charset="0"/>
              </a:rPr>
              <a:t>c</a:t>
            </a:r>
            <a:r>
              <a:rPr lang="fr-FR" altLang="fr-FR" sz="1400" dirty="0" smtClean="0">
                <a:latin typeface="Arial" charset="0"/>
                <a:cs typeface="Arial" charset="0"/>
              </a:rPr>
              <a:t>réer </a:t>
            </a:r>
            <a:r>
              <a:rPr lang="fr-FR" altLang="fr-FR" sz="1400" dirty="0">
                <a:latin typeface="Arial" charset="0"/>
                <a:cs typeface="Arial" charset="0"/>
              </a:rPr>
              <a:t>de la substance au niveau du </a:t>
            </a:r>
            <a:r>
              <a:rPr lang="fr-FR" altLang="fr-FR" sz="1400" dirty="0" smtClean="0">
                <a:latin typeface="Arial" charset="0"/>
                <a:cs typeface="Arial" charset="0"/>
              </a:rPr>
              <a:t>BE ;</a:t>
            </a:r>
            <a:endParaRPr lang="fr-FR" altLang="fr-FR" sz="1400" dirty="0">
              <a:latin typeface="Arial" charset="0"/>
              <a:cs typeface="Arial" charset="0"/>
            </a:endParaRPr>
          </a:p>
          <a:p>
            <a:pPr marL="517525" lvl="3" indent="-266700">
              <a:spcBef>
                <a:spcPct val="0"/>
              </a:spcBef>
              <a:buFont typeface="Arial" charset="0"/>
              <a:buChar char="•"/>
              <a:defRPr/>
            </a:pPr>
            <a:r>
              <a:rPr lang="en-US" altLang="fr-FR" sz="1400" dirty="0" err="1">
                <a:latin typeface="Arial" charset="0"/>
                <a:cs typeface="Arial" charset="0"/>
              </a:rPr>
              <a:t>r</a:t>
            </a:r>
            <a:r>
              <a:rPr lang="en-US" altLang="fr-FR" sz="1400" dirty="0" err="1" smtClean="0">
                <a:latin typeface="Arial" charset="0"/>
                <a:cs typeface="Arial" charset="0"/>
              </a:rPr>
              <a:t>édiger</a:t>
            </a:r>
            <a:r>
              <a:rPr lang="en-US" altLang="fr-FR" sz="1400" dirty="0" smtClean="0">
                <a:latin typeface="Arial" charset="0"/>
                <a:cs typeface="Arial" charset="0"/>
              </a:rPr>
              <a:t> </a:t>
            </a:r>
            <a:r>
              <a:rPr lang="en-US" altLang="fr-FR" sz="1400" dirty="0">
                <a:latin typeface="Arial" charset="0"/>
                <a:cs typeface="Arial" charset="0"/>
              </a:rPr>
              <a:t>avec attention la </a:t>
            </a:r>
            <a:r>
              <a:rPr lang="en-US" altLang="fr-FR" sz="1400" dirty="0" err="1" smtClean="0">
                <a:latin typeface="Arial" charset="0"/>
                <a:cs typeface="Arial" charset="0"/>
              </a:rPr>
              <a:t>lettre</a:t>
            </a:r>
            <a:r>
              <a:rPr lang="en-US" altLang="fr-FR" sz="1400" dirty="0" smtClean="0">
                <a:latin typeface="Arial" charset="0"/>
                <a:cs typeface="Arial" charset="0"/>
              </a:rPr>
              <a:t> </a:t>
            </a:r>
            <a:r>
              <a:rPr lang="en-US" altLang="fr-FR" sz="1400" dirty="0">
                <a:latin typeface="Arial" charset="0"/>
                <a:cs typeface="Arial" charset="0"/>
              </a:rPr>
              <a:t>de </a:t>
            </a:r>
            <a:r>
              <a:rPr lang="en-US" altLang="fr-FR" sz="1400" dirty="0" smtClean="0">
                <a:latin typeface="Arial" charset="0"/>
                <a:cs typeface="Arial" charset="0"/>
              </a:rPr>
              <a:t>BE. </a:t>
            </a:r>
            <a:endParaRPr lang="fr-FR" altLang="fr-FR" sz="1400" dirty="0" smtClean="0">
              <a:latin typeface="Arial" charset="0"/>
              <a:cs typeface="Arial" charset="0"/>
            </a:endParaRPr>
          </a:p>
          <a:p>
            <a:pPr marL="250825" lvl="2" indent="0" eaLnBrk="1" hangingPunct="1">
              <a:spcBef>
                <a:spcPts val="400"/>
              </a:spcBef>
              <a:buNone/>
              <a:defRPr/>
            </a:pPr>
            <a:endParaRPr lang="en-GB" altLang="en-US" sz="1400" dirty="0">
              <a:latin typeface="Arial" charset="0"/>
              <a:cs typeface="Arial" charset="0"/>
            </a:endParaRPr>
          </a:p>
        </p:txBody>
      </p:sp>
    </p:spTree>
    <p:extLst>
      <p:ext uri="{BB962C8B-B14F-4D97-AF65-F5344CB8AC3E}">
        <p14:creationId xmlns:p14="http://schemas.microsoft.com/office/powerpoint/2010/main" val="4226394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a:off x="255117" y="3412965"/>
            <a:ext cx="2321557" cy="12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 name="Textplatzhalter 1"/>
          <p:cNvSpPr>
            <a:spLocks noGrp="1"/>
          </p:cNvSpPr>
          <p:nvPr>
            <p:ph type="body" sz="quarter" idx="10"/>
          </p:nvPr>
        </p:nvSpPr>
        <p:spPr/>
        <p:txBody>
          <a:bodyPr/>
          <a:lstStyle/>
          <a:p>
            <a:pPr marL="266700" lvl="2" indent="-266700">
              <a:spcBef>
                <a:spcPts val="400"/>
              </a:spcBef>
              <a:defRPr/>
            </a:pPr>
            <a:r>
              <a:rPr lang="en-GB" altLang="en-US" dirty="0">
                <a:latin typeface="Arial" charset="0"/>
                <a:cs typeface="Arial" charset="0"/>
              </a:rPr>
              <a:t>Notion de </a:t>
            </a:r>
            <a:r>
              <a:rPr lang="en-GB" altLang="en-US" dirty="0" err="1">
                <a:latin typeface="Arial" charset="0"/>
                <a:cs typeface="Arial" charset="0"/>
              </a:rPr>
              <a:t>b</a:t>
            </a:r>
            <a:r>
              <a:rPr lang="en-GB" altLang="en-US" dirty="0" err="1" smtClean="0">
                <a:latin typeface="Arial" charset="0"/>
                <a:cs typeface="Arial" charset="0"/>
              </a:rPr>
              <a:t>énéficiaire</a:t>
            </a:r>
            <a:r>
              <a:rPr lang="en-GB" altLang="en-US" dirty="0" smtClean="0">
                <a:latin typeface="Arial" charset="0"/>
                <a:cs typeface="Arial" charset="0"/>
              </a:rPr>
              <a:t> </a:t>
            </a:r>
            <a:r>
              <a:rPr lang="en-GB" altLang="en-US" dirty="0" err="1">
                <a:latin typeface="Arial" charset="0"/>
                <a:cs typeface="Arial" charset="0"/>
              </a:rPr>
              <a:t>e</a:t>
            </a:r>
            <a:r>
              <a:rPr lang="en-GB" altLang="en-US" dirty="0" err="1" smtClean="0">
                <a:latin typeface="Arial" charset="0"/>
                <a:cs typeface="Arial" charset="0"/>
              </a:rPr>
              <a:t>ffectif</a:t>
            </a:r>
            <a:r>
              <a:rPr lang="en-GB" altLang="en-US" dirty="0" smtClean="0">
                <a:latin typeface="Arial" charset="0"/>
                <a:cs typeface="Arial" charset="0"/>
              </a:rPr>
              <a:t> et </a:t>
            </a:r>
            <a:r>
              <a:rPr lang="en-GB" altLang="en-US" dirty="0">
                <a:latin typeface="Arial" charset="0"/>
                <a:cs typeface="Arial" charset="0"/>
              </a:rPr>
              <a:t>obligations </a:t>
            </a:r>
            <a:r>
              <a:rPr lang="en-GB" altLang="en-US" dirty="0" err="1">
                <a:latin typeface="Arial" charset="0"/>
                <a:cs typeface="Arial" charset="0"/>
              </a:rPr>
              <a:t>correspondantes</a:t>
            </a:r>
            <a:r>
              <a:rPr lang="en-GB" altLang="en-US" dirty="0">
                <a:latin typeface="Arial" charset="0"/>
                <a:cs typeface="Arial" charset="0"/>
              </a:rPr>
              <a:t>                     </a:t>
            </a:r>
          </a:p>
          <a:p>
            <a:r>
              <a:rPr lang="en-GB" altLang="en-US" sz="1800" dirty="0" smtClean="0">
                <a:latin typeface="Arial" charset="0"/>
                <a:cs typeface="Arial" charset="0"/>
              </a:rPr>
              <a:t>Jurisprudence </a:t>
            </a:r>
            <a:r>
              <a:rPr lang="en-GB" altLang="en-US" sz="1800" dirty="0" err="1" smtClean="0">
                <a:latin typeface="Arial" charset="0"/>
                <a:cs typeface="Arial" charset="0"/>
              </a:rPr>
              <a:t>récente</a:t>
            </a:r>
            <a:r>
              <a:rPr lang="en-GB" altLang="en-US" sz="1800" dirty="0" smtClean="0">
                <a:latin typeface="Arial" charset="0"/>
                <a:cs typeface="Arial" charset="0"/>
              </a:rPr>
              <a:t> (1/2</a:t>
            </a:r>
            <a:r>
              <a:rPr lang="en-GB" altLang="en-US" sz="1800" dirty="0">
                <a:latin typeface="Arial" charset="0"/>
                <a:cs typeface="Arial" charset="0"/>
              </a:rPr>
              <a:t>)</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13</a:t>
            </a:fld>
            <a:endParaRPr lang="en-GB" noProof="0" dirty="0"/>
          </a:p>
        </p:txBody>
      </p:sp>
      <p:sp>
        <p:nvSpPr>
          <p:cNvPr id="6" name="Text Placeholder 2"/>
          <p:cNvSpPr>
            <a:spLocks noGrp="1"/>
          </p:cNvSpPr>
          <p:nvPr>
            <p:ph type="body" sz="quarter" idx="11"/>
          </p:nvPr>
        </p:nvSpPr>
        <p:spPr>
          <a:xfrm>
            <a:off x="3573860" y="1700808"/>
            <a:ext cx="5318620" cy="4757737"/>
          </a:xfrm>
        </p:spPr>
        <p:txBody>
          <a:bodyPr/>
          <a:lstStyle/>
          <a:p>
            <a:pPr marL="250825" lvl="2" indent="0" eaLnBrk="1" hangingPunct="1">
              <a:spcBef>
                <a:spcPct val="0"/>
              </a:spcBef>
              <a:spcAft>
                <a:spcPts val="600"/>
              </a:spcAft>
              <a:buFont typeface="Symbol" pitchFamily="18" charset="2"/>
              <a:buNone/>
            </a:pPr>
            <a:r>
              <a:rPr lang="en-US" altLang="en-US" sz="1200" b="1" dirty="0" err="1" smtClean="0">
                <a:latin typeface="Arial" charset="0"/>
                <a:cs typeface="Arial" charset="0"/>
              </a:rPr>
              <a:t>Décision</a:t>
            </a:r>
            <a:r>
              <a:rPr lang="en-US" altLang="en-US" sz="1200" b="1" dirty="0" smtClean="0">
                <a:latin typeface="Arial" charset="0"/>
                <a:cs typeface="Arial" charset="0"/>
              </a:rPr>
              <a:t> de la </a:t>
            </a:r>
            <a:r>
              <a:rPr lang="en-US" altLang="en-US" sz="1200" b="1" dirty="0" err="1" smtClean="0">
                <a:latin typeface="Arial" charset="0"/>
                <a:cs typeface="Arial" charset="0"/>
              </a:rPr>
              <a:t>cour</a:t>
            </a:r>
            <a:r>
              <a:rPr lang="en-US" altLang="en-US" sz="1200" b="1" dirty="0" smtClean="0">
                <a:latin typeface="Arial" charset="0"/>
                <a:cs typeface="Arial" charset="0"/>
              </a:rPr>
              <a:t> </a:t>
            </a:r>
            <a:r>
              <a:rPr lang="en-US" altLang="en-US" sz="1200" b="1" dirty="0" err="1" smtClean="0">
                <a:latin typeface="Arial" charset="0"/>
                <a:cs typeface="Arial" charset="0"/>
              </a:rPr>
              <a:t>d’arbitrage</a:t>
            </a:r>
            <a:r>
              <a:rPr lang="en-US" altLang="en-US" sz="1200" b="1" dirty="0" smtClean="0">
                <a:latin typeface="Arial" charset="0"/>
                <a:cs typeface="Arial" charset="0"/>
              </a:rPr>
              <a:t> de la </a:t>
            </a:r>
            <a:r>
              <a:rPr lang="en-US" altLang="en-US" sz="1200" b="1" dirty="0" err="1" smtClean="0">
                <a:latin typeface="Arial" charset="0"/>
                <a:cs typeface="Arial" charset="0"/>
              </a:rPr>
              <a:t>région</a:t>
            </a:r>
            <a:r>
              <a:rPr lang="en-US" altLang="en-US" sz="1200" b="1" dirty="0" smtClean="0">
                <a:latin typeface="Arial" charset="0"/>
                <a:cs typeface="Arial" charset="0"/>
              </a:rPr>
              <a:t> de </a:t>
            </a:r>
            <a:r>
              <a:rPr lang="en-US" altLang="en-US" sz="1200" b="1" dirty="0" err="1" smtClean="0">
                <a:latin typeface="Arial" charset="0"/>
                <a:cs typeface="Arial" charset="0"/>
              </a:rPr>
              <a:t>Volgo-Vyatskiy</a:t>
            </a:r>
            <a:r>
              <a:rPr lang="en-US" altLang="en-US" sz="1200" b="1" dirty="0" smtClean="0">
                <a:latin typeface="Arial" charset="0"/>
                <a:cs typeface="Arial" charset="0"/>
              </a:rPr>
              <a:t> du 07 </a:t>
            </a:r>
            <a:r>
              <a:rPr lang="en-US" altLang="en-US" sz="1200" b="1" dirty="0" err="1" smtClean="0">
                <a:latin typeface="Arial" charset="0"/>
                <a:cs typeface="Arial" charset="0"/>
              </a:rPr>
              <a:t>août</a:t>
            </a:r>
            <a:r>
              <a:rPr lang="en-US" altLang="en-US" sz="1200" b="1" dirty="0" smtClean="0">
                <a:latin typeface="Arial" charset="0"/>
                <a:cs typeface="Arial" charset="0"/>
              </a:rPr>
              <a:t> 2017 (N </a:t>
            </a:r>
            <a:r>
              <a:rPr lang="ru-RU" altLang="en-US" sz="1200" b="1" dirty="0" smtClean="0">
                <a:latin typeface="Arial" charset="0"/>
                <a:cs typeface="Arial" charset="0"/>
              </a:rPr>
              <a:t>А11-6602/2016</a:t>
            </a:r>
            <a:r>
              <a:rPr lang="en-US" altLang="en-US" sz="1200" b="1" dirty="0" smtClean="0">
                <a:latin typeface="Arial" charset="0"/>
                <a:cs typeface="Arial" charset="0"/>
              </a:rPr>
              <a:t>)</a:t>
            </a:r>
          </a:p>
          <a:p>
            <a:pPr marL="250825" lvl="2" indent="0">
              <a:spcBef>
                <a:spcPts val="600"/>
              </a:spcBef>
              <a:buNone/>
            </a:pPr>
            <a:r>
              <a:rPr lang="en-US" altLang="en-US" sz="1400" i="1" dirty="0">
                <a:latin typeface="Arial" charset="0"/>
                <a:cs typeface="Arial" charset="0"/>
              </a:rPr>
              <a:t>Contexte</a:t>
            </a:r>
            <a:endParaRPr lang="en-US" altLang="en-US" sz="1400" i="1" dirty="0" smtClean="0">
              <a:latin typeface="Arial" charset="0"/>
              <a:cs typeface="Arial" charset="0"/>
            </a:endParaRPr>
          </a:p>
          <a:p>
            <a:pPr marL="536575" lvl="2" indent="-285750" eaLnBrk="1" hangingPunct="1">
              <a:spcBef>
                <a:spcPts val="0"/>
              </a:spcBef>
              <a:buFont typeface="Wingdings" pitchFamily="2" charset="2"/>
              <a:buChar char="§"/>
              <a:defRPr/>
            </a:pPr>
            <a:r>
              <a:rPr lang="en-US" altLang="en-US" sz="1200" dirty="0" smtClean="0">
                <a:latin typeface="Arial" charset="0"/>
                <a:cs typeface="Arial" charset="0"/>
              </a:rPr>
              <a:t>Augmentation du capital et </a:t>
            </a:r>
            <a:r>
              <a:rPr lang="en-US" altLang="en-US" sz="1200" dirty="0" err="1" smtClean="0">
                <a:latin typeface="Arial" charset="0"/>
                <a:cs typeface="Arial" charset="0"/>
              </a:rPr>
              <a:t>vente</a:t>
            </a:r>
            <a:r>
              <a:rPr lang="en-US" altLang="en-US" sz="1200" dirty="0" smtClean="0">
                <a:latin typeface="Arial" charset="0"/>
                <a:cs typeface="Arial" charset="0"/>
              </a:rPr>
              <a:t> de 100 % des </a:t>
            </a:r>
            <a:r>
              <a:rPr lang="en-US" altLang="en-US" sz="1200" dirty="0" err="1" smtClean="0">
                <a:latin typeface="Arial" charset="0"/>
                <a:cs typeface="Arial" charset="0"/>
              </a:rPr>
              <a:t>titres</a:t>
            </a:r>
            <a:r>
              <a:rPr lang="en-US" altLang="en-US" sz="1200" dirty="0" smtClean="0">
                <a:latin typeface="Arial" charset="0"/>
                <a:cs typeface="Arial" charset="0"/>
              </a:rPr>
              <a:t> de </a:t>
            </a:r>
            <a:r>
              <a:rPr lang="en-US" altLang="en-US" sz="1200" dirty="0" err="1" smtClean="0">
                <a:latin typeface="Arial" charset="0"/>
                <a:cs typeface="Arial" charset="0"/>
              </a:rPr>
              <a:t>RusCo</a:t>
            </a:r>
            <a:r>
              <a:rPr lang="en-US" altLang="en-US" sz="1200" dirty="0" smtClean="0">
                <a:latin typeface="Arial" charset="0"/>
                <a:cs typeface="Arial" charset="0"/>
              </a:rPr>
              <a:t> du </a:t>
            </a:r>
            <a:r>
              <a:rPr lang="en-US" altLang="en-US" sz="1200" dirty="0" err="1" smtClean="0">
                <a:latin typeface="Arial" charset="0"/>
                <a:cs typeface="Arial" charset="0"/>
              </a:rPr>
              <a:t>redevable</a:t>
            </a:r>
            <a:r>
              <a:rPr lang="en-US" altLang="en-US" sz="1200" dirty="0" smtClean="0">
                <a:latin typeface="Arial" charset="0"/>
                <a:cs typeface="Arial" charset="0"/>
              </a:rPr>
              <a:t> à </a:t>
            </a:r>
            <a:r>
              <a:rPr lang="en-US" altLang="en-US" sz="1200" dirty="0" err="1" smtClean="0">
                <a:latin typeface="Arial" charset="0"/>
                <a:cs typeface="Arial" charset="0"/>
              </a:rPr>
              <a:t>CyprusCo</a:t>
            </a:r>
            <a:r>
              <a:rPr lang="en-US" altLang="en-US" sz="1200" dirty="0">
                <a:latin typeface="Arial" charset="0"/>
                <a:cs typeface="Arial" charset="0"/>
              </a:rPr>
              <a:t>.</a:t>
            </a:r>
          </a:p>
          <a:p>
            <a:pPr marL="536575" lvl="2" indent="-285750" eaLnBrk="1" hangingPunct="1">
              <a:spcBef>
                <a:spcPts val="0"/>
              </a:spcBef>
              <a:buFont typeface="Wingdings" pitchFamily="2" charset="2"/>
              <a:buChar char="§"/>
              <a:defRPr/>
            </a:pPr>
            <a:r>
              <a:rPr lang="en-US" altLang="en-US" sz="1200" dirty="0" smtClean="0">
                <a:latin typeface="Arial" charset="0"/>
                <a:cs typeface="Arial" charset="0"/>
              </a:rPr>
              <a:t>Après un court laps de temps, le </a:t>
            </a:r>
            <a:r>
              <a:rPr lang="en-US" altLang="en-US" sz="1200" dirty="0" err="1" smtClean="0">
                <a:latin typeface="Arial" charset="0"/>
                <a:cs typeface="Arial" charset="0"/>
              </a:rPr>
              <a:t>redevable</a:t>
            </a:r>
            <a:r>
              <a:rPr lang="en-US" altLang="en-US" sz="1200" dirty="0" smtClean="0">
                <a:latin typeface="Arial" charset="0"/>
                <a:cs typeface="Arial" charset="0"/>
              </a:rPr>
              <a:t> </a:t>
            </a:r>
            <a:r>
              <a:rPr lang="en-US" altLang="en-US" sz="1200" dirty="0" err="1" smtClean="0">
                <a:latin typeface="Arial" charset="0"/>
                <a:cs typeface="Arial" charset="0"/>
              </a:rPr>
              <a:t>rachète</a:t>
            </a:r>
            <a:r>
              <a:rPr lang="en-US" altLang="en-US" sz="1200" dirty="0" smtClean="0">
                <a:latin typeface="Arial" charset="0"/>
                <a:cs typeface="Arial" charset="0"/>
              </a:rPr>
              <a:t> les </a:t>
            </a:r>
            <a:r>
              <a:rPr lang="en-US" altLang="en-US" sz="1200" dirty="0" err="1" smtClean="0">
                <a:latin typeface="Arial" charset="0"/>
                <a:cs typeface="Arial" charset="0"/>
              </a:rPr>
              <a:t>titres</a:t>
            </a:r>
            <a:r>
              <a:rPr lang="en-US" altLang="en-US" sz="1200" dirty="0" smtClean="0">
                <a:latin typeface="Arial" charset="0"/>
                <a:cs typeface="Arial" charset="0"/>
              </a:rPr>
              <a:t> </a:t>
            </a:r>
            <a:r>
              <a:rPr lang="en-US" altLang="en-US" sz="1200" dirty="0" err="1" smtClean="0">
                <a:latin typeface="Arial" charset="0"/>
                <a:cs typeface="Arial" charset="0"/>
              </a:rPr>
              <a:t>réévalués</a:t>
            </a:r>
            <a:r>
              <a:rPr lang="en-US" altLang="en-US" sz="1200" dirty="0" smtClean="0">
                <a:latin typeface="Arial" charset="0"/>
                <a:cs typeface="Arial" charset="0"/>
              </a:rPr>
              <a:t>.</a:t>
            </a:r>
            <a:endParaRPr lang="en-US" altLang="en-US" sz="1200" dirty="0">
              <a:latin typeface="Arial" charset="0"/>
              <a:cs typeface="Arial" charset="0"/>
            </a:endParaRPr>
          </a:p>
          <a:p>
            <a:pPr marL="536575" lvl="2" indent="-285750" eaLnBrk="1" hangingPunct="1">
              <a:spcBef>
                <a:spcPts val="0"/>
              </a:spcBef>
              <a:buFont typeface="Wingdings" pitchFamily="2" charset="2"/>
              <a:buChar char="§"/>
              <a:defRPr/>
            </a:pPr>
            <a:r>
              <a:rPr lang="en-US" altLang="en-US" sz="1200" dirty="0">
                <a:latin typeface="Arial" charset="0"/>
                <a:cs typeface="Arial" charset="0"/>
              </a:rPr>
              <a:t>Cyprus Co </a:t>
            </a:r>
            <a:r>
              <a:rPr lang="en-US" altLang="en-US" sz="1200" dirty="0" err="1" smtClean="0">
                <a:latin typeface="Arial" charset="0"/>
                <a:cs typeface="Arial" charset="0"/>
              </a:rPr>
              <a:t>distribue</a:t>
            </a:r>
            <a:r>
              <a:rPr lang="en-US" altLang="en-US" sz="1200" dirty="0" smtClean="0">
                <a:latin typeface="Arial" charset="0"/>
                <a:cs typeface="Arial" charset="0"/>
              </a:rPr>
              <a:t> le </a:t>
            </a:r>
            <a:r>
              <a:rPr lang="en-US" altLang="en-US" sz="1200" dirty="0" err="1" smtClean="0">
                <a:latin typeface="Arial" charset="0"/>
                <a:cs typeface="Arial" charset="0"/>
              </a:rPr>
              <a:t>produit</a:t>
            </a:r>
            <a:r>
              <a:rPr lang="en-US" altLang="en-US" sz="1200" dirty="0" smtClean="0">
                <a:latin typeface="Arial" charset="0"/>
                <a:cs typeface="Arial" charset="0"/>
              </a:rPr>
              <a:t> de la </a:t>
            </a:r>
            <a:r>
              <a:rPr lang="en-US" altLang="en-US" sz="1200" dirty="0" err="1" smtClean="0">
                <a:latin typeface="Arial" charset="0"/>
                <a:cs typeface="Arial" charset="0"/>
              </a:rPr>
              <a:t>vente</a:t>
            </a:r>
            <a:r>
              <a:rPr lang="en-US" altLang="en-US" sz="1200" dirty="0" smtClean="0">
                <a:latin typeface="Arial" charset="0"/>
                <a:cs typeface="Arial" charset="0"/>
              </a:rPr>
              <a:t> à </a:t>
            </a:r>
            <a:r>
              <a:rPr lang="en-US" altLang="en-US" sz="1200" dirty="0" err="1" smtClean="0">
                <a:latin typeface="Arial" charset="0"/>
                <a:cs typeface="Arial" charset="0"/>
              </a:rPr>
              <a:t>BVICo</a:t>
            </a:r>
            <a:r>
              <a:rPr lang="en-US" altLang="en-US" sz="1200" dirty="0" smtClean="0">
                <a:latin typeface="Arial" charset="0"/>
                <a:cs typeface="Arial" charset="0"/>
              </a:rPr>
              <a:t> sous </a:t>
            </a:r>
            <a:r>
              <a:rPr lang="en-US" altLang="en-US" sz="1200" dirty="0" err="1" smtClean="0">
                <a:latin typeface="Arial" charset="0"/>
                <a:cs typeface="Arial" charset="0"/>
              </a:rPr>
              <a:t>forme</a:t>
            </a:r>
            <a:r>
              <a:rPr lang="en-US" altLang="en-US" sz="1200" dirty="0" smtClean="0">
                <a:latin typeface="Arial" charset="0"/>
                <a:cs typeface="Arial" charset="0"/>
              </a:rPr>
              <a:t> de </a:t>
            </a:r>
            <a:r>
              <a:rPr lang="en-US" altLang="en-US" sz="1200" dirty="0" err="1" smtClean="0">
                <a:latin typeface="Arial" charset="0"/>
                <a:cs typeface="Arial" charset="0"/>
              </a:rPr>
              <a:t>dividendes</a:t>
            </a:r>
            <a:r>
              <a:rPr lang="en-US" altLang="en-US" sz="1200" dirty="0" smtClean="0">
                <a:latin typeface="Arial" charset="0"/>
                <a:cs typeface="Arial" charset="0"/>
              </a:rPr>
              <a:t> sans RAS.</a:t>
            </a:r>
            <a:endParaRPr lang="en-US" altLang="en-US" sz="1200" dirty="0">
              <a:latin typeface="Arial" charset="0"/>
              <a:cs typeface="Arial" charset="0"/>
            </a:endParaRPr>
          </a:p>
          <a:p>
            <a:pPr marL="536575" lvl="2" indent="-285750" eaLnBrk="1" hangingPunct="1">
              <a:spcBef>
                <a:spcPts val="0"/>
              </a:spcBef>
              <a:buFont typeface="Wingdings" pitchFamily="2" charset="2"/>
              <a:buChar char="§"/>
              <a:defRPr/>
            </a:pPr>
            <a:r>
              <a:rPr lang="en-US" altLang="en-US" sz="1200" dirty="0" err="1">
                <a:latin typeface="Arial" charset="0"/>
                <a:cs typeface="Arial" charset="0"/>
              </a:rPr>
              <a:t>CyprusCo</a:t>
            </a:r>
            <a:r>
              <a:rPr lang="en-US" altLang="en-US" sz="1200" dirty="0">
                <a:latin typeface="Arial" charset="0"/>
                <a:cs typeface="Arial" charset="0"/>
              </a:rPr>
              <a:t> </a:t>
            </a:r>
            <a:r>
              <a:rPr lang="en-US" altLang="en-US" sz="1200" dirty="0" err="1" smtClean="0">
                <a:latin typeface="Arial" charset="0"/>
                <a:cs typeface="Arial" charset="0"/>
              </a:rPr>
              <a:t>est</a:t>
            </a:r>
            <a:r>
              <a:rPr lang="en-US" altLang="en-US" sz="1200" dirty="0" smtClean="0">
                <a:latin typeface="Arial" charset="0"/>
                <a:cs typeface="Arial" charset="0"/>
              </a:rPr>
              <a:t> </a:t>
            </a:r>
            <a:r>
              <a:rPr lang="en-US" altLang="en-US" sz="1200" dirty="0" err="1" smtClean="0">
                <a:latin typeface="Arial" charset="0"/>
                <a:cs typeface="Arial" charset="0"/>
              </a:rPr>
              <a:t>liquidée</a:t>
            </a:r>
            <a:r>
              <a:rPr lang="en-US" altLang="en-US" sz="1200" dirty="0" smtClean="0">
                <a:latin typeface="Arial" charset="0"/>
                <a:cs typeface="Arial" charset="0"/>
              </a:rPr>
              <a:t> </a:t>
            </a:r>
            <a:r>
              <a:rPr lang="en-US" altLang="en-US" sz="1200" dirty="0" err="1" smtClean="0">
                <a:latin typeface="Arial" charset="0"/>
                <a:cs typeface="Arial" charset="0"/>
              </a:rPr>
              <a:t>dans</a:t>
            </a:r>
            <a:r>
              <a:rPr lang="en-US" altLang="en-US" sz="1200" dirty="0" smtClean="0">
                <a:latin typeface="Arial" charset="0"/>
                <a:cs typeface="Arial" charset="0"/>
              </a:rPr>
              <a:t> la </a:t>
            </a:r>
            <a:r>
              <a:rPr lang="en-US" altLang="en-US" sz="1200" dirty="0" err="1" smtClean="0">
                <a:latin typeface="Arial" charset="0"/>
                <a:cs typeface="Arial" charset="0"/>
              </a:rPr>
              <a:t>foulée</a:t>
            </a:r>
            <a:r>
              <a:rPr lang="en-US" altLang="en-US" sz="1200" dirty="0" smtClean="0">
                <a:latin typeface="Arial" charset="0"/>
                <a:cs typeface="Arial" charset="0"/>
              </a:rPr>
              <a:t>.  </a:t>
            </a:r>
          </a:p>
          <a:p>
            <a:pPr marL="536575" lvl="2" indent="-285750" eaLnBrk="1" hangingPunct="1">
              <a:spcBef>
                <a:spcPts val="0"/>
              </a:spcBef>
              <a:buFont typeface="Wingdings" pitchFamily="2" charset="2"/>
              <a:buChar char="§"/>
              <a:defRPr/>
            </a:pPr>
            <a:endParaRPr lang="en-US" altLang="en-US" sz="800" dirty="0">
              <a:latin typeface="Arial" charset="0"/>
              <a:cs typeface="Arial" charset="0"/>
            </a:endParaRPr>
          </a:p>
          <a:p>
            <a:pPr marL="250825" lvl="2" indent="0">
              <a:spcBef>
                <a:spcPts val="600"/>
              </a:spcBef>
              <a:buNone/>
            </a:pPr>
            <a:r>
              <a:rPr lang="en-US" altLang="en-US" sz="1400" i="1" dirty="0">
                <a:latin typeface="Arial" charset="0"/>
                <a:cs typeface="Arial" charset="0"/>
              </a:rPr>
              <a:t>Position de </a:t>
            </a:r>
            <a:r>
              <a:rPr lang="en-US" altLang="en-US" sz="1400" i="1" dirty="0" err="1">
                <a:latin typeface="Arial" charset="0"/>
                <a:cs typeface="Arial" charset="0"/>
              </a:rPr>
              <a:t>l’administration</a:t>
            </a:r>
            <a:r>
              <a:rPr lang="en-US" altLang="en-US" sz="1400" i="1" dirty="0">
                <a:latin typeface="Arial" charset="0"/>
                <a:cs typeface="Arial" charset="0"/>
              </a:rPr>
              <a:t> </a:t>
            </a:r>
            <a:r>
              <a:rPr lang="en-US" altLang="en-US" sz="1400" i="1" dirty="0" err="1">
                <a:latin typeface="Arial" charset="0"/>
                <a:cs typeface="Arial" charset="0"/>
              </a:rPr>
              <a:t>fiscale</a:t>
            </a:r>
            <a:endParaRPr lang="en-US" altLang="en-US" sz="1400" i="1" dirty="0">
              <a:latin typeface="Arial" charset="0"/>
              <a:cs typeface="Arial" charset="0"/>
            </a:endParaRPr>
          </a:p>
          <a:p>
            <a:pPr marL="250825" lvl="2" indent="0">
              <a:spcBef>
                <a:spcPts val="600"/>
              </a:spcBef>
              <a:buNone/>
            </a:pPr>
            <a:r>
              <a:rPr lang="en-US" altLang="en-US" sz="1200" dirty="0" err="1">
                <a:latin typeface="Arial" charset="0"/>
                <a:cs typeface="Arial" charset="0"/>
              </a:rPr>
              <a:t>CyprusCo</a:t>
            </a:r>
            <a:r>
              <a:rPr lang="en-US" altLang="en-US" sz="1200" dirty="0">
                <a:latin typeface="Arial" charset="0"/>
                <a:cs typeface="Arial" charset="0"/>
              </a:rPr>
              <a:t> </a:t>
            </a:r>
            <a:r>
              <a:rPr lang="en-US" altLang="en-US" sz="1200" dirty="0" err="1">
                <a:latin typeface="Arial" charset="0"/>
                <a:cs typeface="Arial" charset="0"/>
              </a:rPr>
              <a:t>n’est</a:t>
            </a:r>
            <a:r>
              <a:rPr lang="en-US" altLang="en-US" sz="1200" dirty="0">
                <a:latin typeface="Arial" charset="0"/>
                <a:cs typeface="Arial" charset="0"/>
              </a:rPr>
              <a:t> pas le BE du </a:t>
            </a:r>
            <a:r>
              <a:rPr lang="en-US" altLang="en-US" sz="1200" dirty="0" err="1">
                <a:latin typeface="Arial" charset="0"/>
                <a:cs typeface="Arial" charset="0"/>
              </a:rPr>
              <a:t>produit</a:t>
            </a:r>
            <a:r>
              <a:rPr lang="en-US" altLang="en-US" sz="1200" dirty="0">
                <a:latin typeface="Arial" charset="0"/>
                <a:cs typeface="Arial" charset="0"/>
              </a:rPr>
              <a:t> de la </a:t>
            </a:r>
            <a:r>
              <a:rPr lang="en-US" altLang="en-US" sz="1200" dirty="0" err="1">
                <a:latin typeface="Arial" charset="0"/>
                <a:cs typeface="Arial" charset="0"/>
              </a:rPr>
              <a:t>vente</a:t>
            </a:r>
            <a:r>
              <a:rPr lang="en-US" altLang="en-US" sz="1200" dirty="0">
                <a:latin typeface="Arial" charset="0"/>
                <a:cs typeface="Arial" charset="0"/>
              </a:rPr>
              <a:t> des </a:t>
            </a:r>
            <a:r>
              <a:rPr lang="en-US" altLang="en-US" sz="1200" dirty="0" err="1">
                <a:latin typeface="Arial" charset="0"/>
                <a:cs typeface="Arial" charset="0"/>
              </a:rPr>
              <a:t>titres</a:t>
            </a:r>
            <a:r>
              <a:rPr lang="en-US" altLang="en-US" sz="1200" dirty="0">
                <a:latin typeface="Arial" charset="0"/>
                <a:cs typeface="Arial" charset="0"/>
              </a:rPr>
              <a:t> de </a:t>
            </a:r>
            <a:r>
              <a:rPr lang="en-US" altLang="en-US" sz="1200" dirty="0" err="1">
                <a:latin typeface="Arial" charset="0"/>
                <a:cs typeface="Arial" charset="0"/>
              </a:rPr>
              <a:t>RusCo</a:t>
            </a:r>
            <a:r>
              <a:rPr lang="en-US" altLang="en-US" sz="1200" dirty="0">
                <a:latin typeface="Arial" charset="0"/>
                <a:cs typeface="Arial" charset="0"/>
              </a:rPr>
              <a:t> ; structuration de </a:t>
            </a:r>
            <a:r>
              <a:rPr lang="en-US" altLang="en-US" sz="1200" dirty="0" err="1">
                <a:latin typeface="Arial" charset="0"/>
                <a:cs typeface="Arial" charset="0"/>
              </a:rPr>
              <a:t>l’opération</a:t>
            </a:r>
            <a:r>
              <a:rPr lang="en-US" altLang="en-US" sz="1200" dirty="0">
                <a:latin typeface="Arial" charset="0"/>
                <a:cs typeface="Arial" charset="0"/>
              </a:rPr>
              <a:t> via </a:t>
            </a:r>
            <a:r>
              <a:rPr lang="en-US" altLang="en-US" sz="1200" dirty="0" err="1">
                <a:latin typeface="Arial" charset="0"/>
                <a:cs typeface="Arial" charset="0"/>
              </a:rPr>
              <a:t>CyprusCo</a:t>
            </a:r>
            <a:r>
              <a:rPr lang="en-US" altLang="en-US" sz="1200" dirty="0">
                <a:latin typeface="Arial" charset="0"/>
                <a:cs typeface="Arial" charset="0"/>
              </a:rPr>
              <a:t> </a:t>
            </a:r>
            <a:r>
              <a:rPr lang="en-US" altLang="en-US" sz="1200" dirty="0" err="1">
                <a:latin typeface="Arial" charset="0"/>
                <a:cs typeface="Arial" charset="0"/>
              </a:rPr>
              <a:t>exclusivement</a:t>
            </a:r>
            <a:r>
              <a:rPr lang="en-US" altLang="en-US" sz="1200" dirty="0">
                <a:latin typeface="Arial" charset="0"/>
                <a:cs typeface="Arial" charset="0"/>
              </a:rPr>
              <a:t> aux fins </a:t>
            </a:r>
            <a:r>
              <a:rPr lang="en-US" altLang="en-US" sz="1200" dirty="0" err="1">
                <a:latin typeface="Arial" charset="0"/>
                <a:cs typeface="Arial" charset="0"/>
              </a:rPr>
              <a:t>d’optimisation</a:t>
            </a:r>
            <a:r>
              <a:rPr lang="en-US" altLang="en-US" sz="1200" dirty="0">
                <a:latin typeface="Arial" charset="0"/>
                <a:cs typeface="Arial" charset="0"/>
              </a:rPr>
              <a:t> </a:t>
            </a:r>
            <a:r>
              <a:rPr lang="en-US" altLang="en-US" sz="1200" dirty="0" err="1" smtClean="0">
                <a:latin typeface="Arial" charset="0"/>
                <a:cs typeface="Arial" charset="0"/>
              </a:rPr>
              <a:t>fiscale</a:t>
            </a:r>
            <a:r>
              <a:rPr lang="en-US" altLang="en-US" sz="1200" dirty="0" smtClean="0">
                <a:latin typeface="Arial" charset="0"/>
                <a:cs typeface="Arial" charset="0"/>
              </a:rPr>
              <a:t>.</a:t>
            </a:r>
          </a:p>
          <a:p>
            <a:pPr marL="250825" lvl="2" indent="0">
              <a:spcBef>
                <a:spcPts val="600"/>
              </a:spcBef>
              <a:buNone/>
            </a:pPr>
            <a:endParaRPr lang="en-US" altLang="en-US" sz="800" dirty="0">
              <a:latin typeface="Arial" charset="0"/>
              <a:cs typeface="Arial" charset="0"/>
            </a:endParaRPr>
          </a:p>
          <a:p>
            <a:pPr marL="250825" lvl="2" indent="0">
              <a:spcBef>
                <a:spcPts val="600"/>
              </a:spcBef>
              <a:buNone/>
            </a:pPr>
            <a:r>
              <a:rPr lang="en-US" altLang="en-US" sz="1400" i="1" dirty="0">
                <a:latin typeface="Arial" charset="0"/>
                <a:cs typeface="Arial" charset="0"/>
              </a:rPr>
              <a:t>Position du T</a:t>
            </a:r>
            <a:r>
              <a:rPr lang="en-US" altLang="en-US" sz="1400" i="1" dirty="0" smtClean="0">
                <a:latin typeface="Arial" charset="0"/>
                <a:cs typeface="Arial" charset="0"/>
              </a:rPr>
              <a:t>ribunal</a:t>
            </a:r>
          </a:p>
          <a:p>
            <a:pPr marL="250825" lvl="2" indent="0">
              <a:spcBef>
                <a:spcPts val="600"/>
              </a:spcBef>
              <a:buNone/>
            </a:pPr>
            <a:r>
              <a:rPr lang="en-US" altLang="en-US" sz="1200" b="1" dirty="0" err="1">
                <a:latin typeface="Arial" charset="0"/>
                <a:cs typeface="Arial" charset="0"/>
              </a:rPr>
              <a:t>CyprusCo</a:t>
            </a:r>
            <a:r>
              <a:rPr lang="en-US" altLang="en-US" sz="1200" b="1" dirty="0">
                <a:latin typeface="Arial" charset="0"/>
                <a:cs typeface="Arial" charset="0"/>
              </a:rPr>
              <a:t> </a:t>
            </a:r>
            <a:r>
              <a:rPr lang="en-US" altLang="en-US" sz="1200" b="1" dirty="0" err="1">
                <a:latin typeface="Arial" charset="0"/>
                <a:cs typeface="Arial" charset="0"/>
              </a:rPr>
              <a:t>n’est</a:t>
            </a:r>
            <a:r>
              <a:rPr lang="en-US" altLang="en-US" sz="1200" b="1" dirty="0">
                <a:latin typeface="Arial" charset="0"/>
                <a:cs typeface="Arial" charset="0"/>
              </a:rPr>
              <a:t> pas le BE des </a:t>
            </a:r>
            <a:r>
              <a:rPr lang="en-US" altLang="en-US" sz="1200" b="1" dirty="0" err="1" smtClean="0">
                <a:latin typeface="Arial" charset="0"/>
                <a:cs typeface="Arial" charset="0"/>
              </a:rPr>
              <a:t>intérêts</a:t>
            </a:r>
            <a:r>
              <a:rPr lang="en-US" altLang="en-US" sz="1200" b="1" dirty="0" smtClean="0">
                <a:latin typeface="Arial" charset="0"/>
                <a:cs typeface="Arial" charset="0"/>
              </a:rPr>
              <a:t> </a:t>
            </a:r>
            <a:r>
              <a:rPr lang="en-US" altLang="en-US" sz="1200" b="1" dirty="0">
                <a:latin typeface="Arial" charset="0"/>
                <a:cs typeface="Arial" charset="0"/>
              </a:rPr>
              <a:t>de </a:t>
            </a:r>
            <a:r>
              <a:rPr lang="en-US" altLang="en-US" sz="1200" b="1" dirty="0" smtClean="0">
                <a:latin typeface="Arial" charset="0"/>
                <a:cs typeface="Arial" charset="0"/>
              </a:rPr>
              <a:t>prêt</a:t>
            </a:r>
            <a:r>
              <a:rPr lang="en-US" altLang="en-US" sz="1200" b="1" dirty="0">
                <a:latin typeface="Arial" charset="0"/>
                <a:cs typeface="Arial" charset="0"/>
              </a:rPr>
              <a:t>, car :</a:t>
            </a:r>
          </a:p>
          <a:p>
            <a:pPr marL="536575" lvl="2" indent="-285750" eaLnBrk="1" hangingPunct="1">
              <a:spcBef>
                <a:spcPts val="0"/>
              </a:spcBef>
              <a:buFont typeface="Wingdings" pitchFamily="2" charset="2"/>
              <a:buChar char="§"/>
              <a:defRPr/>
            </a:pPr>
            <a:r>
              <a:rPr lang="en-US" altLang="en-US" sz="1200" dirty="0" err="1" smtClean="0">
                <a:latin typeface="Arial" charset="0"/>
                <a:cs typeface="Arial" charset="0"/>
              </a:rPr>
              <a:t>CyprusCo</a:t>
            </a:r>
            <a:r>
              <a:rPr lang="en-US" altLang="en-US" sz="1200" dirty="0" smtClean="0">
                <a:latin typeface="Arial" charset="0"/>
                <a:cs typeface="Arial" charset="0"/>
              </a:rPr>
              <a:t> sans substance et </a:t>
            </a:r>
            <a:r>
              <a:rPr lang="en-US" altLang="en-US" sz="1200" dirty="0" err="1" smtClean="0">
                <a:latin typeface="Arial" charset="0"/>
                <a:cs typeface="Arial" charset="0"/>
              </a:rPr>
              <a:t>liquidée</a:t>
            </a:r>
            <a:r>
              <a:rPr lang="en-US" altLang="en-US" sz="1200" dirty="0" smtClean="0">
                <a:latin typeface="Arial" charset="0"/>
                <a:cs typeface="Arial" charset="0"/>
              </a:rPr>
              <a:t> après perception du </a:t>
            </a:r>
            <a:r>
              <a:rPr lang="en-US" altLang="en-US" sz="1200" dirty="0" err="1" smtClean="0">
                <a:latin typeface="Arial" charset="0"/>
                <a:cs typeface="Arial" charset="0"/>
              </a:rPr>
              <a:t>revenu</a:t>
            </a:r>
            <a:r>
              <a:rPr lang="en-US" altLang="en-US" sz="1200" dirty="0" smtClean="0">
                <a:latin typeface="Arial" charset="0"/>
                <a:cs typeface="Arial" charset="0"/>
              </a:rPr>
              <a:t> ;</a:t>
            </a:r>
            <a:endParaRPr lang="en-US" altLang="en-US" sz="1200" dirty="0">
              <a:latin typeface="Arial" charset="0"/>
              <a:cs typeface="Arial" charset="0"/>
            </a:endParaRPr>
          </a:p>
          <a:p>
            <a:pPr marL="536575" lvl="2" indent="-285750" eaLnBrk="1" hangingPunct="1">
              <a:spcBef>
                <a:spcPts val="0"/>
              </a:spcBef>
              <a:buFont typeface="Wingdings" pitchFamily="2" charset="2"/>
              <a:buChar char="§"/>
              <a:defRPr/>
            </a:pPr>
            <a:r>
              <a:rPr lang="en-GB" altLang="en-US" sz="1200" dirty="0">
                <a:latin typeface="Arial" charset="0"/>
                <a:cs typeface="Arial" charset="0"/>
              </a:rPr>
              <a:t>q</a:t>
            </a:r>
            <a:r>
              <a:rPr lang="en-GB" altLang="en-US" sz="1200" dirty="0" smtClean="0">
                <a:latin typeface="Arial" charset="0"/>
                <a:cs typeface="Arial" charset="0"/>
              </a:rPr>
              <a:t>uasi concomitance entre la </a:t>
            </a:r>
            <a:r>
              <a:rPr lang="en-GB" altLang="en-US" sz="1200" dirty="0" err="1" smtClean="0">
                <a:latin typeface="Arial" charset="0"/>
                <a:cs typeface="Arial" charset="0"/>
              </a:rPr>
              <a:t>vente</a:t>
            </a:r>
            <a:r>
              <a:rPr lang="en-GB" altLang="en-US" sz="1200" dirty="0" smtClean="0">
                <a:latin typeface="Arial" charset="0"/>
                <a:cs typeface="Arial" charset="0"/>
              </a:rPr>
              <a:t> des titres et la distribution de </a:t>
            </a:r>
            <a:r>
              <a:rPr lang="en-GB" altLang="en-US" sz="1200" dirty="0" err="1" smtClean="0">
                <a:latin typeface="Arial" charset="0"/>
                <a:cs typeface="Arial" charset="0"/>
              </a:rPr>
              <a:t>dividendes</a:t>
            </a:r>
            <a:r>
              <a:rPr lang="en-GB" altLang="en-US" sz="1200" dirty="0" smtClean="0">
                <a:latin typeface="Arial" charset="0"/>
                <a:cs typeface="Arial" charset="0"/>
              </a:rPr>
              <a:t> ;</a:t>
            </a:r>
          </a:p>
          <a:p>
            <a:pPr marL="536575" lvl="2" indent="-285750" eaLnBrk="1" hangingPunct="1">
              <a:spcBef>
                <a:spcPts val="0"/>
              </a:spcBef>
              <a:buFont typeface="Wingdings" pitchFamily="2" charset="2"/>
              <a:buChar char="§"/>
              <a:defRPr/>
            </a:pPr>
            <a:r>
              <a:rPr lang="en-US" altLang="en-US" sz="1200" dirty="0" err="1" smtClean="0">
                <a:latin typeface="Arial" charset="0"/>
                <a:cs typeface="Arial" charset="0"/>
              </a:rPr>
              <a:t>CyprusCo</a:t>
            </a:r>
            <a:r>
              <a:rPr lang="en-US" altLang="en-US" sz="1200" dirty="0" smtClean="0">
                <a:latin typeface="Arial" charset="0"/>
                <a:cs typeface="Arial" charset="0"/>
              </a:rPr>
              <a:t> </a:t>
            </a:r>
            <a:r>
              <a:rPr lang="en-US" altLang="en-US" sz="1200" dirty="0" err="1" smtClean="0">
                <a:latin typeface="Arial" charset="0"/>
                <a:cs typeface="Arial" charset="0"/>
              </a:rPr>
              <a:t>utilisée</a:t>
            </a:r>
            <a:r>
              <a:rPr lang="en-US" altLang="en-US" sz="1200" dirty="0" smtClean="0">
                <a:latin typeface="Arial" charset="0"/>
                <a:cs typeface="Arial" charset="0"/>
              </a:rPr>
              <a:t> </a:t>
            </a:r>
            <a:r>
              <a:rPr lang="en-US" altLang="en-US" sz="1200" dirty="0" err="1" smtClean="0">
                <a:latin typeface="Arial" charset="0"/>
                <a:cs typeface="Arial" charset="0"/>
              </a:rPr>
              <a:t>seulement</a:t>
            </a:r>
            <a:r>
              <a:rPr lang="en-US" altLang="en-US" sz="1200" dirty="0" smtClean="0">
                <a:latin typeface="Arial" charset="0"/>
                <a:cs typeface="Arial" charset="0"/>
              </a:rPr>
              <a:t> pour des </a:t>
            </a:r>
            <a:r>
              <a:rPr lang="en-US" altLang="en-US" sz="1200" dirty="0" err="1" smtClean="0">
                <a:latin typeface="Arial" charset="0"/>
                <a:cs typeface="Arial" charset="0"/>
              </a:rPr>
              <a:t>considérations</a:t>
            </a:r>
            <a:r>
              <a:rPr lang="en-US" altLang="en-US" sz="1200" dirty="0" smtClean="0">
                <a:latin typeface="Arial" charset="0"/>
                <a:cs typeface="Arial" charset="0"/>
              </a:rPr>
              <a:t> </a:t>
            </a:r>
            <a:r>
              <a:rPr lang="en-US" altLang="en-US" sz="1200" dirty="0" err="1" smtClean="0">
                <a:latin typeface="Arial" charset="0"/>
                <a:cs typeface="Arial" charset="0"/>
              </a:rPr>
              <a:t>d’optimisation</a:t>
            </a:r>
            <a:r>
              <a:rPr lang="en-US" altLang="en-US" sz="1200" dirty="0" smtClean="0">
                <a:latin typeface="Arial" charset="0"/>
                <a:cs typeface="Arial" charset="0"/>
              </a:rPr>
              <a:t> </a:t>
            </a:r>
            <a:r>
              <a:rPr lang="en-US" altLang="en-US" sz="1200" dirty="0" err="1" smtClean="0">
                <a:latin typeface="Arial" charset="0"/>
                <a:cs typeface="Arial" charset="0"/>
              </a:rPr>
              <a:t>fiscale</a:t>
            </a:r>
            <a:r>
              <a:rPr lang="en-US" altLang="en-US" sz="1200" dirty="0" smtClean="0">
                <a:latin typeface="Arial" charset="0"/>
                <a:cs typeface="Arial" charset="0"/>
              </a:rPr>
              <a:t>.  </a:t>
            </a:r>
            <a:endParaRPr lang="en-US" altLang="en-US" sz="1200" dirty="0">
              <a:latin typeface="Arial" charset="0"/>
              <a:cs typeface="Arial" charset="0"/>
            </a:endParaRPr>
          </a:p>
        </p:txBody>
      </p:sp>
      <p:sp>
        <p:nvSpPr>
          <p:cNvPr id="7" name="TextBox 3"/>
          <p:cNvSpPr txBox="1">
            <a:spLocks noChangeArrowheads="1"/>
          </p:cNvSpPr>
          <p:nvPr/>
        </p:nvSpPr>
        <p:spPr bwMode="auto">
          <a:xfrm>
            <a:off x="1764903" y="4512990"/>
            <a:ext cx="576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13294A"/>
                </a:solidFill>
                <a:latin typeface="Arial" charset="0"/>
                <a:cs typeface="Arial" charset="0"/>
              </a:defRPr>
            </a:lvl1pPr>
            <a:lvl2pPr>
              <a:defRPr>
                <a:solidFill>
                  <a:srgbClr val="13294A"/>
                </a:solidFill>
                <a:latin typeface="Arial" charset="0"/>
                <a:cs typeface="Arial" charset="0"/>
              </a:defRPr>
            </a:lvl2pPr>
            <a:lvl3pPr>
              <a:defRPr sz="1600">
                <a:solidFill>
                  <a:srgbClr val="13294A"/>
                </a:solidFill>
                <a:latin typeface="Arial" charset="0"/>
                <a:cs typeface="Arial" charset="0"/>
              </a:defRPr>
            </a:lvl3pPr>
            <a:lvl4pPr>
              <a:defRPr sz="1600">
                <a:solidFill>
                  <a:srgbClr val="13294A"/>
                </a:solidFill>
                <a:latin typeface="Arial" charset="0"/>
                <a:cs typeface="Arial" charset="0"/>
              </a:defRPr>
            </a:lvl4pPr>
            <a:lvl5pPr>
              <a:defRPr sz="1600">
                <a:solidFill>
                  <a:srgbClr val="13294A"/>
                </a:solidFill>
                <a:latin typeface="Arial" charset="0"/>
                <a:cs typeface="Arial" charset="0"/>
              </a:defRPr>
            </a:lvl5pPr>
            <a:lvl6pPr eaLnBrk="0" fontAlgn="base" hangingPunct="0">
              <a:spcAft>
                <a:spcPct val="0"/>
              </a:spcAft>
              <a:buFont typeface="Symbol" pitchFamily="18" charset="2"/>
              <a:buChar char="-"/>
              <a:defRPr sz="1600">
                <a:solidFill>
                  <a:srgbClr val="13294A"/>
                </a:solidFill>
                <a:latin typeface="Arial" charset="0"/>
                <a:cs typeface="Arial" charset="0"/>
              </a:defRPr>
            </a:lvl6pPr>
            <a:lvl7pPr eaLnBrk="0" fontAlgn="base" hangingPunct="0">
              <a:spcAft>
                <a:spcPct val="0"/>
              </a:spcAft>
              <a:buFont typeface="Symbol" pitchFamily="18" charset="2"/>
              <a:buChar char="-"/>
              <a:defRPr sz="1600">
                <a:solidFill>
                  <a:srgbClr val="13294A"/>
                </a:solidFill>
                <a:latin typeface="Arial" charset="0"/>
                <a:cs typeface="Arial" charset="0"/>
              </a:defRPr>
            </a:lvl7pPr>
            <a:lvl8pPr eaLnBrk="0" fontAlgn="base" hangingPunct="0">
              <a:spcAft>
                <a:spcPct val="0"/>
              </a:spcAft>
              <a:buFont typeface="Symbol" pitchFamily="18" charset="2"/>
              <a:buChar char="-"/>
              <a:defRPr sz="1600">
                <a:solidFill>
                  <a:srgbClr val="13294A"/>
                </a:solidFill>
                <a:latin typeface="Arial" charset="0"/>
                <a:cs typeface="Arial" charset="0"/>
              </a:defRPr>
            </a:lvl8pPr>
            <a:lvl9pPr eaLnBrk="0" fontAlgn="base" hangingPunct="0">
              <a:spcAft>
                <a:spcPct val="0"/>
              </a:spcAft>
              <a:buFont typeface="Symbol" pitchFamily="18" charset="2"/>
              <a:buChar char="-"/>
              <a:defRPr sz="1600">
                <a:solidFill>
                  <a:srgbClr val="13294A"/>
                </a:solidFill>
                <a:latin typeface="Arial" charset="0"/>
                <a:cs typeface="Arial" charset="0"/>
              </a:defRPr>
            </a:lvl9pPr>
          </a:lstStyle>
          <a:p>
            <a:pPr>
              <a:defRPr/>
            </a:pPr>
            <a:r>
              <a:rPr lang="en-US" altLang="en-US" sz="1000" b="1" dirty="0" smtClean="0">
                <a:solidFill>
                  <a:schemeClr val="accent1">
                    <a:lumMod val="50000"/>
                    <a:lumOff val="50000"/>
                  </a:schemeClr>
                </a:solidFill>
              </a:rPr>
              <a:t>100 %</a:t>
            </a:r>
            <a:endParaRPr lang="en-GB" altLang="en-US" sz="1000" b="1" dirty="0" smtClean="0">
              <a:solidFill>
                <a:schemeClr val="accent1">
                  <a:lumMod val="50000"/>
                  <a:lumOff val="50000"/>
                </a:schemeClr>
              </a:solidFill>
            </a:endParaRPr>
          </a:p>
        </p:txBody>
      </p:sp>
      <p:sp>
        <p:nvSpPr>
          <p:cNvPr id="8" name="Oval 7"/>
          <p:cNvSpPr/>
          <p:nvPr/>
        </p:nvSpPr>
        <p:spPr>
          <a:xfrm>
            <a:off x="1837928" y="2311127"/>
            <a:ext cx="215900" cy="215900"/>
          </a:xfrm>
          <a:prstGeom prst="ellipse">
            <a:avLst/>
          </a:prstGeom>
          <a:noFill/>
          <a:ln w="12700">
            <a:solidFill>
              <a:srgbClr val="ABB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Arrow Connector 8"/>
          <p:cNvCxnSpPr/>
          <p:nvPr/>
        </p:nvCxnSpPr>
        <p:spPr>
          <a:xfrm>
            <a:off x="1983309" y="3225378"/>
            <a:ext cx="0" cy="6731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48"/>
          <p:cNvSpPr>
            <a:spLocks noChangeArrowheads="1"/>
          </p:cNvSpPr>
          <p:nvPr/>
        </p:nvSpPr>
        <p:spPr bwMode="auto">
          <a:xfrm>
            <a:off x="1138838" y="2793245"/>
            <a:ext cx="1208329" cy="436556"/>
          </a:xfrm>
          <a:prstGeom prst="rect">
            <a:avLst/>
          </a:prstGeom>
          <a:solidFill>
            <a:schemeClr val="bg1"/>
          </a:solidFill>
          <a:ln w="22225">
            <a:solidFill>
              <a:srgbClr val="13294A"/>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smtClean="0">
                <a:solidFill>
                  <a:srgbClr val="13294A"/>
                </a:solidFill>
                <a:latin typeface="Arial" charset="0"/>
              </a:rPr>
              <a:t>CyprusCo</a:t>
            </a:r>
            <a:endParaRPr lang="ru-RU" altLang="en-US" sz="1200" b="1" dirty="0">
              <a:solidFill>
                <a:srgbClr val="13294A"/>
              </a:solidFill>
              <a:latin typeface="Arial" charset="0"/>
            </a:endParaRPr>
          </a:p>
        </p:txBody>
      </p:sp>
      <p:sp>
        <p:nvSpPr>
          <p:cNvPr id="11" name="Rectangle 10"/>
          <p:cNvSpPr>
            <a:spLocks noChangeArrowheads="1"/>
          </p:cNvSpPr>
          <p:nvPr/>
        </p:nvSpPr>
        <p:spPr bwMode="auto">
          <a:xfrm>
            <a:off x="1147242" y="3901802"/>
            <a:ext cx="1208088" cy="434975"/>
          </a:xfrm>
          <a:prstGeom prst="rect">
            <a:avLst/>
          </a:prstGeom>
          <a:ln w="22225">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22289" tIns="18574" rIns="22289" bIns="0" anchor="ctr" upright="1"/>
          <a:lstStyle/>
          <a:p>
            <a:pPr algn="ctr">
              <a:defRPr/>
            </a:pPr>
            <a:r>
              <a:rPr lang="en-US" sz="1200" b="1" dirty="0" err="1" smtClean="0">
                <a:solidFill>
                  <a:schemeClr val="accent1">
                    <a:lumMod val="50000"/>
                    <a:lumOff val="50000"/>
                  </a:schemeClr>
                </a:solidFill>
                <a:latin typeface="Arial" pitchFamily="34" charset="0"/>
                <a:cs typeface="Arial" pitchFamily="34" charset="0"/>
              </a:rPr>
              <a:t>redevable</a:t>
            </a:r>
            <a:endParaRPr lang="ru-RU" sz="1200" b="1" dirty="0">
              <a:solidFill>
                <a:schemeClr val="accent1">
                  <a:lumMod val="50000"/>
                  <a:lumOff val="50000"/>
                </a:schemeClr>
              </a:solidFill>
              <a:latin typeface="Arial" pitchFamily="34" charset="0"/>
              <a:cs typeface="Arial" pitchFamily="34" charset="0"/>
            </a:endParaRPr>
          </a:p>
        </p:txBody>
      </p:sp>
      <p:sp>
        <p:nvSpPr>
          <p:cNvPr id="12" name="Rectangle 48"/>
          <p:cNvSpPr>
            <a:spLocks noChangeArrowheads="1"/>
          </p:cNvSpPr>
          <p:nvPr/>
        </p:nvSpPr>
        <p:spPr bwMode="auto">
          <a:xfrm>
            <a:off x="1127824" y="1641202"/>
            <a:ext cx="1208329" cy="436556"/>
          </a:xfrm>
          <a:prstGeom prst="rect">
            <a:avLst/>
          </a:prstGeom>
          <a:solidFill>
            <a:schemeClr val="bg1"/>
          </a:solidFill>
          <a:ln w="22225">
            <a:solidFill>
              <a:srgbClr val="13294A"/>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err="1" smtClean="0">
                <a:solidFill>
                  <a:srgbClr val="13294A"/>
                </a:solidFill>
                <a:latin typeface="Arial" charset="0"/>
              </a:rPr>
              <a:t>BVICo</a:t>
            </a:r>
            <a:endParaRPr lang="ru-RU" altLang="en-US" sz="1200" b="1" dirty="0">
              <a:solidFill>
                <a:srgbClr val="13294A"/>
              </a:solidFill>
              <a:latin typeface="Arial" charset="0"/>
            </a:endParaRPr>
          </a:p>
        </p:txBody>
      </p:sp>
      <p:sp>
        <p:nvSpPr>
          <p:cNvPr id="13" name="Rectangle 12"/>
          <p:cNvSpPr>
            <a:spLocks noChangeArrowheads="1"/>
          </p:cNvSpPr>
          <p:nvPr/>
        </p:nvSpPr>
        <p:spPr bwMode="auto">
          <a:xfrm>
            <a:off x="1147242" y="4881290"/>
            <a:ext cx="1208088" cy="434975"/>
          </a:xfrm>
          <a:prstGeom prst="rect">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lIns="22289" tIns="18574" rIns="22289" bIns="0" anchor="ctr" upright="1"/>
          <a:lstStyle/>
          <a:p>
            <a:pPr algn="ctr">
              <a:defRPr/>
            </a:pPr>
            <a:r>
              <a:rPr lang="en-US" sz="1200" b="1" dirty="0">
                <a:solidFill>
                  <a:schemeClr val="bg2">
                    <a:lumMod val="50000"/>
                  </a:schemeClr>
                </a:solidFill>
                <a:latin typeface="Arial" pitchFamily="34" charset="0"/>
                <a:cs typeface="Arial" pitchFamily="34" charset="0"/>
              </a:rPr>
              <a:t>RusCo</a:t>
            </a:r>
            <a:endParaRPr lang="ru-RU" sz="1200" b="1" dirty="0">
              <a:solidFill>
                <a:schemeClr val="bg2">
                  <a:lumMod val="50000"/>
                </a:schemeClr>
              </a:solidFill>
              <a:latin typeface="Arial" pitchFamily="34" charset="0"/>
              <a:cs typeface="Arial" pitchFamily="34" charset="0"/>
            </a:endParaRPr>
          </a:p>
        </p:txBody>
      </p:sp>
      <p:cxnSp>
        <p:nvCxnSpPr>
          <p:cNvPr id="14" name="Straight Connector 13"/>
          <p:cNvCxnSpPr>
            <a:stCxn id="11" idx="2"/>
            <a:endCxn id="13" idx="0"/>
          </p:cNvCxnSpPr>
          <p:nvPr/>
        </p:nvCxnSpPr>
        <p:spPr bwMode="auto">
          <a:xfrm>
            <a:off x="1750492" y="4336777"/>
            <a:ext cx="0" cy="544513"/>
          </a:xfrm>
          <a:prstGeom prst="line">
            <a:avLst/>
          </a:prstGeom>
          <a:ln w="12700">
            <a:solidFill>
              <a:schemeClr val="accent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3"/>
          <p:cNvSpPr txBox="1">
            <a:spLocks noChangeArrowheads="1"/>
          </p:cNvSpPr>
          <p:nvPr/>
        </p:nvSpPr>
        <p:spPr bwMode="auto">
          <a:xfrm>
            <a:off x="35496" y="3662090"/>
            <a:ext cx="15498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13294A"/>
                </a:solidFill>
                <a:latin typeface="Arial" charset="0"/>
                <a:cs typeface="Arial" charset="0"/>
              </a:defRPr>
            </a:lvl1pPr>
            <a:lvl2pPr>
              <a:defRPr>
                <a:solidFill>
                  <a:srgbClr val="13294A"/>
                </a:solidFill>
                <a:latin typeface="Arial" charset="0"/>
                <a:cs typeface="Arial" charset="0"/>
              </a:defRPr>
            </a:lvl2pPr>
            <a:lvl3pPr>
              <a:defRPr sz="1600">
                <a:solidFill>
                  <a:srgbClr val="13294A"/>
                </a:solidFill>
                <a:latin typeface="Arial" charset="0"/>
                <a:cs typeface="Arial" charset="0"/>
              </a:defRPr>
            </a:lvl3pPr>
            <a:lvl4pPr>
              <a:defRPr sz="1600">
                <a:solidFill>
                  <a:srgbClr val="13294A"/>
                </a:solidFill>
                <a:latin typeface="Arial" charset="0"/>
                <a:cs typeface="Arial" charset="0"/>
              </a:defRPr>
            </a:lvl4pPr>
            <a:lvl5pPr>
              <a:defRPr sz="1600">
                <a:solidFill>
                  <a:srgbClr val="13294A"/>
                </a:solidFill>
                <a:latin typeface="Arial" charset="0"/>
                <a:cs typeface="Arial" charset="0"/>
              </a:defRPr>
            </a:lvl5pPr>
            <a:lvl6pPr eaLnBrk="0" fontAlgn="base" hangingPunct="0">
              <a:spcAft>
                <a:spcPct val="0"/>
              </a:spcAft>
              <a:buFont typeface="Symbol" pitchFamily="18" charset="2"/>
              <a:buChar char="-"/>
              <a:defRPr sz="1600">
                <a:solidFill>
                  <a:srgbClr val="13294A"/>
                </a:solidFill>
                <a:latin typeface="Arial" charset="0"/>
                <a:cs typeface="Arial" charset="0"/>
              </a:defRPr>
            </a:lvl6pPr>
            <a:lvl7pPr eaLnBrk="0" fontAlgn="base" hangingPunct="0">
              <a:spcAft>
                <a:spcPct val="0"/>
              </a:spcAft>
              <a:buFont typeface="Symbol" pitchFamily="18" charset="2"/>
              <a:buChar char="-"/>
              <a:defRPr sz="1600">
                <a:solidFill>
                  <a:srgbClr val="13294A"/>
                </a:solidFill>
                <a:latin typeface="Arial" charset="0"/>
                <a:cs typeface="Arial" charset="0"/>
              </a:defRPr>
            </a:lvl7pPr>
            <a:lvl8pPr eaLnBrk="0" fontAlgn="base" hangingPunct="0">
              <a:spcAft>
                <a:spcPct val="0"/>
              </a:spcAft>
              <a:buFont typeface="Symbol" pitchFamily="18" charset="2"/>
              <a:buChar char="-"/>
              <a:defRPr sz="1600">
                <a:solidFill>
                  <a:srgbClr val="13294A"/>
                </a:solidFill>
                <a:latin typeface="Arial" charset="0"/>
                <a:cs typeface="Arial" charset="0"/>
              </a:defRPr>
            </a:lvl8pPr>
            <a:lvl9pPr eaLnBrk="0" fontAlgn="base" hangingPunct="0">
              <a:spcAft>
                <a:spcPct val="0"/>
              </a:spcAft>
              <a:buFont typeface="Symbol" pitchFamily="18" charset="2"/>
              <a:buChar char="-"/>
              <a:defRPr sz="1600">
                <a:solidFill>
                  <a:srgbClr val="13294A"/>
                </a:solidFill>
                <a:latin typeface="Arial" charset="0"/>
                <a:cs typeface="Arial" charset="0"/>
              </a:defRPr>
            </a:lvl9pPr>
          </a:lstStyle>
          <a:p>
            <a:pPr>
              <a:defRPr/>
            </a:pPr>
            <a:r>
              <a:rPr lang="en-US" altLang="en-US" sz="1050" dirty="0" err="1" smtClean="0">
                <a:solidFill>
                  <a:srgbClr val="C00000"/>
                </a:solidFill>
              </a:rPr>
              <a:t>Vente</a:t>
            </a:r>
            <a:r>
              <a:rPr lang="en-US" altLang="en-US" sz="1050" dirty="0" smtClean="0">
                <a:solidFill>
                  <a:srgbClr val="C00000"/>
                </a:solidFill>
              </a:rPr>
              <a:t> des </a:t>
            </a:r>
            <a:r>
              <a:rPr lang="en-US" altLang="en-US" sz="1050" dirty="0" err="1" smtClean="0">
                <a:solidFill>
                  <a:srgbClr val="C00000"/>
                </a:solidFill>
              </a:rPr>
              <a:t>titres</a:t>
            </a:r>
            <a:r>
              <a:rPr lang="en-US" altLang="en-US" sz="1050" dirty="0" smtClean="0">
                <a:solidFill>
                  <a:srgbClr val="C00000"/>
                </a:solidFill>
              </a:rPr>
              <a:t> de </a:t>
            </a:r>
            <a:r>
              <a:rPr lang="en-US" altLang="en-US" sz="1050" dirty="0" err="1" smtClean="0">
                <a:solidFill>
                  <a:srgbClr val="C00000"/>
                </a:solidFill>
              </a:rPr>
              <a:t>RusCo</a:t>
            </a:r>
            <a:endParaRPr lang="en-US" altLang="en-US" sz="1050" dirty="0" smtClean="0">
              <a:solidFill>
                <a:srgbClr val="C00000"/>
              </a:solidFill>
            </a:endParaRPr>
          </a:p>
        </p:txBody>
      </p:sp>
      <p:sp>
        <p:nvSpPr>
          <p:cNvPr id="16" name="TextBox 3"/>
          <p:cNvSpPr txBox="1">
            <a:spLocks noChangeArrowheads="1"/>
          </p:cNvSpPr>
          <p:nvPr/>
        </p:nvSpPr>
        <p:spPr bwMode="auto">
          <a:xfrm>
            <a:off x="2199333" y="3517558"/>
            <a:ext cx="11485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13294A"/>
                </a:solidFill>
                <a:latin typeface="Arial" charset="0"/>
                <a:cs typeface="Arial" charset="0"/>
              </a:defRPr>
            </a:lvl1pPr>
            <a:lvl2pPr>
              <a:defRPr>
                <a:solidFill>
                  <a:srgbClr val="13294A"/>
                </a:solidFill>
                <a:latin typeface="Arial" charset="0"/>
                <a:cs typeface="Arial" charset="0"/>
              </a:defRPr>
            </a:lvl2pPr>
            <a:lvl3pPr>
              <a:defRPr sz="1600">
                <a:solidFill>
                  <a:srgbClr val="13294A"/>
                </a:solidFill>
                <a:latin typeface="Arial" charset="0"/>
                <a:cs typeface="Arial" charset="0"/>
              </a:defRPr>
            </a:lvl3pPr>
            <a:lvl4pPr>
              <a:defRPr sz="1600">
                <a:solidFill>
                  <a:srgbClr val="13294A"/>
                </a:solidFill>
                <a:latin typeface="Arial" charset="0"/>
                <a:cs typeface="Arial" charset="0"/>
              </a:defRPr>
            </a:lvl4pPr>
            <a:lvl5pPr>
              <a:defRPr sz="1600">
                <a:solidFill>
                  <a:srgbClr val="13294A"/>
                </a:solidFill>
                <a:latin typeface="Arial" charset="0"/>
                <a:cs typeface="Arial" charset="0"/>
              </a:defRPr>
            </a:lvl5pPr>
            <a:lvl6pPr eaLnBrk="0" fontAlgn="base" hangingPunct="0">
              <a:spcAft>
                <a:spcPct val="0"/>
              </a:spcAft>
              <a:buFont typeface="Symbol" pitchFamily="18" charset="2"/>
              <a:buChar char="-"/>
              <a:defRPr sz="1600">
                <a:solidFill>
                  <a:srgbClr val="13294A"/>
                </a:solidFill>
                <a:latin typeface="Arial" charset="0"/>
                <a:cs typeface="Arial" charset="0"/>
              </a:defRPr>
            </a:lvl6pPr>
            <a:lvl7pPr eaLnBrk="0" fontAlgn="base" hangingPunct="0">
              <a:spcAft>
                <a:spcPct val="0"/>
              </a:spcAft>
              <a:buFont typeface="Symbol" pitchFamily="18" charset="2"/>
              <a:buChar char="-"/>
              <a:defRPr sz="1600">
                <a:solidFill>
                  <a:srgbClr val="13294A"/>
                </a:solidFill>
                <a:latin typeface="Arial" charset="0"/>
                <a:cs typeface="Arial" charset="0"/>
              </a:defRPr>
            </a:lvl7pPr>
            <a:lvl8pPr eaLnBrk="0" fontAlgn="base" hangingPunct="0">
              <a:spcAft>
                <a:spcPct val="0"/>
              </a:spcAft>
              <a:buFont typeface="Symbol" pitchFamily="18" charset="2"/>
              <a:buChar char="-"/>
              <a:defRPr sz="1600">
                <a:solidFill>
                  <a:srgbClr val="13294A"/>
                </a:solidFill>
                <a:latin typeface="Arial" charset="0"/>
                <a:cs typeface="Arial" charset="0"/>
              </a:defRPr>
            </a:lvl8pPr>
            <a:lvl9pPr eaLnBrk="0" fontAlgn="base" hangingPunct="0">
              <a:spcAft>
                <a:spcPct val="0"/>
              </a:spcAft>
              <a:buFont typeface="Symbol" pitchFamily="18" charset="2"/>
              <a:buChar char="-"/>
              <a:defRPr sz="1600">
                <a:solidFill>
                  <a:srgbClr val="13294A"/>
                </a:solidFill>
                <a:latin typeface="Arial" charset="0"/>
                <a:cs typeface="Arial" charset="0"/>
              </a:defRPr>
            </a:lvl9pPr>
          </a:lstStyle>
          <a:p>
            <a:pPr>
              <a:defRPr/>
            </a:pPr>
            <a:r>
              <a:rPr lang="en-US" altLang="en-US" sz="1050" dirty="0" err="1" smtClean="0">
                <a:solidFill>
                  <a:srgbClr val="C00000"/>
                </a:solidFill>
              </a:rPr>
              <a:t>Vente</a:t>
            </a:r>
            <a:r>
              <a:rPr lang="en-US" altLang="en-US" sz="1050" dirty="0" smtClean="0">
                <a:solidFill>
                  <a:srgbClr val="C00000"/>
                </a:solidFill>
              </a:rPr>
              <a:t> des </a:t>
            </a:r>
            <a:r>
              <a:rPr lang="en-US" altLang="en-US" sz="1050" dirty="0" err="1" smtClean="0">
                <a:solidFill>
                  <a:srgbClr val="C00000"/>
                </a:solidFill>
              </a:rPr>
              <a:t>titres</a:t>
            </a:r>
            <a:r>
              <a:rPr lang="en-US" altLang="en-US" sz="1050" dirty="0" smtClean="0">
                <a:solidFill>
                  <a:srgbClr val="C00000"/>
                </a:solidFill>
              </a:rPr>
              <a:t> de </a:t>
            </a:r>
            <a:r>
              <a:rPr lang="en-US" altLang="en-US" sz="1050" dirty="0" err="1" smtClean="0">
                <a:solidFill>
                  <a:srgbClr val="C00000"/>
                </a:solidFill>
              </a:rPr>
              <a:t>RusCo</a:t>
            </a:r>
            <a:endParaRPr lang="en-US" altLang="en-US" sz="1050" dirty="0" smtClean="0">
              <a:solidFill>
                <a:srgbClr val="C00000"/>
              </a:solidFill>
            </a:endParaRPr>
          </a:p>
        </p:txBody>
      </p:sp>
      <p:grpSp>
        <p:nvGrpSpPr>
          <p:cNvPr id="17" name="Group 16"/>
          <p:cNvGrpSpPr/>
          <p:nvPr/>
        </p:nvGrpSpPr>
        <p:grpSpPr>
          <a:xfrm>
            <a:off x="1083395" y="3463652"/>
            <a:ext cx="323850" cy="246063"/>
            <a:chOff x="866279" y="4027314"/>
            <a:chExt cx="323850" cy="246063"/>
          </a:xfrm>
        </p:grpSpPr>
        <p:sp>
          <p:nvSpPr>
            <p:cNvPr id="18" name="TextBox 3"/>
            <p:cNvSpPr txBox="1">
              <a:spLocks noChangeArrowheads="1"/>
            </p:cNvSpPr>
            <p:nvPr/>
          </p:nvSpPr>
          <p:spPr bwMode="auto">
            <a:xfrm>
              <a:off x="866279" y="4027314"/>
              <a:ext cx="323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13294A"/>
                  </a:solidFill>
                  <a:latin typeface="Arial" charset="0"/>
                  <a:cs typeface="Arial" charset="0"/>
                </a:defRPr>
              </a:lvl1pPr>
              <a:lvl2pPr>
                <a:defRPr>
                  <a:solidFill>
                    <a:srgbClr val="13294A"/>
                  </a:solidFill>
                  <a:latin typeface="Arial" charset="0"/>
                  <a:cs typeface="Arial" charset="0"/>
                </a:defRPr>
              </a:lvl2pPr>
              <a:lvl3pPr>
                <a:defRPr sz="1600">
                  <a:solidFill>
                    <a:srgbClr val="13294A"/>
                  </a:solidFill>
                  <a:latin typeface="Arial" charset="0"/>
                  <a:cs typeface="Arial" charset="0"/>
                </a:defRPr>
              </a:lvl3pPr>
              <a:lvl4pPr>
                <a:defRPr sz="1600">
                  <a:solidFill>
                    <a:srgbClr val="13294A"/>
                  </a:solidFill>
                  <a:latin typeface="Arial" charset="0"/>
                  <a:cs typeface="Arial" charset="0"/>
                </a:defRPr>
              </a:lvl4pPr>
              <a:lvl5pPr>
                <a:defRPr sz="1600">
                  <a:solidFill>
                    <a:srgbClr val="13294A"/>
                  </a:solidFill>
                  <a:latin typeface="Arial" charset="0"/>
                  <a:cs typeface="Arial" charset="0"/>
                </a:defRPr>
              </a:lvl5pPr>
              <a:lvl6pPr eaLnBrk="0" fontAlgn="base" hangingPunct="0">
                <a:spcAft>
                  <a:spcPct val="0"/>
                </a:spcAft>
                <a:buFont typeface="Symbol" pitchFamily="18" charset="2"/>
                <a:buChar char="-"/>
                <a:defRPr sz="1600">
                  <a:solidFill>
                    <a:srgbClr val="13294A"/>
                  </a:solidFill>
                  <a:latin typeface="Arial" charset="0"/>
                  <a:cs typeface="Arial" charset="0"/>
                </a:defRPr>
              </a:lvl6pPr>
              <a:lvl7pPr eaLnBrk="0" fontAlgn="base" hangingPunct="0">
                <a:spcAft>
                  <a:spcPct val="0"/>
                </a:spcAft>
                <a:buFont typeface="Symbol" pitchFamily="18" charset="2"/>
                <a:buChar char="-"/>
                <a:defRPr sz="1600">
                  <a:solidFill>
                    <a:srgbClr val="13294A"/>
                  </a:solidFill>
                  <a:latin typeface="Arial" charset="0"/>
                  <a:cs typeface="Arial" charset="0"/>
                </a:defRPr>
              </a:lvl7pPr>
              <a:lvl8pPr eaLnBrk="0" fontAlgn="base" hangingPunct="0">
                <a:spcAft>
                  <a:spcPct val="0"/>
                </a:spcAft>
                <a:buFont typeface="Symbol" pitchFamily="18" charset="2"/>
                <a:buChar char="-"/>
                <a:defRPr sz="1600">
                  <a:solidFill>
                    <a:srgbClr val="13294A"/>
                  </a:solidFill>
                  <a:latin typeface="Arial" charset="0"/>
                  <a:cs typeface="Arial" charset="0"/>
                </a:defRPr>
              </a:lvl8pPr>
              <a:lvl9pPr eaLnBrk="0" fontAlgn="base" hangingPunct="0">
                <a:spcAft>
                  <a:spcPct val="0"/>
                </a:spcAft>
                <a:buFont typeface="Symbol" pitchFamily="18" charset="2"/>
                <a:buChar char="-"/>
                <a:defRPr sz="1600">
                  <a:solidFill>
                    <a:srgbClr val="13294A"/>
                  </a:solidFill>
                  <a:latin typeface="Arial" charset="0"/>
                  <a:cs typeface="Arial" charset="0"/>
                </a:defRPr>
              </a:lvl9pPr>
            </a:lstStyle>
            <a:p>
              <a:pPr>
                <a:defRPr/>
              </a:pPr>
              <a:r>
                <a:rPr lang="en-US" altLang="en-US" sz="1000" b="1" dirty="0" smtClean="0">
                  <a:solidFill>
                    <a:srgbClr val="C00000"/>
                  </a:solidFill>
                </a:rPr>
                <a:t>2</a:t>
              </a:r>
            </a:p>
          </p:txBody>
        </p:sp>
        <p:sp>
          <p:nvSpPr>
            <p:cNvPr id="19" name="Oval 18"/>
            <p:cNvSpPr/>
            <p:nvPr/>
          </p:nvSpPr>
          <p:spPr bwMode="auto">
            <a:xfrm>
              <a:off x="872629" y="4027314"/>
              <a:ext cx="215900" cy="21590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C00000"/>
                </a:solidFill>
              </a:endParaRPr>
            </a:p>
          </p:txBody>
        </p:sp>
      </p:grpSp>
      <p:grpSp>
        <p:nvGrpSpPr>
          <p:cNvPr id="20" name="Group 19"/>
          <p:cNvGrpSpPr/>
          <p:nvPr/>
        </p:nvGrpSpPr>
        <p:grpSpPr>
          <a:xfrm>
            <a:off x="2019274" y="3448503"/>
            <a:ext cx="324075" cy="246203"/>
            <a:chOff x="1951470" y="4012165"/>
            <a:chExt cx="324075" cy="246203"/>
          </a:xfrm>
        </p:grpSpPr>
        <p:sp>
          <p:nvSpPr>
            <p:cNvPr id="21" name="TextBox 3"/>
            <p:cNvSpPr txBox="1">
              <a:spLocks noChangeArrowheads="1"/>
            </p:cNvSpPr>
            <p:nvPr/>
          </p:nvSpPr>
          <p:spPr bwMode="auto">
            <a:xfrm>
              <a:off x="1951470" y="4012165"/>
              <a:ext cx="324075" cy="2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a:solidFill>
                    <a:srgbClr val="C00000"/>
                  </a:solidFill>
                  <a:latin typeface="Arial" charset="0"/>
                </a:rPr>
                <a:t>3</a:t>
              </a:r>
            </a:p>
          </p:txBody>
        </p:sp>
        <p:sp>
          <p:nvSpPr>
            <p:cNvPr id="22" name="Oval 21"/>
            <p:cNvSpPr/>
            <p:nvPr/>
          </p:nvSpPr>
          <p:spPr bwMode="auto">
            <a:xfrm>
              <a:off x="1966417" y="4027314"/>
              <a:ext cx="215900" cy="21590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cxnSp>
        <p:nvCxnSpPr>
          <p:cNvPr id="23" name="Straight Arrow Connector 22"/>
          <p:cNvCxnSpPr>
            <a:stCxn id="10" idx="0"/>
            <a:endCxn id="12" idx="2"/>
          </p:cNvCxnSpPr>
          <p:nvPr/>
        </p:nvCxnSpPr>
        <p:spPr bwMode="auto">
          <a:xfrm flipH="1" flipV="1">
            <a:off x="1731442" y="2077765"/>
            <a:ext cx="11113" cy="715962"/>
          </a:xfrm>
          <a:prstGeom prst="straightConnector1">
            <a:avLst/>
          </a:prstGeom>
          <a:ln w="12700">
            <a:solidFill>
              <a:srgbClr val="ABB3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3"/>
          <p:cNvSpPr txBox="1">
            <a:spLocks noChangeArrowheads="1"/>
          </p:cNvSpPr>
          <p:nvPr/>
        </p:nvSpPr>
        <p:spPr bwMode="auto">
          <a:xfrm>
            <a:off x="2000413" y="2288108"/>
            <a:ext cx="1152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13294A"/>
                </a:solidFill>
                <a:latin typeface="Arial" charset="0"/>
                <a:cs typeface="Arial" charset="0"/>
              </a:defRPr>
            </a:lvl1pPr>
            <a:lvl2pPr>
              <a:defRPr>
                <a:solidFill>
                  <a:srgbClr val="13294A"/>
                </a:solidFill>
                <a:latin typeface="Arial" charset="0"/>
                <a:cs typeface="Arial" charset="0"/>
              </a:defRPr>
            </a:lvl2pPr>
            <a:lvl3pPr>
              <a:defRPr sz="1600">
                <a:solidFill>
                  <a:srgbClr val="13294A"/>
                </a:solidFill>
                <a:latin typeface="Arial" charset="0"/>
                <a:cs typeface="Arial" charset="0"/>
              </a:defRPr>
            </a:lvl3pPr>
            <a:lvl4pPr>
              <a:defRPr sz="1600">
                <a:solidFill>
                  <a:srgbClr val="13294A"/>
                </a:solidFill>
                <a:latin typeface="Arial" charset="0"/>
                <a:cs typeface="Arial" charset="0"/>
              </a:defRPr>
            </a:lvl4pPr>
            <a:lvl5pPr>
              <a:defRPr sz="1600">
                <a:solidFill>
                  <a:srgbClr val="13294A"/>
                </a:solidFill>
                <a:latin typeface="Arial" charset="0"/>
                <a:cs typeface="Arial" charset="0"/>
              </a:defRPr>
            </a:lvl5pPr>
            <a:lvl6pPr eaLnBrk="0" fontAlgn="base" hangingPunct="0">
              <a:spcAft>
                <a:spcPct val="0"/>
              </a:spcAft>
              <a:buFont typeface="Symbol" pitchFamily="18" charset="2"/>
              <a:buChar char="-"/>
              <a:defRPr sz="1600">
                <a:solidFill>
                  <a:srgbClr val="13294A"/>
                </a:solidFill>
                <a:latin typeface="Arial" charset="0"/>
                <a:cs typeface="Arial" charset="0"/>
              </a:defRPr>
            </a:lvl6pPr>
            <a:lvl7pPr eaLnBrk="0" fontAlgn="base" hangingPunct="0">
              <a:spcAft>
                <a:spcPct val="0"/>
              </a:spcAft>
              <a:buFont typeface="Symbol" pitchFamily="18" charset="2"/>
              <a:buChar char="-"/>
              <a:defRPr sz="1600">
                <a:solidFill>
                  <a:srgbClr val="13294A"/>
                </a:solidFill>
                <a:latin typeface="Arial" charset="0"/>
                <a:cs typeface="Arial" charset="0"/>
              </a:defRPr>
            </a:lvl7pPr>
            <a:lvl8pPr eaLnBrk="0" fontAlgn="base" hangingPunct="0">
              <a:spcAft>
                <a:spcPct val="0"/>
              </a:spcAft>
              <a:buFont typeface="Symbol" pitchFamily="18" charset="2"/>
              <a:buChar char="-"/>
              <a:defRPr sz="1600">
                <a:solidFill>
                  <a:srgbClr val="13294A"/>
                </a:solidFill>
                <a:latin typeface="Arial" charset="0"/>
                <a:cs typeface="Arial" charset="0"/>
              </a:defRPr>
            </a:lvl8pPr>
            <a:lvl9pPr eaLnBrk="0" fontAlgn="base" hangingPunct="0">
              <a:spcAft>
                <a:spcPct val="0"/>
              </a:spcAft>
              <a:buFont typeface="Symbol" pitchFamily="18" charset="2"/>
              <a:buChar char="-"/>
              <a:defRPr sz="1600">
                <a:solidFill>
                  <a:srgbClr val="13294A"/>
                </a:solidFill>
                <a:latin typeface="Arial" charset="0"/>
                <a:cs typeface="Arial" charset="0"/>
              </a:defRPr>
            </a:lvl9pPr>
          </a:lstStyle>
          <a:p>
            <a:pPr>
              <a:defRPr/>
            </a:pPr>
            <a:r>
              <a:rPr lang="en-US" altLang="en-US" sz="1100" dirty="0" err="1" smtClean="0">
                <a:solidFill>
                  <a:srgbClr val="ABB300"/>
                </a:solidFill>
              </a:rPr>
              <a:t>dividendes</a:t>
            </a:r>
            <a:endParaRPr lang="en-US" altLang="en-US" sz="1050" dirty="0" smtClean="0">
              <a:solidFill>
                <a:srgbClr val="ABB300"/>
              </a:solidFill>
            </a:endParaRPr>
          </a:p>
        </p:txBody>
      </p:sp>
      <p:sp>
        <p:nvSpPr>
          <p:cNvPr id="25" name="TextBox 3"/>
          <p:cNvSpPr txBox="1">
            <a:spLocks noChangeArrowheads="1"/>
          </p:cNvSpPr>
          <p:nvPr/>
        </p:nvSpPr>
        <p:spPr bwMode="auto">
          <a:xfrm>
            <a:off x="1818096" y="2287333"/>
            <a:ext cx="324075" cy="2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a:solidFill>
                  <a:srgbClr val="ABB300"/>
                </a:solidFill>
                <a:latin typeface="Arial" charset="0"/>
              </a:rPr>
              <a:t>4</a:t>
            </a:r>
          </a:p>
        </p:txBody>
      </p:sp>
      <p:cxnSp>
        <p:nvCxnSpPr>
          <p:cNvPr id="26" name="Straight Arrow Connector 25"/>
          <p:cNvCxnSpPr/>
          <p:nvPr/>
        </p:nvCxnSpPr>
        <p:spPr bwMode="auto">
          <a:xfrm flipV="1">
            <a:off x="1364730" y="3241402"/>
            <a:ext cx="0" cy="6604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ular Callout 26"/>
          <p:cNvSpPr/>
          <p:nvPr/>
        </p:nvSpPr>
        <p:spPr bwMode="auto">
          <a:xfrm>
            <a:off x="2444229" y="3148038"/>
            <a:ext cx="1318145" cy="280962"/>
          </a:xfrm>
          <a:prstGeom prst="wedgeRoundRectCallout">
            <a:avLst>
              <a:gd name="adj1" fmla="val -30299"/>
              <a:gd name="adj2" fmla="val 92394"/>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algn="just">
              <a:defRPr/>
            </a:pPr>
            <a:r>
              <a:rPr lang="en-GB" sz="1000" i="1" dirty="0" smtClean="0">
                <a:solidFill>
                  <a:srgbClr val="002060"/>
                </a:solidFill>
                <a:latin typeface="Arial" charset="0"/>
                <a:cs typeface="Arial" charset="0"/>
              </a:rPr>
              <a:t>Prix de </a:t>
            </a:r>
            <a:r>
              <a:rPr lang="en-GB" sz="1000" i="1" dirty="0" err="1" smtClean="0">
                <a:solidFill>
                  <a:srgbClr val="002060"/>
                </a:solidFill>
                <a:latin typeface="Arial" charset="0"/>
                <a:cs typeface="Arial" charset="0"/>
              </a:rPr>
              <a:t>revente</a:t>
            </a:r>
            <a:r>
              <a:rPr lang="en-GB" sz="1000" i="1" dirty="0" smtClean="0">
                <a:solidFill>
                  <a:srgbClr val="002060"/>
                </a:solidFill>
                <a:latin typeface="Arial" charset="0"/>
                <a:cs typeface="Arial" charset="0"/>
              </a:rPr>
              <a:t> x 9</a:t>
            </a:r>
            <a:endParaRPr lang="en-GB" sz="1000" i="1" dirty="0">
              <a:solidFill>
                <a:srgbClr val="002060"/>
              </a:solidFill>
              <a:latin typeface="Arial" charset="0"/>
              <a:cs typeface="Arial" charset="0"/>
            </a:endParaRPr>
          </a:p>
        </p:txBody>
      </p:sp>
      <p:cxnSp>
        <p:nvCxnSpPr>
          <p:cNvPr id="28" name="Straight Arrow Connector 27"/>
          <p:cNvCxnSpPr/>
          <p:nvPr/>
        </p:nvCxnSpPr>
        <p:spPr bwMode="auto">
          <a:xfrm>
            <a:off x="1364730" y="4336777"/>
            <a:ext cx="0" cy="544513"/>
          </a:xfrm>
          <a:prstGeom prst="straightConnector1">
            <a:avLst/>
          </a:prstGeom>
          <a:ln w="12700">
            <a:solidFill>
              <a:srgbClr val="13294A"/>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083395" y="4503465"/>
            <a:ext cx="323850" cy="246062"/>
            <a:chOff x="805954" y="5067127"/>
            <a:chExt cx="323850" cy="246062"/>
          </a:xfrm>
        </p:grpSpPr>
        <p:sp>
          <p:nvSpPr>
            <p:cNvPr id="30" name="TextBox 3"/>
            <p:cNvSpPr txBox="1">
              <a:spLocks noChangeArrowheads="1"/>
            </p:cNvSpPr>
            <p:nvPr/>
          </p:nvSpPr>
          <p:spPr bwMode="auto">
            <a:xfrm>
              <a:off x="805954" y="5067127"/>
              <a:ext cx="323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13294A"/>
                  </a:solidFill>
                  <a:latin typeface="Arial" charset="0"/>
                  <a:cs typeface="Arial" charset="0"/>
                </a:defRPr>
              </a:lvl1pPr>
              <a:lvl2pPr>
                <a:defRPr>
                  <a:solidFill>
                    <a:srgbClr val="13294A"/>
                  </a:solidFill>
                  <a:latin typeface="Arial" charset="0"/>
                  <a:cs typeface="Arial" charset="0"/>
                </a:defRPr>
              </a:lvl2pPr>
              <a:lvl3pPr>
                <a:defRPr sz="1600">
                  <a:solidFill>
                    <a:srgbClr val="13294A"/>
                  </a:solidFill>
                  <a:latin typeface="Arial" charset="0"/>
                  <a:cs typeface="Arial" charset="0"/>
                </a:defRPr>
              </a:lvl3pPr>
              <a:lvl4pPr>
                <a:defRPr sz="1600">
                  <a:solidFill>
                    <a:srgbClr val="13294A"/>
                  </a:solidFill>
                  <a:latin typeface="Arial" charset="0"/>
                  <a:cs typeface="Arial" charset="0"/>
                </a:defRPr>
              </a:lvl4pPr>
              <a:lvl5pPr>
                <a:defRPr sz="1600">
                  <a:solidFill>
                    <a:srgbClr val="13294A"/>
                  </a:solidFill>
                  <a:latin typeface="Arial" charset="0"/>
                  <a:cs typeface="Arial" charset="0"/>
                </a:defRPr>
              </a:lvl5pPr>
              <a:lvl6pPr eaLnBrk="0" fontAlgn="base" hangingPunct="0">
                <a:spcAft>
                  <a:spcPct val="0"/>
                </a:spcAft>
                <a:buFont typeface="Symbol" pitchFamily="18" charset="2"/>
                <a:buChar char="-"/>
                <a:defRPr sz="1600">
                  <a:solidFill>
                    <a:srgbClr val="13294A"/>
                  </a:solidFill>
                  <a:latin typeface="Arial" charset="0"/>
                  <a:cs typeface="Arial" charset="0"/>
                </a:defRPr>
              </a:lvl6pPr>
              <a:lvl7pPr eaLnBrk="0" fontAlgn="base" hangingPunct="0">
                <a:spcAft>
                  <a:spcPct val="0"/>
                </a:spcAft>
                <a:buFont typeface="Symbol" pitchFamily="18" charset="2"/>
                <a:buChar char="-"/>
                <a:defRPr sz="1600">
                  <a:solidFill>
                    <a:srgbClr val="13294A"/>
                  </a:solidFill>
                  <a:latin typeface="Arial" charset="0"/>
                  <a:cs typeface="Arial" charset="0"/>
                </a:defRPr>
              </a:lvl7pPr>
              <a:lvl8pPr eaLnBrk="0" fontAlgn="base" hangingPunct="0">
                <a:spcAft>
                  <a:spcPct val="0"/>
                </a:spcAft>
                <a:buFont typeface="Symbol" pitchFamily="18" charset="2"/>
                <a:buChar char="-"/>
                <a:defRPr sz="1600">
                  <a:solidFill>
                    <a:srgbClr val="13294A"/>
                  </a:solidFill>
                  <a:latin typeface="Arial" charset="0"/>
                  <a:cs typeface="Arial" charset="0"/>
                </a:defRPr>
              </a:lvl8pPr>
              <a:lvl9pPr eaLnBrk="0" fontAlgn="base" hangingPunct="0">
                <a:spcAft>
                  <a:spcPct val="0"/>
                </a:spcAft>
                <a:buFont typeface="Symbol" pitchFamily="18" charset="2"/>
                <a:buChar char="-"/>
                <a:defRPr sz="1600">
                  <a:solidFill>
                    <a:srgbClr val="13294A"/>
                  </a:solidFill>
                  <a:latin typeface="Arial" charset="0"/>
                  <a:cs typeface="Arial" charset="0"/>
                </a:defRPr>
              </a:lvl9pPr>
            </a:lstStyle>
            <a:p>
              <a:pPr>
                <a:defRPr/>
              </a:pPr>
              <a:r>
                <a:rPr lang="en-US" altLang="en-US" sz="1000" b="1" dirty="0" smtClean="0">
                  <a:solidFill>
                    <a:schemeClr val="accent1"/>
                  </a:solidFill>
                </a:rPr>
                <a:t>1</a:t>
              </a:r>
            </a:p>
          </p:txBody>
        </p:sp>
        <p:sp>
          <p:nvSpPr>
            <p:cNvPr id="31" name="Oval 30"/>
            <p:cNvSpPr/>
            <p:nvPr/>
          </p:nvSpPr>
          <p:spPr bwMode="auto">
            <a:xfrm>
              <a:off x="821829" y="5067127"/>
              <a:ext cx="217488" cy="215900"/>
            </a:xfrm>
            <a:prstGeom prst="ellipse">
              <a:avLst/>
            </a:prstGeom>
            <a:noFill/>
            <a:ln w="12700">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32" name="TextBox 3"/>
          <p:cNvSpPr txBox="1">
            <a:spLocks noChangeArrowheads="1"/>
          </p:cNvSpPr>
          <p:nvPr/>
        </p:nvSpPr>
        <p:spPr bwMode="auto">
          <a:xfrm>
            <a:off x="35098" y="4797152"/>
            <a:ext cx="115252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13294A"/>
                </a:solidFill>
                <a:latin typeface="Arial" charset="0"/>
                <a:cs typeface="Arial" charset="0"/>
              </a:defRPr>
            </a:lvl1pPr>
            <a:lvl2pPr>
              <a:defRPr>
                <a:solidFill>
                  <a:srgbClr val="13294A"/>
                </a:solidFill>
                <a:latin typeface="Arial" charset="0"/>
                <a:cs typeface="Arial" charset="0"/>
              </a:defRPr>
            </a:lvl2pPr>
            <a:lvl3pPr>
              <a:defRPr sz="1600">
                <a:solidFill>
                  <a:srgbClr val="13294A"/>
                </a:solidFill>
                <a:latin typeface="Arial" charset="0"/>
                <a:cs typeface="Arial" charset="0"/>
              </a:defRPr>
            </a:lvl3pPr>
            <a:lvl4pPr>
              <a:defRPr sz="1600">
                <a:solidFill>
                  <a:srgbClr val="13294A"/>
                </a:solidFill>
                <a:latin typeface="Arial" charset="0"/>
                <a:cs typeface="Arial" charset="0"/>
              </a:defRPr>
            </a:lvl4pPr>
            <a:lvl5pPr>
              <a:defRPr sz="1600">
                <a:solidFill>
                  <a:srgbClr val="13294A"/>
                </a:solidFill>
                <a:latin typeface="Arial" charset="0"/>
                <a:cs typeface="Arial" charset="0"/>
              </a:defRPr>
            </a:lvl5pPr>
            <a:lvl6pPr eaLnBrk="0" fontAlgn="base" hangingPunct="0">
              <a:spcAft>
                <a:spcPct val="0"/>
              </a:spcAft>
              <a:buFont typeface="Symbol" pitchFamily="18" charset="2"/>
              <a:buChar char="-"/>
              <a:defRPr sz="1600">
                <a:solidFill>
                  <a:srgbClr val="13294A"/>
                </a:solidFill>
                <a:latin typeface="Arial" charset="0"/>
                <a:cs typeface="Arial" charset="0"/>
              </a:defRPr>
            </a:lvl6pPr>
            <a:lvl7pPr eaLnBrk="0" fontAlgn="base" hangingPunct="0">
              <a:spcAft>
                <a:spcPct val="0"/>
              </a:spcAft>
              <a:buFont typeface="Symbol" pitchFamily="18" charset="2"/>
              <a:buChar char="-"/>
              <a:defRPr sz="1600">
                <a:solidFill>
                  <a:srgbClr val="13294A"/>
                </a:solidFill>
                <a:latin typeface="Arial" charset="0"/>
                <a:cs typeface="Arial" charset="0"/>
              </a:defRPr>
            </a:lvl7pPr>
            <a:lvl8pPr eaLnBrk="0" fontAlgn="base" hangingPunct="0">
              <a:spcAft>
                <a:spcPct val="0"/>
              </a:spcAft>
              <a:buFont typeface="Symbol" pitchFamily="18" charset="2"/>
              <a:buChar char="-"/>
              <a:defRPr sz="1600">
                <a:solidFill>
                  <a:srgbClr val="13294A"/>
                </a:solidFill>
                <a:latin typeface="Arial" charset="0"/>
                <a:cs typeface="Arial" charset="0"/>
              </a:defRPr>
            </a:lvl8pPr>
            <a:lvl9pPr eaLnBrk="0" fontAlgn="base" hangingPunct="0">
              <a:spcAft>
                <a:spcPct val="0"/>
              </a:spcAft>
              <a:buFont typeface="Symbol" pitchFamily="18" charset="2"/>
              <a:buChar char="-"/>
              <a:defRPr sz="1600">
                <a:solidFill>
                  <a:srgbClr val="13294A"/>
                </a:solidFill>
                <a:latin typeface="Arial" charset="0"/>
                <a:cs typeface="Arial" charset="0"/>
              </a:defRPr>
            </a:lvl9pPr>
          </a:lstStyle>
          <a:p>
            <a:pPr>
              <a:defRPr/>
            </a:pPr>
            <a:r>
              <a:rPr lang="en-US" altLang="en-US" sz="1050" dirty="0" smtClean="0"/>
              <a:t>Augmentation du capital social</a:t>
            </a:r>
          </a:p>
        </p:txBody>
      </p:sp>
      <p:sp>
        <p:nvSpPr>
          <p:cNvPr id="33" name="Rounded Rectangular Callout 32"/>
          <p:cNvSpPr/>
          <p:nvPr/>
        </p:nvSpPr>
        <p:spPr bwMode="auto">
          <a:xfrm>
            <a:off x="255118" y="5421040"/>
            <a:ext cx="1562978" cy="371475"/>
          </a:xfrm>
          <a:prstGeom prst="wedgeRoundRectCallout">
            <a:avLst>
              <a:gd name="adj1" fmla="val -41491"/>
              <a:gd name="adj2" fmla="val -124971"/>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GB" sz="1000" i="1" dirty="0" smtClean="0">
                <a:solidFill>
                  <a:schemeClr val="accent1"/>
                </a:solidFill>
                <a:latin typeface="Arial" charset="0"/>
                <a:cs typeface="Arial" charset="0"/>
              </a:rPr>
              <a:t>De 10 000 à 98 millions de roubles</a:t>
            </a:r>
            <a:endParaRPr lang="en-GB" sz="1000" i="1" dirty="0">
              <a:solidFill>
                <a:schemeClr val="accent1"/>
              </a:solidFill>
              <a:latin typeface="Arial" charset="0"/>
              <a:cs typeface="Arial" charset="0"/>
            </a:endParaRPr>
          </a:p>
        </p:txBody>
      </p:sp>
      <p:cxnSp>
        <p:nvCxnSpPr>
          <p:cNvPr id="5" name="Straight Connector 4"/>
          <p:cNvCxnSpPr/>
          <p:nvPr/>
        </p:nvCxnSpPr>
        <p:spPr>
          <a:xfrm flipV="1">
            <a:off x="971600" y="2708920"/>
            <a:ext cx="1534592" cy="56899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25344" y="2708920"/>
            <a:ext cx="1518886" cy="59494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77239" y="3408954"/>
            <a:ext cx="654050" cy="246221"/>
          </a:xfrm>
          <a:prstGeom prst="rect">
            <a:avLst/>
          </a:prstGeom>
          <a:noFill/>
          <a:ln>
            <a:noFill/>
          </a:ln>
        </p:spPr>
        <p:txBody>
          <a:bodyPr wrap="square" rtlCol="0">
            <a:spAutoFit/>
          </a:bodyPr>
          <a:lstStyle/>
          <a:p>
            <a:r>
              <a:rPr lang="en-US" sz="1000" dirty="0" err="1" smtClean="0">
                <a:solidFill>
                  <a:srgbClr val="766A62"/>
                </a:solidFill>
                <a:latin typeface="Arial" pitchFamily="34" charset="0"/>
                <a:cs typeface="Arial" pitchFamily="34" charset="0"/>
              </a:rPr>
              <a:t>Russie</a:t>
            </a:r>
            <a:endParaRPr lang="en-GB" sz="1000" dirty="0" smtClean="0">
              <a:solidFill>
                <a:srgbClr val="766A62"/>
              </a:solidFill>
              <a:latin typeface="Arial" pitchFamily="34" charset="0"/>
              <a:cs typeface="Arial" pitchFamily="34" charset="0"/>
            </a:endParaRPr>
          </a:p>
        </p:txBody>
      </p:sp>
      <p:sp>
        <p:nvSpPr>
          <p:cNvPr id="37" name="Text Placeholder 3"/>
          <p:cNvSpPr txBox="1">
            <a:spLocks/>
          </p:cNvSpPr>
          <p:nvPr/>
        </p:nvSpPr>
        <p:spPr>
          <a:xfrm>
            <a:off x="3834383" y="1340768"/>
            <a:ext cx="4986089" cy="300434"/>
          </a:xfrm>
          <a:prstGeom prst="rect">
            <a:avLst/>
          </a:prstGeom>
          <a:ln w="19050">
            <a:solidFill>
              <a:srgbClr val="C00000"/>
            </a:solidFill>
            <a:miter lim="800000"/>
            <a:headEnd/>
            <a:tailEnd/>
          </a:ln>
        </p:spPr>
        <p:txBody>
          <a:bodyPr/>
          <a:lst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lvl="2" indent="0">
              <a:spcBef>
                <a:spcPts val="800"/>
              </a:spcBef>
              <a:buFont typeface="Symbol" pitchFamily="18" charset="2"/>
              <a:buNone/>
            </a:pPr>
            <a:r>
              <a:rPr lang="en-US" altLang="en-US" sz="1200" b="1" dirty="0" smtClean="0">
                <a:solidFill>
                  <a:srgbClr val="FF0000"/>
                </a:solidFill>
                <a:latin typeface="Arial" charset="0"/>
                <a:cs typeface="Arial" charset="0"/>
              </a:rPr>
              <a:t>D</a:t>
            </a:r>
            <a:r>
              <a:rPr lang="fr-FR" altLang="en-US" sz="1200" b="1" dirty="0">
                <a:solidFill>
                  <a:srgbClr val="FF0000"/>
                </a:solidFill>
                <a:latin typeface="Arial" charset="0"/>
                <a:cs typeface="Arial" charset="0"/>
              </a:rPr>
              <a:t>é</a:t>
            </a:r>
            <a:r>
              <a:rPr lang="en-US" altLang="en-US" sz="1200" b="1" dirty="0" err="1">
                <a:solidFill>
                  <a:srgbClr val="FF0000"/>
                </a:solidFill>
                <a:latin typeface="Arial" charset="0"/>
                <a:cs typeface="Arial" charset="0"/>
              </a:rPr>
              <a:t>cision</a:t>
            </a:r>
            <a:r>
              <a:rPr lang="en-US" altLang="en-US" sz="1200" b="1" dirty="0">
                <a:solidFill>
                  <a:srgbClr val="FF0000"/>
                </a:solidFill>
                <a:latin typeface="Arial" charset="0"/>
                <a:cs typeface="Arial" charset="0"/>
              </a:rPr>
              <a:t> </a:t>
            </a:r>
            <a:r>
              <a:rPr lang="en-US" altLang="en-US" sz="1200" b="1" i="1" dirty="0" err="1" smtClean="0">
                <a:solidFill>
                  <a:srgbClr val="FF0000"/>
                </a:solidFill>
                <a:latin typeface="Arial" charset="0"/>
                <a:cs typeface="Arial" charset="0"/>
              </a:rPr>
              <a:t>Vladimirenergosbyt</a:t>
            </a:r>
            <a:r>
              <a:rPr lang="en-US" altLang="en-US" sz="1200" b="1" dirty="0" smtClean="0">
                <a:solidFill>
                  <a:srgbClr val="FF0000"/>
                </a:solidFill>
                <a:latin typeface="Arial" charset="0"/>
                <a:cs typeface="Arial" charset="0"/>
              </a:rPr>
              <a:t> favorable </a:t>
            </a:r>
            <a:r>
              <a:rPr lang="fr-FR" altLang="fr-FR" sz="1200" b="1" dirty="0">
                <a:solidFill>
                  <a:srgbClr val="FF0000"/>
                </a:solidFill>
                <a:latin typeface="Arial" charset="0"/>
                <a:cs typeface="Arial" charset="0"/>
              </a:rPr>
              <a:t>à </a:t>
            </a:r>
            <a:r>
              <a:rPr lang="en-US" altLang="en-US" sz="1200" b="1" dirty="0" err="1">
                <a:solidFill>
                  <a:srgbClr val="FF0000"/>
                </a:solidFill>
                <a:latin typeface="Arial" charset="0"/>
                <a:cs typeface="Arial" charset="0"/>
              </a:rPr>
              <a:t>l’inspection</a:t>
            </a:r>
            <a:r>
              <a:rPr lang="en-US" altLang="en-US" sz="1200" b="1" dirty="0">
                <a:solidFill>
                  <a:srgbClr val="FF0000"/>
                </a:solidFill>
                <a:latin typeface="Arial" charset="0"/>
                <a:cs typeface="Arial" charset="0"/>
              </a:rPr>
              <a:t> </a:t>
            </a:r>
            <a:r>
              <a:rPr lang="en-US" altLang="en-US" sz="1200" b="1" dirty="0" err="1">
                <a:solidFill>
                  <a:srgbClr val="FF0000"/>
                </a:solidFill>
                <a:latin typeface="Arial" charset="0"/>
                <a:cs typeface="Arial" charset="0"/>
              </a:rPr>
              <a:t>fiscale</a:t>
            </a:r>
            <a:endParaRPr lang="en-GB" altLang="en-US" sz="1200" b="1" dirty="0">
              <a:solidFill>
                <a:srgbClr val="FF0000"/>
              </a:solidFill>
              <a:latin typeface="Arial" charset="0"/>
              <a:cs typeface="Arial" charset="0"/>
            </a:endParaRPr>
          </a:p>
        </p:txBody>
      </p:sp>
    </p:spTree>
    <p:extLst>
      <p:ext uri="{BB962C8B-B14F-4D97-AF65-F5344CB8AC3E}">
        <p14:creationId xmlns:p14="http://schemas.microsoft.com/office/powerpoint/2010/main" val="2088654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266700" lvl="2" indent="-266700">
              <a:spcBef>
                <a:spcPts val="400"/>
              </a:spcBef>
              <a:defRPr/>
            </a:pPr>
            <a:r>
              <a:rPr lang="en-GB" altLang="en-US" dirty="0">
                <a:latin typeface="Arial" charset="0"/>
                <a:cs typeface="Arial" charset="0"/>
              </a:rPr>
              <a:t>Notion de </a:t>
            </a:r>
            <a:r>
              <a:rPr lang="en-GB" altLang="en-US" dirty="0" err="1">
                <a:latin typeface="Arial" charset="0"/>
                <a:cs typeface="Arial" charset="0"/>
              </a:rPr>
              <a:t>b</a:t>
            </a:r>
            <a:r>
              <a:rPr lang="en-GB" altLang="en-US" dirty="0" err="1" smtClean="0">
                <a:latin typeface="Arial" charset="0"/>
                <a:cs typeface="Arial" charset="0"/>
              </a:rPr>
              <a:t>énéficiaire</a:t>
            </a:r>
            <a:r>
              <a:rPr lang="en-GB" altLang="en-US" dirty="0" smtClean="0">
                <a:latin typeface="Arial" charset="0"/>
                <a:cs typeface="Arial" charset="0"/>
              </a:rPr>
              <a:t> </a:t>
            </a:r>
            <a:r>
              <a:rPr lang="en-GB" altLang="en-US" dirty="0" err="1" smtClean="0">
                <a:latin typeface="Arial" charset="0"/>
                <a:cs typeface="Arial" charset="0"/>
              </a:rPr>
              <a:t>éffectif</a:t>
            </a:r>
            <a:r>
              <a:rPr lang="en-GB" altLang="en-US" dirty="0" smtClean="0">
                <a:latin typeface="Arial" charset="0"/>
                <a:cs typeface="Arial" charset="0"/>
              </a:rPr>
              <a:t> &amp; </a:t>
            </a:r>
            <a:r>
              <a:rPr lang="en-GB" altLang="en-US" dirty="0">
                <a:latin typeface="Arial" charset="0"/>
                <a:cs typeface="Arial" charset="0"/>
              </a:rPr>
              <a:t>obligations </a:t>
            </a:r>
            <a:r>
              <a:rPr lang="en-GB" altLang="en-US" dirty="0" err="1">
                <a:latin typeface="Arial" charset="0"/>
                <a:cs typeface="Arial" charset="0"/>
              </a:rPr>
              <a:t>correspondantes</a:t>
            </a:r>
            <a:r>
              <a:rPr lang="en-GB" altLang="en-US" dirty="0">
                <a:latin typeface="Arial" charset="0"/>
                <a:cs typeface="Arial" charset="0"/>
              </a:rPr>
              <a:t>                     </a:t>
            </a:r>
          </a:p>
          <a:p>
            <a:r>
              <a:rPr lang="en-GB" altLang="en-US" sz="1800" dirty="0">
                <a:latin typeface="Arial" charset="0"/>
                <a:cs typeface="Arial" charset="0"/>
              </a:rPr>
              <a:t>Jurisprudence </a:t>
            </a:r>
            <a:r>
              <a:rPr lang="en-GB" altLang="en-US" sz="1800" dirty="0" err="1" smtClean="0">
                <a:latin typeface="Arial" charset="0"/>
                <a:cs typeface="Arial" charset="0"/>
              </a:rPr>
              <a:t>récente</a:t>
            </a:r>
            <a:r>
              <a:rPr lang="en-GB" altLang="en-US" sz="1800" dirty="0" smtClean="0">
                <a:latin typeface="Arial" charset="0"/>
                <a:cs typeface="Arial" charset="0"/>
              </a:rPr>
              <a:t> (</a:t>
            </a:r>
            <a:r>
              <a:rPr lang="en-GB" altLang="en-US" sz="1800" dirty="0">
                <a:latin typeface="Arial" charset="0"/>
                <a:cs typeface="Arial" charset="0"/>
              </a:rPr>
              <a:t>2/2)</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14</a:t>
            </a:fld>
            <a:endParaRPr lang="en-GB" noProof="0" dirty="0"/>
          </a:p>
        </p:txBody>
      </p:sp>
      <p:sp>
        <p:nvSpPr>
          <p:cNvPr id="6" name="Text Placeholder 2"/>
          <p:cNvSpPr>
            <a:spLocks noGrp="1"/>
          </p:cNvSpPr>
          <p:nvPr>
            <p:ph type="body" sz="quarter" idx="11"/>
          </p:nvPr>
        </p:nvSpPr>
        <p:spPr>
          <a:xfrm>
            <a:off x="3779912" y="1695599"/>
            <a:ext cx="5040559" cy="4757737"/>
          </a:xfrm>
        </p:spPr>
        <p:txBody>
          <a:bodyPr/>
          <a:lstStyle/>
          <a:p>
            <a:pPr marL="0" lvl="2" indent="0">
              <a:spcBef>
                <a:spcPct val="0"/>
              </a:spcBef>
              <a:buNone/>
            </a:pPr>
            <a:r>
              <a:rPr lang="en-US" altLang="en-US" sz="1200" b="1" dirty="0" err="1" smtClean="0">
                <a:latin typeface="Arial" charset="0"/>
                <a:cs typeface="Arial" charset="0"/>
              </a:rPr>
              <a:t>Décision</a:t>
            </a:r>
            <a:r>
              <a:rPr lang="en-US" altLang="en-US" sz="1200" b="1" dirty="0" smtClean="0">
                <a:latin typeface="Arial" charset="0"/>
                <a:cs typeface="Arial" charset="0"/>
              </a:rPr>
              <a:t> de la </a:t>
            </a:r>
            <a:r>
              <a:rPr lang="en-US" altLang="en-US" sz="1200" b="1" dirty="0" err="1">
                <a:latin typeface="Arial" charset="0"/>
                <a:cs typeface="Arial" charset="0"/>
              </a:rPr>
              <a:t>c</a:t>
            </a:r>
            <a:r>
              <a:rPr lang="en-US" altLang="en-US" sz="1200" b="1" dirty="0" err="1" smtClean="0">
                <a:latin typeface="Arial" charset="0"/>
                <a:cs typeface="Arial" charset="0"/>
              </a:rPr>
              <a:t>our</a:t>
            </a:r>
            <a:r>
              <a:rPr lang="en-US" altLang="en-US" sz="1200" b="1" dirty="0" smtClean="0">
                <a:latin typeface="Arial" charset="0"/>
                <a:cs typeface="Arial" charset="0"/>
              </a:rPr>
              <a:t> </a:t>
            </a:r>
            <a:r>
              <a:rPr lang="en-US" altLang="en-US" sz="1200" b="1" dirty="0" err="1" smtClean="0">
                <a:latin typeface="Arial" charset="0"/>
                <a:cs typeface="Arial" charset="0"/>
              </a:rPr>
              <a:t>d’arbitrage</a:t>
            </a:r>
            <a:r>
              <a:rPr lang="en-US" altLang="en-US" sz="1200" b="1" dirty="0" smtClean="0">
                <a:latin typeface="Arial" charset="0"/>
                <a:cs typeface="Arial" charset="0"/>
              </a:rPr>
              <a:t> de la </a:t>
            </a:r>
            <a:r>
              <a:rPr lang="en-US" altLang="en-US" sz="1200" b="1" dirty="0" err="1" smtClean="0">
                <a:latin typeface="Arial" charset="0"/>
                <a:cs typeface="Arial" charset="0"/>
              </a:rPr>
              <a:t>région</a:t>
            </a:r>
            <a:r>
              <a:rPr lang="en-US" altLang="en-US" sz="1200" b="1" dirty="0" smtClean="0">
                <a:latin typeface="Arial" charset="0"/>
                <a:cs typeface="Arial" charset="0"/>
              </a:rPr>
              <a:t> de Kaliningrad du </a:t>
            </a:r>
          </a:p>
          <a:p>
            <a:pPr marL="0" lvl="2" indent="0">
              <a:spcBef>
                <a:spcPct val="0"/>
              </a:spcBef>
              <a:buNone/>
            </a:pPr>
            <a:r>
              <a:rPr lang="en-US" altLang="en-US" sz="1200" b="1" dirty="0" smtClean="0">
                <a:latin typeface="Arial" charset="0"/>
                <a:cs typeface="Arial" charset="0"/>
              </a:rPr>
              <a:t>02 </a:t>
            </a:r>
            <a:r>
              <a:rPr lang="en-US" altLang="en-US" sz="1200" b="1" dirty="0" err="1" smtClean="0">
                <a:latin typeface="Arial" charset="0"/>
                <a:cs typeface="Arial" charset="0"/>
              </a:rPr>
              <a:t>août</a:t>
            </a:r>
            <a:r>
              <a:rPr lang="en-US" altLang="en-US" sz="1200" b="1" dirty="0" smtClean="0">
                <a:latin typeface="Arial" charset="0"/>
                <a:cs typeface="Arial" charset="0"/>
              </a:rPr>
              <a:t> </a:t>
            </a:r>
            <a:r>
              <a:rPr lang="en-US" altLang="en-US" sz="1200" b="1" dirty="0">
                <a:latin typeface="Arial" charset="0"/>
                <a:cs typeface="Arial" charset="0"/>
              </a:rPr>
              <a:t>2017 </a:t>
            </a:r>
            <a:r>
              <a:rPr lang="en-US" altLang="en-US" sz="1200" b="1" dirty="0" smtClean="0">
                <a:latin typeface="Arial" charset="0"/>
                <a:cs typeface="Arial" charset="0"/>
              </a:rPr>
              <a:t>(N </a:t>
            </a:r>
            <a:r>
              <a:rPr lang="ru-RU" altLang="en-US" sz="1200" b="1" dirty="0" smtClean="0">
                <a:latin typeface="Arial" charset="0"/>
                <a:cs typeface="Arial" charset="0"/>
              </a:rPr>
              <a:t>А21-2521/2017</a:t>
            </a:r>
            <a:r>
              <a:rPr lang="en-US" altLang="en-US" sz="1200" b="1" dirty="0" smtClean="0">
                <a:latin typeface="Arial" charset="0"/>
                <a:cs typeface="Arial" charset="0"/>
              </a:rPr>
              <a:t>)</a:t>
            </a:r>
            <a:endParaRPr lang="en-US" altLang="en-US" sz="1200" b="1" dirty="0">
              <a:latin typeface="Arial" charset="0"/>
              <a:cs typeface="Arial" charset="0"/>
            </a:endParaRPr>
          </a:p>
          <a:p>
            <a:pPr marL="250825" lvl="2" indent="0">
              <a:spcBef>
                <a:spcPts val="600"/>
              </a:spcBef>
              <a:buNone/>
            </a:pPr>
            <a:r>
              <a:rPr lang="en-US" altLang="en-US" sz="1400" i="1" dirty="0" smtClean="0">
                <a:latin typeface="Arial" charset="0"/>
                <a:cs typeface="Arial" charset="0"/>
              </a:rPr>
              <a:t>Contexte</a:t>
            </a:r>
            <a:endParaRPr lang="en-US" altLang="en-US" sz="1400" i="1" dirty="0">
              <a:latin typeface="Arial" charset="0"/>
              <a:cs typeface="Arial" charset="0"/>
            </a:endParaRPr>
          </a:p>
          <a:p>
            <a:pPr marL="536575" lvl="2" indent="-285750">
              <a:spcBef>
                <a:spcPts val="0"/>
              </a:spcBef>
              <a:buFont typeface="Wingdings" pitchFamily="2" charset="2"/>
              <a:buChar char="§"/>
              <a:defRPr/>
            </a:pPr>
            <a:r>
              <a:rPr lang="en-US" altLang="en-US" sz="1200" dirty="0" smtClean="0">
                <a:latin typeface="Arial" charset="0"/>
                <a:cs typeface="Arial" charset="0"/>
              </a:rPr>
              <a:t>Le </a:t>
            </a:r>
            <a:r>
              <a:rPr lang="en-US" altLang="en-US" sz="1200" dirty="0" err="1" smtClean="0">
                <a:latin typeface="Arial" charset="0"/>
                <a:cs typeface="Arial" charset="0"/>
              </a:rPr>
              <a:t>redevable</a:t>
            </a:r>
            <a:r>
              <a:rPr lang="en-US" altLang="en-US" sz="1200" dirty="0" smtClean="0">
                <a:latin typeface="Arial" charset="0"/>
                <a:cs typeface="Arial" charset="0"/>
              </a:rPr>
              <a:t> </a:t>
            </a:r>
            <a:r>
              <a:rPr lang="en-US" altLang="en-US" sz="1200" dirty="0" err="1" smtClean="0">
                <a:latin typeface="Arial" charset="0"/>
                <a:cs typeface="Arial" charset="0"/>
              </a:rPr>
              <a:t>perçoit</a:t>
            </a:r>
            <a:r>
              <a:rPr lang="en-US" altLang="en-US" sz="1200" dirty="0" smtClean="0">
                <a:latin typeface="Arial" charset="0"/>
                <a:cs typeface="Arial" charset="0"/>
              </a:rPr>
              <a:t> un prêt au </a:t>
            </a:r>
            <a:r>
              <a:rPr lang="en-US" altLang="en-US" sz="1200" dirty="0" err="1" smtClean="0">
                <a:latin typeface="Arial" charset="0"/>
                <a:cs typeface="Arial" charset="0"/>
              </a:rPr>
              <a:t>taux</a:t>
            </a:r>
            <a:r>
              <a:rPr lang="en-US" altLang="en-US" sz="1200" dirty="0" smtClean="0">
                <a:latin typeface="Arial" charset="0"/>
                <a:cs typeface="Arial" charset="0"/>
              </a:rPr>
              <a:t> de 4 % de Hong-</a:t>
            </a:r>
            <a:r>
              <a:rPr lang="en-US" altLang="en-US" sz="1200" dirty="0" err="1" smtClean="0">
                <a:latin typeface="Arial" charset="0"/>
                <a:cs typeface="Arial" charset="0"/>
              </a:rPr>
              <a:t>KongCo</a:t>
            </a:r>
            <a:r>
              <a:rPr lang="en-US" altLang="en-US" sz="1200" dirty="0" smtClean="0">
                <a:latin typeface="Arial" charset="0"/>
                <a:cs typeface="Arial" charset="0"/>
              </a:rPr>
              <a:t> et au </a:t>
            </a:r>
            <a:r>
              <a:rPr lang="en-US" altLang="en-US" sz="1200" dirty="0" err="1" smtClean="0">
                <a:latin typeface="Arial" charset="0"/>
                <a:cs typeface="Arial" charset="0"/>
              </a:rPr>
              <a:t>taux</a:t>
            </a:r>
            <a:r>
              <a:rPr lang="en-US" altLang="en-US" sz="1200" dirty="0" smtClean="0">
                <a:latin typeface="Arial" charset="0"/>
                <a:cs typeface="Arial" charset="0"/>
              </a:rPr>
              <a:t> de 6,5 % de </a:t>
            </a:r>
            <a:r>
              <a:rPr lang="en-US" altLang="en-US" sz="1200" dirty="0" err="1" smtClean="0">
                <a:latin typeface="Arial" charset="0"/>
                <a:cs typeface="Arial" charset="0"/>
              </a:rPr>
              <a:t>CyprusCo</a:t>
            </a:r>
            <a:r>
              <a:rPr lang="en-US" altLang="en-US" sz="1200" dirty="0">
                <a:latin typeface="Arial" charset="0"/>
                <a:cs typeface="Arial" charset="0"/>
              </a:rPr>
              <a:t>.</a:t>
            </a:r>
            <a:endParaRPr lang="en-US" altLang="en-US" sz="1200" dirty="0" smtClean="0">
              <a:latin typeface="Arial" charset="0"/>
              <a:cs typeface="Arial" charset="0"/>
            </a:endParaRPr>
          </a:p>
          <a:p>
            <a:pPr marL="536575" lvl="2" indent="-285750">
              <a:spcBef>
                <a:spcPts val="0"/>
              </a:spcBef>
              <a:buFont typeface="Wingdings" pitchFamily="2" charset="2"/>
              <a:buChar char="§"/>
              <a:defRPr/>
            </a:pPr>
            <a:r>
              <a:rPr lang="en-US" altLang="en-US" sz="1200" dirty="0" smtClean="0">
                <a:latin typeface="Arial" charset="0"/>
                <a:cs typeface="Arial" charset="0"/>
              </a:rPr>
              <a:t>Hong-</a:t>
            </a:r>
            <a:r>
              <a:rPr lang="en-US" altLang="en-US" sz="1200" dirty="0" err="1" smtClean="0">
                <a:latin typeface="Arial" charset="0"/>
                <a:cs typeface="Arial" charset="0"/>
              </a:rPr>
              <a:t>KongCo</a:t>
            </a:r>
            <a:r>
              <a:rPr lang="en-US" altLang="en-US" sz="1200" dirty="0" smtClean="0">
                <a:latin typeface="Arial" charset="0"/>
                <a:cs typeface="Arial" charset="0"/>
              </a:rPr>
              <a:t> </a:t>
            </a:r>
            <a:r>
              <a:rPr lang="en-US" altLang="en-US" sz="1200" dirty="0" err="1" smtClean="0">
                <a:latin typeface="Arial" charset="0"/>
                <a:cs typeface="Arial" charset="0"/>
              </a:rPr>
              <a:t>cède</a:t>
            </a:r>
            <a:r>
              <a:rPr lang="en-US" altLang="en-US" sz="1200" dirty="0" smtClean="0">
                <a:latin typeface="Arial" charset="0"/>
                <a:cs typeface="Arial" charset="0"/>
              </a:rPr>
              <a:t> </a:t>
            </a:r>
            <a:r>
              <a:rPr lang="en-US" altLang="en-US" sz="1200" dirty="0" err="1" smtClean="0">
                <a:latin typeface="Arial" charset="0"/>
                <a:cs typeface="Arial" charset="0"/>
              </a:rPr>
              <a:t>sa</a:t>
            </a:r>
            <a:r>
              <a:rPr lang="en-US" altLang="en-US" sz="1200" dirty="0" smtClean="0">
                <a:latin typeface="Arial" charset="0"/>
                <a:cs typeface="Arial" charset="0"/>
              </a:rPr>
              <a:t> </a:t>
            </a:r>
            <a:r>
              <a:rPr lang="en-US" altLang="en-US" sz="1200" dirty="0" err="1" smtClean="0">
                <a:latin typeface="Arial" charset="0"/>
                <a:cs typeface="Arial" charset="0"/>
              </a:rPr>
              <a:t>créance</a:t>
            </a:r>
            <a:r>
              <a:rPr lang="en-US" altLang="en-US" sz="1200" dirty="0" smtClean="0">
                <a:latin typeface="Arial" charset="0"/>
                <a:cs typeface="Arial" charset="0"/>
              </a:rPr>
              <a:t> à </a:t>
            </a:r>
            <a:r>
              <a:rPr lang="en-US" altLang="en-US" sz="1200" dirty="0" err="1" smtClean="0">
                <a:latin typeface="Arial" charset="0"/>
                <a:cs typeface="Arial" charset="0"/>
              </a:rPr>
              <a:t>CyprusCo</a:t>
            </a:r>
            <a:r>
              <a:rPr lang="en-US" altLang="en-US" sz="1200" dirty="0" smtClean="0">
                <a:latin typeface="Arial" charset="0"/>
                <a:cs typeface="Arial" charset="0"/>
              </a:rPr>
              <a:t>. </a:t>
            </a:r>
          </a:p>
          <a:p>
            <a:pPr marL="536575" lvl="2" indent="-285750">
              <a:spcBef>
                <a:spcPts val="0"/>
              </a:spcBef>
              <a:buFont typeface="Wingdings" pitchFamily="2" charset="2"/>
              <a:buChar char="§"/>
              <a:defRPr/>
            </a:pPr>
            <a:r>
              <a:rPr lang="en-US" altLang="en-US" sz="1200" dirty="0" smtClean="0">
                <a:latin typeface="Arial" charset="0"/>
                <a:cs typeface="Arial" charset="0"/>
              </a:rPr>
              <a:t>Après cession, augmentation du </a:t>
            </a:r>
            <a:r>
              <a:rPr lang="en-US" altLang="en-US" sz="1200" dirty="0" err="1" smtClean="0">
                <a:latin typeface="Arial" charset="0"/>
                <a:cs typeface="Arial" charset="0"/>
              </a:rPr>
              <a:t>taux</a:t>
            </a:r>
            <a:r>
              <a:rPr lang="en-US" altLang="en-US" sz="1200" dirty="0" smtClean="0">
                <a:latin typeface="Arial" charset="0"/>
                <a:cs typeface="Arial" charset="0"/>
              </a:rPr>
              <a:t> de 4 % à 6,4 %. </a:t>
            </a:r>
          </a:p>
          <a:p>
            <a:pPr marL="536575" lvl="2" indent="-285750">
              <a:spcBef>
                <a:spcPts val="0"/>
              </a:spcBef>
              <a:buFont typeface="Wingdings" pitchFamily="2" charset="2"/>
              <a:buChar char="§"/>
              <a:defRPr/>
            </a:pPr>
            <a:endParaRPr lang="en-US" altLang="en-US" sz="400" dirty="0" smtClean="0">
              <a:latin typeface="Arial" charset="0"/>
              <a:cs typeface="Arial" charset="0"/>
            </a:endParaRPr>
          </a:p>
          <a:p>
            <a:pPr marL="250825" lvl="2" indent="0">
              <a:spcBef>
                <a:spcPts val="600"/>
              </a:spcBef>
              <a:buNone/>
            </a:pPr>
            <a:r>
              <a:rPr lang="en-US" altLang="en-US" sz="1400" i="1" dirty="0" smtClean="0">
                <a:latin typeface="Arial" charset="0"/>
                <a:cs typeface="Arial" charset="0"/>
              </a:rPr>
              <a:t>Position </a:t>
            </a:r>
            <a:r>
              <a:rPr lang="en-US" altLang="en-US" sz="1400" i="1" dirty="0">
                <a:latin typeface="Arial" charset="0"/>
                <a:cs typeface="Arial" charset="0"/>
              </a:rPr>
              <a:t>de </a:t>
            </a:r>
            <a:r>
              <a:rPr lang="en-US" altLang="en-US" sz="1400" i="1" dirty="0" err="1">
                <a:latin typeface="Arial" charset="0"/>
                <a:cs typeface="Arial" charset="0"/>
              </a:rPr>
              <a:t>l’administration</a:t>
            </a:r>
            <a:r>
              <a:rPr lang="en-US" altLang="en-US" sz="1400" i="1" dirty="0">
                <a:latin typeface="Arial" charset="0"/>
                <a:cs typeface="Arial" charset="0"/>
              </a:rPr>
              <a:t> </a:t>
            </a:r>
            <a:r>
              <a:rPr lang="en-US" altLang="en-US" sz="1400" i="1" dirty="0" err="1">
                <a:latin typeface="Arial" charset="0"/>
                <a:cs typeface="Arial" charset="0"/>
              </a:rPr>
              <a:t>fiscale</a:t>
            </a:r>
            <a:endParaRPr lang="en-US" altLang="en-US" sz="1400" i="1" dirty="0">
              <a:latin typeface="Arial" charset="0"/>
              <a:cs typeface="Arial" charset="0"/>
            </a:endParaRPr>
          </a:p>
          <a:p>
            <a:pPr marL="536575" lvl="2" indent="-285750">
              <a:spcBef>
                <a:spcPts val="0"/>
              </a:spcBef>
              <a:buFont typeface="Wingdings" pitchFamily="2" charset="2"/>
              <a:buChar char="§"/>
              <a:defRPr/>
            </a:pPr>
            <a:r>
              <a:rPr lang="en-US" altLang="en-US" sz="1200" dirty="0" err="1">
                <a:latin typeface="Arial" charset="0"/>
                <a:cs typeface="Arial" charset="0"/>
              </a:rPr>
              <a:t>Une</a:t>
            </a:r>
            <a:r>
              <a:rPr lang="en-US" altLang="en-US" sz="1200" dirty="0">
                <a:latin typeface="Arial" charset="0"/>
                <a:cs typeface="Arial" charset="0"/>
              </a:rPr>
              <a:t> quote-part des </a:t>
            </a:r>
            <a:r>
              <a:rPr lang="en-US" altLang="en-US" sz="1200" dirty="0" err="1">
                <a:latin typeface="Arial" charset="0"/>
                <a:cs typeface="Arial" charset="0"/>
              </a:rPr>
              <a:t>intérêts</a:t>
            </a:r>
            <a:r>
              <a:rPr lang="en-US" altLang="en-US" sz="1200" dirty="0">
                <a:latin typeface="Arial" charset="0"/>
                <a:cs typeface="Arial" charset="0"/>
              </a:rPr>
              <a:t> </a:t>
            </a:r>
            <a:r>
              <a:rPr lang="en-US" altLang="en-US" sz="1200" dirty="0" err="1">
                <a:latin typeface="Arial" charset="0"/>
                <a:cs typeface="Arial" charset="0"/>
              </a:rPr>
              <a:t>payés</a:t>
            </a:r>
            <a:r>
              <a:rPr lang="en-US" altLang="en-US" sz="1200" dirty="0">
                <a:latin typeface="Arial" charset="0"/>
                <a:cs typeface="Arial" charset="0"/>
              </a:rPr>
              <a:t> à </a:t>
            </a:r>
            <a:r>
              <a:rPr lang="en-US" altLang="en-US" sz="1200" dirty="0" err="1">
                <a:latin typeface="Arial" charset="0"/>
                <a:cs typeface="Arial" charset="0"/>
              </a:rPr>
              <a:t>CyprusCo</a:t>
            </a:r>
            <a:r>
              <a:rPr lang="en-US" altLang="en-US" sz="1200" dirty="0">
                <a:latin typeface="Arial" charset="0"/>
                <a:cs typeface="Arial" charset="0"/>
              </a:rPr>
              <a:t> </a:t>
            </a:r>
            <a:r>
              <a:rPr lang="en-US" altLang="en-US" sz="1200" dirty="0" err="1">
                <a:latin typeface="Arial" charset="0"/>
                <a:cs typeface="Arial" charset="0"/>
              </a:rPr>
              <a:t>doit</a:t>
            </a:r>
            <a:r>
              <a:rPr lang="en-US" altLang="en-US" sz="1200" dirty="0">
                <a:latin typeface="Arial" charset="0"/>
                <a:cs typeface="Arial" charset="0"/>
              </a:rPr>
              <a:t> </a:t>
            </a:r>
            <a:r>
              <a:rPr lang="en-US" altLang="en-US" sz="1200" dirty="0" err="1">
                <a:latin typeface="Arial" charset="0"/>
                <a:cs typeface="Arial" charset="0"/>
              </a:rPr>
              <a:t>être</a:t>
            </a:r>
            <a:r>
              <a:rPr lang="en-US" altLang="en-US" sz="1200" dirty="0">
                <a:latin typeface="Arial" charset="0"/>
                <a:cs typeface="Arial" charset="0"/>
              </a:rPr>
              <a:t> </a:t>
            </a:r>
            <a:r>
              <a:rPr lang="en-US" altLang="en-US" sz="1200" dirty="0" err="1">
                <a:latin typeface="Arial" charset="0"/>
                <a:cs typeface="Arial" charset="0"/>
              </a:rPr>
              <a:t>requalifiée</a:t>
            </a:r>
            <a:r>
              <a:rPr lang="en-US" altLang="en-US" sz="1200" dirty="0">
                <a:latin typeface="Arial" charset="0"/>
                <a:cs typeface="Arial" charset="0"/>
              </a:rPr>
              <a:t> en </a:t>
            </a:r>
            <a:r>
              <a:rPr lang="en-US" altLang="en-US" sz="1200" dirty="0" err="1">
                <a:latin typeface="Arial" charset="0"/>
                <a:cs typeface="Arial" charset="0"/>
              </a:rPr>
              <a:t>dividendes</a:t>
            </a:r>
            <a:r>
              <a:rPr lang="en-US" altLang="en-US" sz="1200" dirty="0">
                <a:latin typeface="Arial" charset="0"/>
                <a:cs typeface="Arial" charset="0"/>
              </a:rPr>
              <a:t> (</a:t>
            </a:r>
            <a:r>
              <a:rPr lang="en-US" altLang="en-US" sz="1200" dirty="0" err="1">
                <a:latin typeface="Arial" charset="0"/>
                <a:cs typeface="Arial" charset="0"/>
              </a:rPr>
              <a:t>règles</a:t>
            </a:r>
            <a:r>
              <a:rPr lang="en-US" altLang="en-US" sz="1200" dirty="0">
                <a:latin typeface="Arial" charset="0"/>
                <a:cs typeface="Arial" charset="0"/>
              </a:rPr>
              <a:t> </a:t>
            </a:r>
            <a:r>
              <a:rPr lang="en-US" altLang="en-US" sz="1200" dirty="0" err="1">
                <a:latin typeface="Arial" charset="0"/>
                <a:cs typeface="Arial" charset="0"/>
              </a:rPr>
              <a:t>russes</a:t>
            </a:r>
            <a:r>
              <a:rPr lang="en-US" altLang="en-US" sz="1200" dirty="0">
                <a:latin typeface="Arial" charset="0"/>
                <a:cs typeface="Arial" charset="0"/>
              </a:rPr>
              <a:t> de sous-</a:t>
            </a:r>
            <a:r>
              <a:rPr lang="en-US" altLang="en-US" sz="1200" dirty="0" err="1">
                <a:latin typeface="Arial" charset="0"/>
                <a:cs typeface="Arial" charset="0"/>
              </a:rPr>
              <a:t>capitalisation</a:t>
            </a:r>
            <a:r>
              <a:rPr lang="en-US" altLang="en-US" sz="1200" dirty="0" smtClean="0">
                <a:latin typeface="Arial" charset="0"/>
                <a:cs typeface="Arial" charset="0"/>
              </a:rPr>
              <a:t>).</a:t>
            </a:r>
            <a:endParaRPr lang="en-US" altLang="en-US" sz="1200" dirty="0">
              <a:latin typeface="Arial" charset="0"/>
              <a:cs typeface="Arial" charset="0"/>
            </a:endParaRPr>
          </a:p>
          <a:p>
            <a:pPr marL="536575" lvl="2" indent="-285750">
              <a:spcBef>
                <a:spcPts val="0"/>
              </a:spcBef>
              <a:buFont typeface="Wingdings" pitchFamily="2" charset="2"/>
              <a:buChar char="§"/>
              <a:defRPr/>
            </a:pPr>
            <a:r>
              <a:rPr lang="en-US" altLang="en-US" sz="1200" dirty="0" err="1">
                <a:latin typeface="Arial" charset="0"/>
                <a:cs typeface="Arial" charset="0"/>
              </a:rPr>
              <a:t>Taux</a:t>
            </a:r>
            <a:r>
              <a:rPr lang="en-US" altLang="en-US" sz="1200" dirty="0">
                <a:latin typeface="Arial" charset="0"/>
                <a:cs typeface="Arial" charset="0"/>
              </a:rPr>
              <a:t> </a:t>
            </a:r>
            <a:r>
              <a:rPr lang="en-US" altLang="en-US" sz="1200" dirty="0" err="1" smtClean="0">
                <a:latin typeface="Arial" charset="0"/>
                <a:cs typeface="Arial" charset="0"/>
              </a:rPr>
              <a:t>réduits</a:t>
            </a:r>
            <a:r>
              <a:rPr lang="en-US" altLang="en-US" sz="1200" dirty="0" smtClean="0">
                <a:latin typeface="Arial" charset="0"/>
                <a:cs typeface="Arial" charset="0"/>
              </a:rPr>
              <a:t> de</a:t>
            </a:r>
            <a:r>
              <a:rPr lang="en-US" altLang="en-US" sz="1200" dirty="0" smtClean="0">
                <a:solidFill>
                  <a:srgbClr val="FF0000"/>
                </a:solidFill>
                <a:latin typeface="Arial" charset="0"/>
                <a:cs typeface="Arial" charset="0"/>
              </a:rPr>
              <a:t>s </a:t>
            </a:r>
            <a:r>
              <a:rPr lang="en-US" altLang="en-US" sz="1200" dirty="0">
                <a:latin typeface="Arial" charset="0"/>
                <a:cs typeface="Arial" charset="0"/>
              </a:rPr>
              <a:t>RAS sur </a:t>
            </a:r>
            <a:r>
              <a:rPr lang="en-US" altLang="en-US" sz="1200" dirty="0" err="1">
                <a:latin typeface="Arial" charset="0"/>
                <a:cs typeface="Arial" charset="0"/>
              </a:rPr>
              <a:t>intérêts</a:t>
            </a:r>
            <a:r>
              <a:rPr lang="en-US" altLang="en-US" sz="1200" dirty="0">
                <a:latin typeface="Arial" charset="0"/>
                <a:cs typeface="Arial" charset="0"/>
              </a:rPr>
              <a:t> et </a:t>
            </a:r>
            <a:r>
              <a:rPr lang="en-US" altLang="en-US" sz="1200" dirty="0" err="1">
                <a:latin typeface="Arial" charset="0"/>
                <a:cs typeface="Arial" charset="0"/>
              </a:rPr>
              <a:t>dividendes</a:t>
            </a:r>
            <a:r>
              <a:rPr lang="en-US" altLang="en-US" sz="1200" dirty="0">
                <a:latin typeface="Arial" charset="0"/>
                <a:cs typeface="Arial" charset="0"/>
              </a:rPr>
              <a:t> (</a:t>
            </a:r>
            <a:r>
              <a:rPr lang="en-US" altLang="en-US" sz="1200" dirty="0" err="1">
                <a:latin typeface="Arial" charset="0"/>
                <a:cs typeface="Arial" charset="0"/>
              </a:rPr>
              <a:t>intérêts</a:t>
            </a:r>
            <a:r>
              <a:rPr lang="en-US" altLang="en-US" sz="1200" dirty="0">
                <a:latin typeface="Arial" charset="0"/>
                <a:cs typeface="Arial" charset="0"/>
              </a:rPr>
              <a:t> </a:t>
            </a:r>
            <a:r>
              <a:rPr lang="en-US" altLang="en-US" sz="1200" dirty="0" err="1">
                <a:latin typeface="Arial" charset="0"/>
                <a:cs typeface="Arial" charset="0"/>
              </a:rPr>
              <a:t>excédentaires</a:t>
            </a:r>
            <a:r>
              <a:rPr lang="en-US" altLang="en-US" sz="1200" dirty="0">
                <a:latin typeface="Arial" charset="0"/>
                <a:cs typeface="Arial" charset="0"/>
              </a:rPr>
              <a:t>) </a:t>
            </a:r>
            <a:r>
              <a:rPr lang="en-US" altLang="en-US" sz="1200" dirty="0" err="1">
                <a:latin typeface="Arial" charset="0"/>
                <a:cs typeface="Arial" charset="0"/>
              </a:rPr>
              <a:t>inapplicables</a:t>
            </a:r>
            <a:r>
              <a:rPr lang="en-US" altLang="en-US" sz="1200" dirty="0">
                <a:latin typeface="Arial" charset="0"/>
                <a:cs typeface="Arial" charset="0"/>
              </a:rPr>
              <a:t> car </a:t>
            </a:r>
            <a:r>
              <a:rPr lang="en-US" altLang="en-US" sz="1200" dirty="0" err="1">
                <a:latin typeface="Arial" charset="0"/>
                <a:cs typeface="Arial" charset="0"/>
              </a:rPr>
              <a:t>CyprusCo</a:t>
            </a:r>
            <a:r>
              <a:rPr lang="en-US" altLang="en-US" sz="1200" dirty="0">
                <a:latin typeface="Arial" charset="0"/>
                <a:cs typeface="Arial" charset="0"/>
              </a:rPr>
              <a:t> </a:t>
            </a:r>
            <a:r>
              <a:rPr lang="en-US" altLang="en-US" sz="1200" dirty="0" err="1">
                <a:latin typeface="Arial" charset="0"/>
                <a:cs typeface="Arial" charset="0"/>
              </a:rPr>
              <a:t>n’en</a:t>
            </a:r>
            <a:r>
              <a:rPr lang="en-US" altLang="en-US" sz="1200" dirty="0">
                <a:latin typeface="Arial" charset="0"/>
                <a:cs typeface="Arial" charset="0"/>
              </a:rPr>
              <a:t> </a:t>
            </a:r>
            <a:r>
              <a:rPr lang="en-US" altLang="en-US" sz="1200" dirty="0" err="1">
                <a:latin typeface="Arial" charset="0"/>
                <a:cs typeface="Arial" charset="0"/>
              </a:rPr>
              <a:t>est</a:t>
            </a:r>
            <a:r>
              <a:rPr lang="en-US" altLang="en-US" sz="1200" dirty="0">
                <a:latin typeface="Arial" charset="0"/>
                <a:cs typeface="Arial" charset="0"/>
              </a:rPr>
              <a:t> pas le </a:t>
            </a:r>
            <a:r>
              <a:rPr lang="en-US" altLang="en-US" sz="1200" dirty="0" smtClean="0">
                <a:latin typeface="Arial" charset="0"/>
                <a:cs typeface="Arial" charset="0"/>
              </a:rPr>
              <a:t>BE.</a:t>
            </a:r>
          </a:p>
          <a:p>
            <a:pPr marL="536575" lvl="2" indent="-285750">
              <a:spcBef>
                <a:spcPts val="0"/>
              </a:spcBef>
              <a:buFont typeface="Wingdings" pitchFamily="2" charset="2"/>
              <a:buChar char="§"/>
              <a:defRPr/>
            </a:pPr>
            <a:endParaRPr lang="en-US" altLang="en-US" sz="400" dirty="0">
              <a:latin typeface="Arial" charset="0"/>
              <a:cs typeface="Arial" charset="0"/>
            </a:endParaRPr>
          </a:p>
          <a:p>
            <a:pPr marL="250825" lvl="2" indent="0">
              <a:spcBef>
                <a:spcPts val="600"/>
              </a:spcBef>
              <a:buNone/>
            </a:pPr>
            <a:r>
              <a:rPr lang="en-US" altLang="en-US" sz="1400" i="1" dirty="0">
                <a:latin typeface="Arial" charset="0"/>
                <a:cs typeface="Arial" charset="0"/>
              </a:rPr>
              <a:t>Position du Tribunal</a:t>
            </a:r>
          </a:p>
          <a:p>
            <a:pPr marL="423450" lvl="3" indent="-171450">
              <a:spcBef>
                <a:spcPct val="0"/>
              </a:spcBef>
              <a:buFont typeface="Symbol" panose="05050102010706020507" pitchFamily="18" charset="2"/>
              <a:buChar char="-"/>
            </a:pPr>
            <a:r>
              <a:rPr lang="en-US" altLang="en-US" sz="1200" b="1" dirty="0" err="1">
                <a:latin typeface="Arial" charset="0"/>
                <a:cs typeface="Arial" charset="0"/>
              </a:rPr>
              <a:t>CyprusCo</a:t>
            </a:r>
            <a:r>
              <a:rPr lang="en-US" altLang="en-US" sz="1200" b="1" dirty="0">
                <a:latin typeface="Arial" charset="0"/>
                <a:cs typeface="Arial" charset="0"/>
              </a:rPr>
              <a:t> </a:t>
            </a:r>
            <a:r>
              <a:rPr lang="en-US" altLang="en-US" sz="1200" b="1" dirty="0" err="1" smtClean="0">
                <a:latin typeface="Arial" charset="0"/>
                <a:cs typeface="Arial" charset="0"/>
              </a:rPr>
              <a:t>est</a:t>
            </a:r>
            <a:r>
              <a:rPr lang="en-US" altLang="en-US" sz="1200" b="1" dirty="0" smtClean="0">
                <a:latin typeface="Arial" charset="0"/>
                <a:cs typeface="Arial" charset="0"/>
              </a:rPr>
              <a:t> le BE des </a:t>
            </a:r>
            <a:r>
              <a:rPr lang="en-US" altLang="en-US" sz="1200" b="1" dirty="0" err="1" smtClean="0">
                <a:latin typeface="Arial" charset="0"/>
                <a:cs typeface="Arial" charset="0"/>
              </a:rPr>
              <a:t>intérêts</a:t>
            </a:r>
            <a:r>
              <a:rPr lang="en-US" altLang="en-US" sz="1200" b="1" dirty="0" smtClean="0">
                <a:latin typeface="Arial" charset="0"/>
                <a:cs typeface="Arial" charset="0"/>
              </a:rPr>
              <a:t> de prêt, car :</a:t>
            </a:r>
            <a:endParaRPr lang="en-US" altLang="en-US" sz="1200" b="1" dirty="0">
              <a:latin typeface="Arial" charset="0"/>
              <a:cs typeface="Arial" charset="0"/>
            </a:endParaRPr>
          </a:p>
          <a:p>
            <a:pPr marL="536575" lvl="2" indent="-285750">
              <a:spcBef>
                <a:spcPts val="0"/>
              </a:spcBef>
              <a:buFont typeface="Wingdings" pitchFamily="2" charset="2"/>
              <a:buChar char="§"/>
              <a:defRPr/>
            </a:pPr>
            <a:r>
              <a:rPr lang="en-US" altLang="en-US" sz="1200" dirty="0" err="1" smtClean="0">
                <a:latin typeface="Arial" charset="0"/>
                <a:cs typeface="Arial" charset="0"/>
              </a:rPr>
              <a:t>revenus</a:t>
            </a:r>
            <a:r>
              <a:rPr lang="en-US" altLang="en-US" sz="1200" dirty="0" smtClean="0">
                <a:latin typeface="Arial" charset="0"/>
                <a:cs typeface="Arial" charset="0"/>
              </a:rPr>
              <a:t> </a:t>
            </a:r>
            <a:r>
              <a:rPr lang="en-US" altLang="en-US" sz="1200" dirty="0" err="1">
                <a:latin typeface="Arial" charset="0"/>
                <a:cs typeface="Arial" charset="0"/>
              </a:rPr>
              <a:t>perçus</a:t>
            </a:r>
            <a:r>
              <a:rPr lang="en-US" altLang="en-US" sz="1200" dirty="0">
                <a:latin typeface="Arial" charset="0"/>
                <a:cs typeface="Arial" charset="0"/>
              </a:rPr>
              <a:t> </a:t>
            </a:r>
            <a:r>
              <a:rPr lang="en-US" altLang="en-US" sz="1200" dirty="0" err="1">
                <a:latin typeface="Arial" charset="0"/>
                <a:cs typeface="Arial" charset="0"/>
              </a:rPr>
              <a:t>réinvestis</a:t>
            </a:r>
            <a:r>
              <a:rPr lang="en-US" altLang="en-US" sz="1200" dirty="0">
                <a:latin typeface="Arial" charset="0"/>
                <a:cs typeface="Arial" charset="0"/>
              </a:rPr>
              <a:t> par </a:t>
            </a:r>
            <a:r>
              <a:rPr lang="en-US" altLang="en-US" sz="1200" dirty="0" err="1">
                <a:latin typeface="Arial" charset="0"/>
                <a:cs typeface="Arial" charset="0"/>
              </a:rPr>
              <a:t>CyprusCo</a:t>
            </a:r>
            <a:r>
              <a:rPr lang="en-US" altLang="en-US" sz="1200" dirty="0">
                <a:latin typeface="Arial" charset="0"/>
                <a:cs typeface="Arial" charset="0"/>
              </a:rPr>
              <a:t> </a:t>
            </a:r>
            <a:r>
              <a:rPr lang="en-US" altLang="en-US" sz="1200" dirty="0" err="1">
                <a:latin typeface="Arial" charset="0"/>
                <a:cs typeface="Arial" charset="0"/>
              </a:rPr>
              <a:t>dans</a:t>
            </a:r>
            <a:r>
              <a:rPr lang="en-US" altLang="en-US" sz="1200" dirty="0">
                <a:latin typeface="Arial" charset="0"/>
                <a:cs typeface="Arial" charset="0"/>
              </a:rPr>
              <a:t> son </a:t>
            </a:r>
            <a:r>
              <a:rPr lang="en-US" altLang="en-US" sz="1200" dirty="0" err="1">
                <a:latin typeface="Arial" charset="0"/>
                <a:cs typeface="Arial" charset="0"/>
              </a:rPr>
              <a:t>activité</a:t>
            </a:r>
            <a:r>
              <a:rPr lang="en-US" altLang="en-US" sz="1200" dirty="0">
                <a:latin typeface="Arial" charset="0"/>
                <a:cs typeface="Arial" charset="0"/>
              </a:rPr>
              <a:t> </a:t>
            </a:r>
            <a:r>
              <a:rPr lang="en-US" altLang="en-US" sz="1200" dirty="0" err="1" smtClean="0">
                <a:latin typeface="Arial" charset="0"/>
                <a:cs typeface="Arial" charset="0"/>
              </a:rPr>
              <a:t>opérationnelle</a:t>
            </a:r>
            <a:r>
              <a:rPr lang="en-US" altLang="en-US" sz="1200" dirty="0" smtClean="0">
                <a:latin typeface="Arial" charset="0"/>
                <a:cs typeface="Arial" charset="0"/>
              </a:rPr>
              <a:t> ; </a:t>
            </a:r>
            <a:r>
              <a:rPr lang="en-US" altLang="en-US" sz="1200" dirty="0" err="1">
                <a:latin typeface="Arial" charset="0"/>
                <a:cs typeface="Arial" charset="0"/>
              </a:rPr>
              <a:t>aucune</a:t>
            </a:r>
            <a:r>
              <a:rPr lang="en-US" altLang="en-US" sz="1200" dirty="0">
                <a:latin typeface="Arial" charset="0"/>
                <a:cs typeface="Arial" charset="0"/>
              </a:rPr>
              <a:t> distribution de </a:t>
            </a:r>
            <a:r>
              <a:rPr lang="en-US" altLang="en-US" sz="1200" dirty="0" err="1">
                <a:latin typeface="Arial" charset="0"/>
                <a:cs typeface="Arial" charset="0"/>
              </a:rPr>
              <a:t>dividendes</a:t>
            </a:r>
            <a:r>
              <a:rPr lang="en-US" altLang="en-US" sz="1200" dirty="0">
                <a:latin typeface="Arial" charset="0"/>
                <a:cs typeface="Arial" charset="0"/>
              </a:rPr>
              <a:t> </a:t>
            </a:r>
            <a:r>
              <a:rPr lang="en-US" altLang="en-US" sz="1200" dirty="0" err="1">
                <a:latin typeface="Arial" charset="0"/>
                <a:cs typeface="Arial" charset="0"/>
              </a:rPr>
              <a:t>opérée</a:t>
            </a:r>
            <a:r>
              <a:rPr lang="en-US" altLang="en-US" sz="1200" dirty="0">
                <a:latin typeface="Arial" charset="0"/>
                <a:cs typeface="Arial" charset="0"/>
              </a:rPr>
              <a:t> au profit de </a:t>
            </a:r>
            <a:r>
              <a:rPr lang="en-US" altLang="en-US" sz="1200" dirty="0" err="1">
                <a:latin typeface="Arial" charset="0"/>
                <a:cs typeface="Arial" charset="0"/>
              </a:rPr>
              <a:t>JerseyCo</a:t>
            </a:r>
            <a:r>
              <a:rPr lang="en-US" altLang="en-US" sz="1200" dirty="0">
                <a:latin typeface="Arial" charset="0"/>
                <a:cs typeface="Arial" charset="0"/>
              </a:rPr>
              <a:t> (</a:t>
            </a:r>
            <a:r>
              <a:rPr lang="en-US" altLang="en-US" sz="1200" dirty="0" err="1">
                <a:latin typeface="Arial" charset="0"/>
                <a:cs typeface="Arial" charset="0"/>
              </a:rPr>
              <a:t>confirmé</a:t>
            </a:r>
            <a:r>
              <a:rPr lang="en-US" altLang="en-US" sz="1200" dirty="0">
                <a:latin typeface="Arial" charset="0"/>
                <a:cs typeface="Arial" charset="0"/>
              </a:rPr>
              <a:t> par </a:t>
            </a:r>
            <a:r>
              <a:rPr lang="en-US" altLang="en-US" sz="1200" dirty="0" err="1">
                <a:latin typeface="Arial" charset="0"/>
                <a:cs typeface="Arial" charset="0"/>
              </a:rPr>
              <a:t>une</a:t>
            </a:r>
            <a:r>
              <a:rPr lang="en-US" altLang="en-US" sz="1200" dirty="0">
                <a:latin typeface="Arial" charset="0"/>
                <a:cs typeface="Arial" charset="0"/>
              </a:rPr>
              <a:t> </a:t>
            </a:r>
            <a:r>
              <a:rPr lang="en-US" altLang="en-US" sz="1200" dirty="0" err="1">
                <a:latin typeface="Arial" charset="0"/>
                <a:cs typeface="Arial" charset="0"/>
              </a:rPr>
              <a:t>lettre</a:t>
            </a:r>
            <a:r>
              <a:rPr lang="en-US" altLang="en-US" sz="1200" dirty="0">
                <a:latin typeface="Arial" charset="0"/>
                <a:cs typeface="Arial" charset="0"/>
              </a:rPr>
              <a:t> des </a:t>
            </a:r>
            <a:r>
              <a:rPr lang="en-US" altLang="en-US" sz="1200" dirty="0" err="1">
                <a:latin typeface="Arial" charset="0"/>
                <a:cs typeface="Arial" charset="0"/>
              </a:rPr>
              <a:t>auditeurs</a:t>
            </a:r>
            <a:r>
              <a:rPr lang="en-US" altLang="en-US" sz="1200" dirty="0" smtClean="0">
                <a:latin typeface="Arial" charset="0"/>
                <a:cs typeface="Arial" charset="0"/>
              </a:rPr>
              <a:t>) ;</a:t>
            </a:r>
            <a:endParaRPr lang="en-US" altLang="en-US" sz="1200" dirty="0">
              <a:latin typeface="Arial" charset="0"/>
              <a:cs typeface="Arial" charset="0"/>
            </a:endParaRPr>
          </a:p>
          <a:p>
            <a:pPr marL="536575" lvl="2" indent="-285750">
              <a:spcBef>
                <a:spcPts val="0"/>
              </a:spcBef>
              <a:buFont typeface="Wingdings" pitchFamily="2" charset="2"/>
              <a:buChar char="§"/>
              <a:defRPr/>
            </a:pPr>
            <a:r>
              <a:rPr lang="en-US" altLang="en-US" sz="1200" dirty="0" err="1">
                <a:latin typeface="Arial" charset="0"/>
                <a:cs typeface="Arial" charset="0"/>
              </a:rPr>
              <a:t>CyprusCo</a:t>
            </a:r>
            <a:r>
              <a:rPr lang="en-US" altLang="en-US" sz="1200" dirty="0">
                <a:latin typeface="Arial" charset="0"/>
                <a:cs typeface="Arial" charset="0"/>
              </a:rPr>
              <a:t> </a:t>
            </a:r>
            <a:r>
              <a:rPr lang="en-US" altLang="en-US" sz="1200" dirty="0" err="1">
                <a:latin typeface="Arial" charset="0"/>
                <a:cs typeface="Arial" charset="0"/>
              </a:rPr>
              <a:t>payait</a:t>
            </a:r>
            <a:r>
              <a:rPr lang="en-US" altLang="en-US" sz="1200" dirty="0">
                <a:latin typeface="Arial" charset="0"/>
                <a:cs typeface="Arial" charset="0"/>
              </a:rPr>
              <a:t> </a:t>
            </a:r>
            <a:r>
              <a:rPr lang="en-US" altLang="en-US" sz="1200" dirty="0" err="1">
                <a:latin typeface="Arial" charset="0"/>
                <a:cs typeface="Arial" charset="0"/>
              </a:rPr>
              <a:t>ses</a:t>
            </a:r>
            <a:r>
              <a:rPr lang="en-US" altLang="en-US" sz="1200" dirty="0">
                <a:latin typeface="Arial" charset="0"/>
                <a:cs typeface="Arial" charset="0"/>
              </a:rPr>
              <a:t> </a:t>
            </a:r>
            <a:r>
              <a:rPr lang="en-US" altLang="en-US" sz="1200" dirty="0" err="1">
                <a:latin typeface="Arial" charset="0"/>
                <a:cs typeface="Arial" charset="0"/>
              </a:rPr>
              <a:t>impôts</a:t>
            </a:r>
            <a:r>
              <a:rPr lang="en-US" altLang="en-US" sz="1200" dirty="0">
                <a:latin typeface="Arial" charset="0"/>
                <a:cs typeface="Arial" charset="0"/>
              </a:rPr>
              <a:t> à </a:t>
            </a:r>
            <a:r>
              <a:rPr lang="en-US" altLang="en-US" sz="1200" dirty="0" err="1">
                <a:latin typeface="Arial" charset="0"/>
                <a:cs typeface="Arial" charset="0"/>
              </a:rPr>
              <a:t>Chypre</a:t>
            </a:r>
            <a:r>
              <a:rPr lang="en-US" altLang="en-US" sz="1200" dirty="0">
                <a:latin typeface="Arial" charset="0"/>
                <a:cs typeface="Arial" charset="0"/>
              </a:rPr>
              <a:t> </a:t>
            </a:r>
            <a:r>
              <a:rPr lang="en-US" altLang="en-US" sz="1200" dirty="0" err="1">
                <a:latin typeface="Arial" charset="0"/>
                <a:cs typeface="Arial" charset="0"/>
              </a:rPr>
              <a:t>conformément</a:t>
            </a:r>
            <a:r>
              <a:rPr lang="en-US" altLang="en-US" sz="1200" dirty="0">
                <a:latin typeface="Arial" charset="0"/>
                <a:cs typeface="Arial" charset="0"/>
              </a:rPr>
              <a:t> à la </a:t>
            </a:r>
            <a:r>
              <a:rPr lang="en-US" altLang="en-US" sz="1200" dirty="0" err="1">
                <a:latin typeface="Arial" charset="0"/>
                <a:cs typeface="Arial" charset="0"/>
              </a:rPr>
              <a:t>loi</a:t>
            </a:r>
            <a:endParaRPr lang="en-US" altLang="en-US" sz="1200" dirty="0">
              <a:latin typeface="Arial" charset="0"/>
              <a:cs typeface="Arial" charset="0"/>
            </a:endParaRPr>
          </a:p>
          <a:p>
            <a:pPr marL="536575" lvl="2" indent="-285750">
              <a:spcBef>
                <a:spcPts val="0"/>
              </a:spcBef>
              <a:buFont typeface="Wingdings" pitchFamily="2" charset="2"/>
              <a:buChar char="§"/>
              <a:defRPr/>
            </a:pPr>
            <a:r>
              <a:rPr lang="en-US" altLang="en-US" sz="1200" dirty="0" err="1">
                <a:latin typeface="Arial" charset="0"/>
                <a:cs typeface="Arial" charset="0"/>
              </a:rPr>
              <a:t>CyprusCo</a:t>
            </a:r>
            <a:r>
              <a:rPr lang="en-US" altLang="en-US" sz="1200" dirty="0">
                <a:latin typeface="Arial" charset="0"/>
                <a:cs typeface="Arial" charset="0"/>
              </a:rPr>
              <a:t> a de la substance (personnel, bureau, etc.).</a:t>
            </a:r>
          </a:p>
          <a:p>
            <a:pPr marL="423450" lvl="3" indent="-171450">
              <a:spcBef>
                <a:spcPct val="0"/>
              </a:spcBef>
              <a:buFont typeface="Symbol" panose="05050102010706020507" pitchFamily="18" charset="2"/>
              <a:buChar char="-"/>
              <a:defRPr/>
            </a:pPr>
            <a:endParaRPr lang="en-US" altLang="en-US" sz="1200" b="1" dirty="0" smtClean="0">
              <a:latin typeface="Arial" charset="0"/>
              <a:cs typeface="Arial" charset="0"/>
            </a:endParaRPr>
          </a:p>
          <a:p>
            <a:pPr marL="423450" lvl="3" indent="-171450">
              <a:spcBef>
                <a:spcPct val="0"/>
              </a:spcBef>
              <a:buFont typeface="Symbol" panose="05050102010706020507" pitchFamily="18" charset="2"/>
              <a:buChar char="-"/>
              <a:defRPr/>
            </a:pPr>
            <a:r>
              <a:rPr lang="en-US" altLang="en-US" sz="1200" b="1" dirty="0" smtClean="0">
                <a:latin typeface="Arial" charset="0"/>
                <a:cs typeface="Arial" charset="0"/>
              </a:rPr>
              <a:t>Application </a:t>
            </a:r>
            <a:r>
              <a:rPr lang="en-US" altLang="en-US" sz="1200" b="1" dirty="0">
                <a:latin typeface="Arial" charset="0"/>
                <a:cs typeface="Arial" charset="0"/>
              </a:rPr>
              <a:t>des </a:t>
            </a:r>
            <a:r>
              <a:rPr lang="en-US" altLang="en-US" sz="1200" b="1" dirty="0" err="1">
                <a:latin typeface="Arial" charset="0"/>
                <a:cs typeface="Arial" charset="0"/>
              </a:rPr>
              <a:t>taux</a:t>
            </a:r>
            <a:r>
              <a:rPr lang="en-US" altLang="en-US" sz="1200" b="1" dirty="0">
                <a:latin typeface="Arial" charset="0"/>
                <a:cs typeface="Arial" charset="0"/>
              </a:rPr>
              <a:t> </a:t>
            </a:r>
            <a:r>
              <a:rPr lang="en-US" altLang="en-US" sz="1200" b="1" dirty="0" err="1" smtClean="0">
                <a:latin typeface="Arial" charset="0"/>
                <a:cs typeface="Arial" charset="0"/>
              </a:rPr>
              <a:t>réduits</a:t>
            </a:r>
            <a:r>
              <a:rPr lang="en-US" altLang="en-US" sz="1200" b="1" dirty="0" smtClean="0">
                <a:latin typeface="Arial" charset="0"/>
                <a:cs typeface="Arial" charset="0"/>
              </a:rPr>
              <a:t> des </a:t>
            </a:r>
            <a:r>
              <a:rPr lang="en-US" altLang="en-US" sz="1200" b="1" dirty="0">
                <a:latin typeface="Arial" charset="0"/>
                <a:cs typeface="Arial" charset="0"/>
              </a:rPr>
              <a:t>RAS sur </a:t>
            </a:r>
            <a:r>
              <a:rPr lang="en-US" altLang="en-US" sz="1200" b="1" dirty="0" err="1" smtClean="0">
                <a:latin typeface="Arial" charset="0"/>
                <a:cs typeface="Arial" charset="0"/>
              </a:rPr>
              <a:t>intérêts</a:t>
            </a:r>
            <a:r>
              <a:rPr lang="en-US" altLang="en-US" sz="1200" b="1" dirty="0" smtClean="0">
                <a:latin typeface="Arial" charset="0"/>
                <a:cs typeface="Arial" charset="0"/>
              </a:rPr>
              <a:t> / </a:t>
            </a:r>
            <a:r>
              <a:rPr lang="en-US" altLang="en-US" sz="1200" b="1" dirty="0" err="1" smtClean="0">
                <a:latin typeface="Arial" charset="0"/>
                <a:cs typeface="Arial" charset="0"/>
              </a:rPr>
              <a:t>dividendes</a:t>
            </a:r>
            <a:r>
              <a:rPr lang="en-US" altLang="en-US" sz="1200" b="1" dirty="0" smtClean="0">
                <a:latin typeface="Arial" charset="0"/>
                <a:cs typeface="Arial" charset="0"/>
              </a:rPr>
              <a:t> </a:t>
            </a:r>
            <a:r>
              <a:rPr lang="en-US" altLang="en-US" sz="1200" b="1" dirty="0">
                <a:latin typeface="Arial" charset="0"/>
                <a:cs typeface="Arial" charset="0"/>
              </a:rPr>
              <a:t>(</a:t>
            </a:r>
            <a:r>
              <a:rPr lang="en-US" altLang="en-US" sz="1200" b="1" dirty="0" err="1">
                <a:latin typeface="Arial" charset="0"/>
                <a:cs typeface="Arial" charset="0"/>
              </a:rPr>
              <a:t>intérêts</a:t>
            </a:r>
            <a:r>
              <a:rPr lang="en-US" altLang="en-US" sz="1200" b="1" dirty="0">
                <a:latin typeface="Arial" charset="0"/>
                <a:cs typeface="Arial" charset="0"/>
              </a:rPr>
              <a:t> </a:t>
            </a:r>
            <a:r>
              <a:rPr lang="en-US" altLang="en-US" sz="1200" b="1" dirty="0" err="1">
                <a:latin typeface="Arial" charset="0"/>
                <a:cs typeface="Arial" charset="0"/>
              </a:rPr>
              <a:t>excédentaires</a:t>
            </a:r>
            <a:r>
              <a:rPr lang="en-US" altLang="en-US" sz="1200" b="1" dirty="0">
                <a:latin typeface="Arial" charset="0"/>
                <a:cs typeface="Arial" charset="0"/>
              </a:rPr>
              <a:t>) </a:t>
            </a:r>
            <a:r>
              <a:rPr lang="en-US" altLang="en-US" sz="1200" b="1" dirty="0" err="1">
                <a:latin typeface="Arial" charset="0"/>
                <a:cs typeface="Arial" charset="0"/>
              </a:rPr>
              <a:t>conformément</a:t>
            </a:r>
            <a:r>
              <a:rPr lang="en-US" altLang="en-US" sz="1200" b="1" dirty="0">
                <a:latin typeface="Arial" charset="0"/>
                <a:cs typeface="Arial" charset="0"/>
              </a:rPr>
              <a:t> aux dispositions de la convention </a:t>
            </a:r>
            <a:r>
              <a:rPr lang="en-US" altLang="en-US" sz="1200" b="1" dirty="0" err="1">
                <a:latin typeface="Arial" charset="0"/>
                <a:cs typeface="Arial" charset="0"/>
              </a:rPr>
              <a:t>fiscale</a:t>
            </a:r>
            <a:r>
              <a:rPr lang="en-US" altLang="en-US" sz="1200" b="1" dirty="0">
                <a:latin typeface="Arial" charset="0"/>
                <a:cs typeface="Arial" charset="0"/>
              </a:rPr>
              <a:t> </a:t>
            </a:r>
            <a:r>
              <a:rPr lang="en-US" altLang="en-US" sz="1200" b="1" dirty="0" err="1" smtClean="0">
                <a:latin typeface="Arial" charset="0"/>
                <a:cs typeface="Arial" charset="0"/>
              </a:rPr>
              <a:t>Russie</a:t>
            </a:r>
            <a:r>
              <a:rPr lang="en-US" altLang="en-US" sz="1200" b="1" dirty="0" smtClean="0">
                <a:latin typeface="Arial" charset="0"/>
                <a:cs typeface="Arial" charset="0"/>
              </a:rPr>
              <a:t>-Chypre.</a:t>
            </a:r>
            <a:endParaRPr lang="en-US" altLang="en-US" sz="1200" b="1" dirty="0">
              <a:latin typeface="Arial" charset="0"/>
              <a:cs typeface="Arial" charset="0"/>
            </a:endParaRPr>
          </a:p>
        </p:txBody>
      </p:sp>
      <p:sp>
        <p:nvSpPr>
          <p:cNvPr id="34" name="TextBox 3"/>
          <p:cNvSpPr txBox="1">
            <a:spLocks noChangeArrowheads="1"/>
          </p:cNvSpPr>
          <p:nvPr/>
        </p:nvSpPr>
        <p:spPr bwMode="auto">
          <a:xfrm>
            <a:off x="1547572" y="5100787"/>
            <a:ext cx="5762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smtClean="0">
                <a:solidFill>
                  <a:srgbClr val="DC222D"/>
                </a:solidFill>
                <a:latin typeface="Arial" charset="0"/>
              </a:rPr>
              <a:t>prêt</a:t>
            </a:r>
            <a:endParaRPr lang="en-US" altLang="en-US" sz="1000" b="1" dirty="0">
              <a:solidFill>
                <a:srgbClr val="DC222D"/>
              </a:solidFill>
              <a:latin typeface="Arial" charset="0"/>
            </a:endParaRPr>
          </a:p>
        </p:txBody>
      </p:sp>
      <p:sp>
        <p:nvSpPr>
          <p:cNvPr id="35" name="TextBox 3"/>
          <p:cNvSpPr txBox="1">
            <a:spLocks noChangeArrowheads="1"/>
          </p:cNvSpPr>
          <p:nvPr/>
        </p:nvSpPr>
        <p:spPr bwMode="auto">
          <a:xfrm>
            <a:off x="1647585" y="4908700"/>
            <a:ext cx="323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a:solidFill>
                  <a:srgbClr val="DC222D"/>
                </a:solidFill>
                <a:latin typeface="Arial" charset="0"/>
              </a:rPr>
              <a:t>1</a:t>
            </a:r>
          </a:p>
        </p:txBody>
      </p:sp>
      <p:sp>
        <p:nvSpPr>
          <p:cNvPr id="36" name="TextBox 3"/>
          <p:cNvSpPr txBox="1">
            <a:spLocks noChangeArrowheads="1"/>
          </p:cNvSpPr>
          <p:nvPr/>
        </p:nvSpPr>
        <p:spPr bwMode="auto">
          <a:xfrm>
            <a:off x="2896203" y="4470549"/>
            <a:ext cx="323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a:solidFill>
                  <a:srgbClr val="DC222D"/>
                </a:solidFill>
                <a:latin typeface="Arial" charset="0"/>
              </a:rPr>
              <a:t>3</a:t>
            </a:r>
          </a:p>
        </p:txBody>
      </p:sp>
      <p:sp>
        <p:nvSpPr>
          <p:cNvPr id="37" name="Oval 36"/>
          <p:cNvSpPr/>
          <p:nvPr/>
        </p:nvSpPr>
        <p:spPr>
          <a:xfrm>
            <a:off x="2921603" y="4473724"/>
            <a:ext cx="215900" cy="215900"/>
          </a:xfrm>
          <a:prstGeom prst="ellipse">
            <a:avLst/>
          </a:prstGeom>
          <a:noFill/>
          <a:ln w="12700">
            <a:solidFill>
              <a:srgbClr val="DC22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Oval 37"/>
          <p:cNvSpPr/>
          <p:nvPr/>
        </p:nvSpPr>
        <p:spPr>
          <a:xfrm>
            <a:off x="1672985" y="4932512"/>
            <a:ext cx="215900" cy="217487"/>
          </a:xfrm>
          <a:prstGeom prst="ellipse">
            <a:avLst/>
          </a:prstGeom>
          <a:noFill/>
          <a:ln w="12700">
            <a:solidFill>
              <a:srgbClr val="DC22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TextBox 3"/>
          <p:cNvSpPr txBox="1">
            <a:spLocks noChangeArrowheads="1"/>
          </p:cNvSpPr>
          <p:nvPr/>
        </p:nvSpPr>
        <p:spPr bwMode="auto">
          <a:xfrm>
            <a:off x="1853215" y="3854599"/>
            <a:ext cx="323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a:solidFill>
                  <a:schemeClr val="accent1">
                    <a:lumMod val="50000"/>
                    <a:lumOff val="50000"/>
                  </a:schemeClr>
                </a:solidFill>
                <a:latin typeface="Arial" charset="0"/>
              </a:rPr>
              <a:t>2</a:t>
            </a:r>
          </a:p>
        </p:txBody>
      </p:sp>
      <p:cxnSp>
        <p:nvCxnSpPr>
          <p:cNvPr id="40" name="Straight Arrow Connector 39"/>
          <p:cNvCxnSpPr>
            <a:stCxn id="43" idx="3"/>
            <a:endCxn id="44" idx="1"/>
          </p:cNvCxnSpPr>
          <p:nvPr/>
        </p:nvCxnSpPr>
        <p:spPr>
          <a:xfrm>
            <a:off x="1492866" y="4518744"/>
            <a:ext cx="774786" cy="828106"/>
          </a:xfrm>
          <a:prstGeom prst="straightConnector1">
            <a:avLst/>
          </a:prstGeom>
          <a:ln w="12700">
            <a:solidFill>
              <a:srgbClr val="DC222D"/>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793015" y="4168924"/>
            <a:ext cx="0" cy="960438"/>
          </a:xfrm>
          <a:prstGeom prst="straightConnector1">
            <a:avLst/>
          </a:prstGeom>
          <a:ln w="12700">
            <a:solidFill>
              <a:srgbClr val="DC222D"/>
            </a:solidFill>
            <a:tailEnd type="arrow"/>
          </a:ln>
        </p:spPr>
        <p:style>
          <a:lnRef idx="1">
            <a:schemeClr val="accent1"/>
          </a:lnRef>
          <a:fillRef idx="0">
            <a:schemeClr val="accent1"/>
          </a:fillRef>
          <a:effectRef idx="0">
            <a:schemeClr val="accent1"/>
          </a:effectRef>
          <a:fontRef idx="minor">
            <a:schemeClr val="tx1"/>
          </a:fontRef>
        </p:style>
      </p:cxnSp>
      <p:sp>
        <p:nvSpPr>
          <p:cNvPr id="42" name="TextBox 3"/>
          <p:cNvSpPr txBox="1">
            <a:spLocks noChangeArrowheads="1"/>
          </p:cNvSpPr>
          <p:nvPr/>
        </p:nvSpPr>
        <p:spPr bwMode="auto">
          <a:xfrm>
            <a:off x="2793015" y="4635649"/>
            <a:ext cx="5762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smtClean="0">
                <a:solidFill>
                  <a:srgbClr val="DC222D"/>
                </a:solidFill>
                <a:latin typeface="Arial" charset="0"/>
              </a:rPr>
              <a:t>prêt</a:t>
            </a:r>
            <a:endParaRPr lang="en-US" altLang="en-US" sz="1000" b="1" dirty="0">
              <a:solidFill>
                <a:srgbClr val="DC222D"/>
              </a:solidFill>
              <a:latin typeface="Arial" charset="0"/>
            </a:endParaRPr>
          </a:p>
        </p:txBody>
      </p:sp>
      <p:sp>
        <p:nvSpPr>
          <p:cNvPr id="43" name="Rectangle 48"/>
          <p:cNvSpPr>
            <a:spLocks noChangeArrowheads="1"/>
          </p:cNvSpPr>
          <p:nvPr/>
        </p:nvSpPr>
        <p:spPr bwMode="auto">
          <a:xfrm>
            <a:off x="311753" y="4300514"/>
            <a:ext cx="1181113" cy="436460"/>
          </a:xfrm>
          <a:prstGeom prst="rect">
            <a:avLst/>
          </a:prstGeom>
          <a:solidFill>
            <a:schemeClr val="bg1"/>
          </a:solidFill>
          <a:ln w="22225">
            <a:solidFill>
              <a:schemeClr val="bg2">
                <a:lumMod val="50000"/>
              </a:schemeClr>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smtClean="0">
                <a:solidFill>
                  <a:schemeClr val="bg2">
                    <a:lumMod val="50000"/>
                  </a:schemeClr>
                </a:solidFill>
                <a:latin typeface="Arial" charset="0"/>
              </a:rPr>
              <a:t>Hong-</a:t>
            </a:r>
            <a:r>
              <a:rPr lang="en-US" altLang="en-US" sz="1200" b="1" dirty="0" err="1" smtClean="0">
                <a:solidFill>
                  <a:schemeClr val="bg2">
                    <a:lumMod val="50000"/>
                  </a:schemeClr>
                </a:solidFill>
                <a:latin typeface="Arial" charset="0"/>
              </a:rPr>
              <a:t>KongCo</a:t>
            </a:r>
            <a:endParaRPr lang="ru-RU" altLang="en-US" sz="1200" b="1" dirty="0">
              <a:solidFill>
                <a:schemeClr val="bg2">
                  <a:lumMod val="50000"/>
                </a:schemeClr>
              </a:solidFill>
              <a:latin typeface="Arial" charset="0"/>
            </a:endParaRPr>
          </a:p>
        </p:txBody>
      </p:sp>
      <p:sp>
        <p:nvSpPr>
          <p:cNvPr id="44" name="Rectangle 43"/>
          <p:cNvSpPr>
            <a:spLocks noChangeArrowheads="1"/>
          </p:cNvSpPr>
          <p:nvPr/>
        </p:nvSpPr>
        <p:spPr bwMode="auto">
          <a:xfrm>
            <a:off x="2267652" y="5129362"/>
            <a:ext cx="1147762" cy="434975"/>
          </a:xfrm>
          <a:prstGeom prst="rect">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22289" tIns="18574" rIns="22289" bIns="0" anchor="ctr" upright="1"/>
          <a:lstStyle/>
          <a:p>
            <a:pPr algn="ctr">
              <a:defRPr/>
            </a:pPr>
            <a:r>
              <a:rPr lang="en-US" sz="1200" b="1" dirty="0" err="1" smtClean="0">
                <a:solidFill>
                  <a:schemeClr val="accent1">
                    <a:lumMod val="50000"/>
                    <a:lumOff val="50000"/>
                  </a:schemeClr>
                </a:solidFill>
                <a:latin typeface="Arial" pitchFamily="34" charset="0"/>
                <a:cs typeface="Arial" pitchFamily="34" charset="0"/>
              </a:rPr>
              <a:t>redevable</a:t>
            </a:r>
            <a:endParaRPr lang="ru-RU" sz="1200" b="1" dirty="0">
              <a:solidFill>
                <a:schemeClr val="accent1">
                  <a:lumMod val="50000"/>
                  <a:lumOff val="50000"/>
                </a:schemeClr>
              </a:solidFill>
              <a:latin typeface="Arial" pitchFamily="34" charset="0"/>
              <a:cs typeface="Arial" pitchFamily="34" charset="0"/>
            </a:endParaRPr>
          </a:p>
        </p:txBody>
      </p:sp>
      <p:sp>
        <p:nvSpPr>
          <p:cNvPr id="45" name="Rectangle 48"/>
          <p:cNvSpPr>
            <a:spLocks noChangeArrowheads="1"/>
          </p:cNvSpPr>
          <p:nvPr/>
        </p:nvSpPr>
        <p:spPr bwMode="auto">
          <a:xfrm>
            <a:off x="2288910" y="3732362"/>
            <a:ext cx="1058862" cy="436562"/>
          </a:xfrm>
          <a:prstGeom prst="rect">
            <a:avLst/>
          </a:prstGeom>
          <a:solidFill>
            <a:schemeClr val="bg1"/>
          </a:solidFill>
          <a:ln w="22225">
            <a:solidFill>
              <a:schemeClr val="accent1">
                <a:lumMod val="75000"/>
                <a:lumOff val="25000"/>
              </a:schemeClr>
            </a:solidFill>
            <a:prstDash val="solid"/>
            <a:miter lim="800000"/>
            <a:headEnd/>
            <a:tailEnd/>
          </a:ln>
        </p:spPr>
        <p:txBody>
          <a:bodyPr lIns="22289" tIns="18574" rIns="22289" bIns="0" anchor="ctr"/>
          <a:lstStyle/>
          <a:p>
            <a:pPr algn="ctr">
              <a:defRPr/>
            </a:pPr>
            <a:r>
              <a:rPr lang="en-US" altLang="en-US" sz="1200" b="1" dirty="0" smtClean="0">
                <a:solidFill>
                  <a:schemeClr val="accent1">
                    <a:lumMod val="75000"/>
                    <a:lumOff val="25000"/>
                  </a:schemeClr>
                </a:solidFill>
                <a:latin typeface="Arial" charset="0"/>
              </a:rPr>
              <a:t>CyprusCo</a:t>
            </a:r>
            <a:endParaRPr lang="ru-RU" altLang="en-US" sz="1200" b="1" dirty="0">
              <a:solidFill>
                <a:schemeClr val="accent1">
                  <a:lumMod val="75000"/>
                  <a:lumOff val="25000"/>
                </a:schemeClr>
              </a:solidFill>
              <a:latin typeface="Arial" charset="0"/>
            </a:endParaRPr>
          </a:p>
        </p:txBody>
      </p:sp>
      <p:sp>
        <p:nvSpPr>
          <p:cNvPr id="46" name="TextBox 3"/>
          <p:cNvSpPr txBox="1">
            <a:spLocks noChangeArrowheads="1"/>
          </p:cNvSpPr>
          <p:nvPr/>
        </p:nvSpPr>
        <p:spPr bwMode="auto">
          <a:xfrm>
            <a:off x="971508" y="3900522"/>
            <a:ext cx="10445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err="1" smtClean="0">
                <a:solidFill>
                  <a:schemeClr val="accent1">
                    <a:lumMod val="50000"/>
                    <a:lumOff val="50000"/>
                  </a:schemeClr>
                </a:solidFill>
                <a:latin typeface="Arial" charset="0"/>
              </a:rPr>
              <a:t>Transfert</a:t>
            </a:r>
            <a:r>
              <a:rPr lang="en-US" altLang="en-US" sz="1000" b="1" dirty="0" smtClean="0">
                <a:solidFill>
                  <a:schemeClr val="accent1">
                    <a:lumMod val="50000"/>
                    <a:lumOff val="50000"/>
                  </a:schemeClr>
                </a:solidFill>
                <a:latin typeface="Arial" charset="0"/>
              </a:rPr>
              <a:t> de </a:t>
            </a:r>
            <a:r>
              <a:rPr lang="en-US" altLang="en-US" sz="1000" b="1" dirty="0" err="1" smtClean="0">
                <a:solidFill>
                  <a:schemeClr val="accent1">
                    <a:lumMod val="50000"/>
                    <a:lumOff val="50000"/>
                  </a:schemeClr>
                </a:solidFill>
                <a:latin typeface="Arial" charset="0"/>
              </a:rPr>
              <a:t>créances</a:t>
            </a:r>
            <a:endParaRPr lang="en-US" altLang="en-US" sz="1000" b="1" dirty="0">
              <a:solidFill>
                <a:schemeClr val="accent1">
                  <a:lumMod val="50000"/>
                  <a:lumOff val="50000"/>
                </a:schemeClr>
              </a:solidFill>
              <a:latin typeface="Arial" charset="0"/>
            </a:endParaRPr>
          </a:p>
        </p:txBody>
      </p:sp>
      <p:sp>
        <p:nvSpPr>
          <p:cNvPr id="47" name="Oval 46"/>
          <p:cNvSpPr/>
          <p:nvPr/>
        </p:nvSpPr>
        <p:spPr bwMode="auto">
          <a:xfrm>
            <a:off x="1856390" y="3854599"/>
            <a:ext cx="215900" cy="215900"/>
          </a:xfrm>
          <a:prstGeom prst="ellipse">
            <a:avLst/>
          </a:prstGeom>
          <a:noFill/>
          <a:ln w="127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8" name="Straight Arrow Connector 47"/>
          <p:cNvCxnSpPr>
            <a:stCxn id="43" idx="3"/>
            <a:endCxn id="45" idx="1"/>
          </p:cNvCxnSpPr>
          <p:nvPr/>
        </p:nvCxnSpPr>
        <p:spPr bwMode="auto">
          <a:xfrm flipV="1">
            <a:off x="1492866" y="3950643"/>
            <a:ext cx="796044" cy="568101"/>
          </a:xfrm>
          <a:prstGeom prst="straightConnector1">
            <a:avLst/>
          </a:prstGeom>
          <a:ln w="12700">
            <a:solidFill>
              <a:schemeClr val="accent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203756" y="1844824"/>
            <a:ext cx="360087" cy="360440"/>
          </a:xfrm>
          <a:prstGeom prst="rect">
            <a:avLst/>
          </a:prstGeom>
        </p:spPr>
      </p:pic>
      <p:sp>
        <p:nvSpPr>
          <p:cNvPr id="50" name="TextBox 3"/>
          <p:cNvSpPr txBox="1">
            <a:spLocks noChangeArrowheads="1"/>
          </p:cNvSpPr>
          <p:nvPr/>
        </p:nvSpPr>
        <p:spPr bwMode="auto">
          <a:xfrm>
            <a:off x="3059787" y="4258159"/>
            <a:ext cx="576109" cy="24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smtClean="0">
                <a:solidFill>
                  <a:srgbClr val="13294A"/>
                </a:solidFill>
                <a:latin typeface="Arial" charset="0"/>
              </a:rPr>
              <a:t>30 %</a:t>
            </a:r>
            <a:endParaRPr lang="en-US" altLang="en-US" sz="1000" b="1" dirty="0">
              <a:solidFill>
                <a:srgbClr val="13294A"/>
              </a:solidFill>
              <a:latin typeface="Arial" charset="0"/>
            </a:endParaRPr>
          </a:p>
        </p:txBody>
      </p:sp>
      <p:cxnSp>
        <p:nvCxnSpPr>
          <p:cNvPr id="51" name="Straight Connector 50"/>
          <p:cNvCxnSpPr>
            <a:stCxn id="49" idx="2"/>
            <a:endCxn id="52" idx="0"/>
          </p:cNvCxnSpPr>
          <p:nvPr/>
        </p:nvCxnSpPr>
        <p:spPr bwMode="auto">
          <a:xfrm flipH="1">
            <a:off x="2818341" y="2205264"/>
            <a:ext cx="565459" cy="58571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Rectangle 48"/>
          <p:cNvSpPr>
            <a:spLocks noChangeArrowheads="1"/>
          </p:cNvSpPr>
          <p:nvPr/>
        </p:nvSpPr>
        <p:spPr bwMode="auto">
          <a:xfrm>
            <a:off x="2288910" y="2790974"/>
            <a:ext cx="1058862" cy="436563"/>
          </a:xfrm>
          <a:prstGeom prst="rect">
            <a:avLst/>
          </a:prstGeom>
          <a:solidFill>
            <a:schemeClr val="bg1"/>
          </a:solidFill>
          <a:ln w="22225">
            <a:solidFill>
              <a:schemeClr val="accent1">
                <a:lumMod val="75000"/>
                <a:lumOff val="25000"/>
              </a:schemeClr>
            </a:solidFill>
            <a:prstDash val="solid"/>
            <a:miter lim="800000"/>
            <a:headEnd/>
            <a:tailEnd/>
          </a:ln>
        </p:spPr>
        <p:txBody>
          <a:bodyPr lIns="22289" tIns="18574" rIns="22289" bIns="0" anchor="ctr"/>
          <a:lstStyle/>
          <a:p>
            <a:pPr algn="ctr">
              <a:defRPr/>
            </a:pPr>
            <a:r>
              <a:rPr lang="en-US" altLang="en-US" sz="1200" b="1" dirty="0" err="1" smtClean="0">
                <a:solidFill>
                  <a:schemeClr val="accent1">
                    <a:lumMod val="75000"/>
                    <a:lumOff val="25000"/>
                  </a:schemeClr>
                </a:solidFill>
                <a:latin typeface="Arial" charset="0"/>
              </a:rPr>
              <a:t>JerseyCo</a:t>
            </a:r>
            <a:endParaRPr lang="ru-RU" altLang="en-US" sz="1200" b="1" dirty="0">
              <a:solidFill>
                <a:schemeClr val="accent1">
                  <a:lumMod val="75000"/>
                  <a:lumOff val="25000"/>
                </a:schemeClr>
              </a:solidFill>
              <a:latin typeface="Arial" charset="0"/>
            </a:endParaRPr>
          </a:p>
        </p:txBody>
      </p:sp>
      <p:sp>
        <p:nvSpPr>
          <p:cNvPr id="53" name="TextBox 3"/>
          <p:cNvSpPr txBox="1">
            <a:spLocks noChangeArrowheads="1"/>
          </p:cNvSpPr>
          <p:nvPr/>
        </p:nvSpPr>
        <p:spPr bwMode="auto">
          <a:xfrm>
            <a:off x="2541589" y="2526695"/>
            <a:ext cx="576109" cy="24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smtClean="0">
                <a:solidFill>
                  <a:srgbClr val="13294A"/>
                </a:solidFill>
                <a:latin typeface="Arial" charset="0"/>
              </a:rPr>
              <a:t>100 %</a:t>
            </a:r>
            <a:endParaRPr lang="en-US" altLang="en-US" sz="1000" b="1" dirty="0">
              <a:solidFill>
                <a:srgbClr val="13294A"/>
              </a:solidFill>
              <a:latin typeface="Arial" charset="0"/>
            </a:endParaRPr>
          </a:p>
        </p:txBody>
      </p:sp>
      <p:cxnSp>
        <p:nvCxnSpPr>
          <p:cNvPr id="54" name="Straight Connector 53"/>
          <p:cNvCxnSpPr>
            <a:stCxn id="52" idx="2"/>
            <a:endCxn id="45" idx="0"/>
          </p:cNvCxnSpPr>
          <p:nvPr/>
        </p:nvCxnSpPr>
        <p:spPr bwMode="auto">
          <a:xfrm>
            <a:off x="2818341" y="3227537"/>
            <a:ext cx="0" cy="5048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TextBox 3"/>
          <p:cNvSpPr txBox="1">
            <a:spLocks noChangeArrowheads="1"/>
          </p:cNvSpPr>
          <p:nvPr/>
        </p:nvSpPr>
        <p:spPr bwMode="auto">
          <a:xfrm>
            <a:off x="2862178" y="3368893"/>
            <a:ext cx="576109" cy="24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smtClean="0">
                <a:solidFill>
                  <a:srgbClr val="13294A"/>
                </a:solidFill>
                <a:latin typeface="Arial" charset="0"/>
              </a:rPr>
              <a:t>100 %</a:t>
            </a:r>
            <a:endParaRPr lang="en-US" altLang="en-US" sz="1000" b="1" dirty="0">
              <a:solidFill>
                <a:srgbClr val="13294A"/>
              </a:solidFill>
              <a:latin typeface="Arial" charset="0"/>
            </a:endParaRPr>
          </a:p>
        </p:txBody>
      </p:sp>
      <p:sp>
        <p:nvSpPr>
          <p:cNvPr id="56" name="Rounded Rectangular Callout 55"/>
          <p:cNvSpPr/>
          <p:nvPr/>
        </p:nvSpPr>
        <p:spPr bwMode="auto">
          <a:xfrm>
            <a:off x="1052174" y="3284984"/>
            <a:ext cx="1071661" cy="371475"/>
          </a:xfrm>
          <a:prstGeom prst="wedgeRoundRectCallout">
            <a:avLst>
              <a:gd name="adj1" fmla="val 23850"/>
              <a:gd name="adj2" fmla="val 98546"/>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GB" sz="1000" i="1" dirty="0" err="1" smtClean="0">
                <a:solidFill>
                  <a:srgbClr val="002060"/>
                </a:solidFill>
                <a:latin typeface="Arial" charset="0"/>
                <a:cs typeface="Arial" charset="0"/>
              </a:rPr>
              <a:t>Hausse</a:t>
            </a:r>
            <a:r>
              <a:rPr lang="en-GB" sz="1000" i="1" dirty="0" smtClean="0">
                <a:solidFill>
                  <a:srgbClr val="002060"/>
                </a:solidFill>
                <a:latin typeface="Arial" charset="0"/>
                <a:cs typeface="Arial" charset="0"/>
              </a:rPr>
              <a:t> du </a:t>
            </a:r>
            <a:r>
              <a:rPr lang="en-GB" sz="1000" i="1" dirty="0" err="1" smtClean="0">
                <a:solidFill>
                  <a:srgbClr val="002060"/>
                </a:solidFill>
                <a:latin typeface="Arial" charset="0"/>
                <a:cs typeface="Arial" charset="0"/>
              </a:rPr>
              <a:t>taux</a:t>
            </a:r>
            <a:r>
              <a:rPr lang="en-GB" sz="1000" i="1" dirty="0" smtClean="0">
                <a:solidFill>
                  <a:srgbClr val="002060"/>
                </a:solidFill>
                <a:latin typeface="Arial" charset="0"/>
                <a:cs typeface="Arial" charset="0"/>
              </a:rPr>
              <a:t> </a:t>
            </a:r>
            <a:r>
              <a:rPr lang="en-GB" sz="1000" i="1" dirty="0" err="1" smtClean="0">
                <a:solidFill>
                  <a:srgbClr val="002060"/>
                </a:solidFill>
                <a:latin typeface="Arial" charset="0"/>
                <a:cs typeface="Arial" charset="0"/>
              </a:rPr>
              <a:t>d’intérêt</a:t>
            </a:r>
            <a:endParaRPr lang="en-GB" sz="1000" i="1" dirty="0">
              <a:solidFill>
                <a:srgbClr val="002060"/>
              </a:solidFill>
              <a:latin typeface="Arial" charset="0"/>
              <a:cs typeface="Arial" charset="0"/>
            </a:endParaRPr>
          </a:p>
        </p:txBody>
      </p:sp>
      <p:cxnSp>
        <p:nvCxnSpPr>
          <p:cNvPr id="57" name="Elbow Connector 56"/>
          <p:cNvCxnSpPr>
            <a:stCxn id="49" idx="2"/>
            <a:endCxn id="44" idx="3"/>
          </p:cNvCxnSpPr>
          <p:nvPr/>
        </p:nvCxnSpPr>
        <p:spPr>
          <a:xfrm rot="16200000" flipH="1">
            <a:off x="1828814" y="3760250"/>
            <a:ext cx="3141586" cy="31614"/>
          </a:xfrm>
          <a:prstGeom prst="bentConnector4">
            <a:avLst>
              <a:gd name="adj1" fmla="val 454"/>
              <a:gd name="adj2" fmla="val 569504"/>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11832" y="4873691"/>
            <a:ext cx="2868080" cy="12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33954" y="4869680"/>
            <a:ext cx="654050" cy="246221"/>
          </a:xfrm>
          <a:prstGeom prst="rect">
            <a:avLst/>
          </a:prstGeom>
          <a:noFill/>
          <a:ln>
            <a:noFill/>
          </a:ln>
        </p:spPr>
        <p:txBody>
          <a:bodyPr wrap="square" rtlCol="0">
            <a:spAutoFit/>
          </a:bodyPr>
          <a:lstStyle/>
          <a:p>
            <a:r>
              <a:rPr lang="en-US" sz="1000" dirty="0" err="1" smtClean="0">
                <a:solidFill>
                  <a:srgbClr val="766A62"/>
                </a:solidFill>
                <a:latin typeface="Arial" pitchFamily="34" charset="0"/>
                <a:cs typeface="Arial" pitchFamily="34" charset="0"/>
              </a:rPr>
              <a:t>Russie</a:t>
            </a:r>
            <a:endParaRPr lang="en-GB" sz="1000" dirty="0" smtClean="0">
              <a:solidFill>
                <a:srgbClr val="766A62"/>
              </a:solidFill>
              <a:latin typeface="Arial" pitchFamily="34" charset="0"/>
              <a:cs typeface="Arial" pitchFamily="34" charset="0"/>
            </a:endParaRPr>
          </a:p>
        </p:txBody>
      </p:sp>
      <p:sp>
        <p:nvSpPr>
          <p:cNvPr id="32" name="Text Placeholder 3"/>
          <p:cNvSpPr txBox="1">
            <a:spLocks/>
          </p:cNvSpPr>
          <p:nvPr/>
        </p:nvSpPr>
        <p:spPr>
          <a:xfrm>
            <a:off x="3762375" y="1341064"/>
            <a:ext cx="3617937" cy="287736"/>
          </a:xfrm>
          <a:prstGeom prst="rect">
            <a:avLst/>
          </a:prstGeom>
          <a:ln w="19050">
            <a:solidFill>
              <a:srgbClr val="00B050"/>
            </a:solidFill>
            <a:miter lim="800000"/>
            <a:headEnd/>
            <a:tailEnd/>
          </a:ln>
        </p:spPr>
        <p:txBody>
          <a:bodyPr/>
          <a:lst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lvl="2" indent="0">
              <a:spcBef>
                <a:spcPts val="800"/>
              </a:spcBef>
              <a:buFont typeface="Symbol" pitchFamily="18" charset="2"/>
              <a:buNone/>
            </a:pPr>
            <a:r>
              <a:rPr lang="en-US" altLang="en-US" sz="1200" b="1" dirty="0" smtClean="0">
                <a:solidFill>
                  <a:srgbClr val="00B050"/>
                </a:solidFill>
                <a:latin typeface="Arial" charset="0"/>
                <a:cs typeface="Arial" charset="0"/>
              </a:rPr>
              <a:t>D</a:t>
            </a:r>
            <a:r>
              <a:rPr lang="fr-FR" altLang="en-US" sz="1200" b="1" dirty="0">
                <a:solidFill>
                  <a:srgbClr val="00B050"/>
                </a:solidFill>
                <a:latin typeface="Arial" charset="0"/>
                <a:cs typeface="Arial" charset="0"/>
              </a:rPr>
              <a:t>é</a:t>
            </a:r>
            <a:r>
              <a:rPr lang="en-US" altLang="en-US" sz="1200" b="1" dirty="0" err="1">
                <a:solidFill>
                  <a:srgbClr val="00B050"/>
                </a:solidFill>
                <a:latin typeface="Arial" charset="0"/>
                <a:cs typeface="Arial" charset="0"/>
              </a:rPr>
              <a:t>cision</a:t>
            </a:r>
            <a:r>
              <a:rPr lang="en-US" altLang="en-US" sz="1200" b="1" dirty="0">
                <a:solidFill>
                  <a:srgbClr val="00B050"/>
                </a:solidFill>
                <a:latin typeface="Arial" charset="0"/>
                <a:cs typeface="Arial" charset="0"/>
              </a:rPr>
              <a:t> </a:t>
            </a:r>
            <a:r>
              <a:rPr lang="en-US" altLang="en-US" sz="1200" b="1" i="1" dirty="0" smtClean="0">
                <a:solidFill>
                  <a:srgbClr val="00B050"/>
                </a:solidFill>
                <a:latin typeface="Arial" charset="0"/>
                <a:cs typeface="Arial" charset="0"/>
              </a:rPr>
              <a:t>NPO CTS</a:t>
            </a:r>
            <a:r>
              <a:rPr lang="en-US" altLang="en-US" sz="1200" b="1" dirty="0" smtClean="0">
                <a:solidFill>
                  <a:srgbClr val="00B050"/>
                </a:solidFill>
                <a:latin typeface="Arial" charset="0"/>
                <a:cs typeface="Arial" charset="0"/>
              </a:rPr>
              <a:t> </a:t>
            </a:r>
            <a:r>
              <a:rPr lang="en-US" altLang="en-US" sz="1200" b="1" dirty="0">
                <a:solidFill>
                  <a:srgbClr val="00B050"/>
                </a:solidFill>
                <a:latin typeface="Arial" charset="0"/>
                <a:cs typeface="Arial" charset="0"/>
              </a:rPr>
              <a:t>favorable au </a:t>
            </a:r>
            <a:r>
              <a:rPr lang="en-US" altLang="en-US" sz="1200" b="1" dirty="0" err="1" smtClean="0">
                <a:solidFill>
                  <a:srgbClr val="00B050"/>
                </a:solidFill>
                <a:latin typeface="Arial" charset="0"/>
                <a:cs typeface="Arial" charset="0"/>
              </a:rPr>
              <a:t>contribuable</a:t>
            </a:r>
            <a:endParaRPr lang="en-GB" altLang="en-US" sz="1200" b="1" dirty="0">
              <a:solidFill>
                <a:srgbClr val="00B050"/>
              </a:solidFill>
              <a:latin typeface="Arial" charset="0"/>
              <a:cs typeface="Arial" charset="0"/>
            </a:endParaRPr>
          </a:p>
        </p:txBody>
      </p:sp>
    </p:spTree>
    <p:extLst>
      <p:ext uri="{BB962C8B-B14F-4D97-AF65-F5344CB8AC3E}">
        <p14:creationId xmlns:p14="http://schemas.microsoft.com/office/powerpoint/2010/main" val="2299711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a:xfrm>
            <a:off x="539750" y="4211638"/>
            <a:ext cx="7308850" cy="1042987"/>
          </a:xfrm>
          <a:ln/>
        </p:spPr>
        <p:txBody>
          <a:bodyPr/>
          <a:lstStyle/>
          <a:p>
            <a:pPr lvl="2">
              <a:spcBef>
                <a:spcPts val="400"/>
              </a:spcBef>
              <a:defRPr/>
            </a:pPr>
            <a:r>
              <a:rPr lang="en-GB" altLang="en-US" sz="1800" dirty="0" smtClean="0">
                <a:latin typeface="Arial" charset="0"/>
                <a:cs typeface="Arial" charset="0"/>
              </a:rPr>
              <a:t>Tour </a:t>
            </a:r>
            <a:r>
              <a:rPr lang="en-GB" altLang="en-US" sz="1800" dirty="0" err="1">
                <a:latin typeface="Arial" charset="0"/>
                <a:cs typeface="Arial" charset="0"/>
              </a:rPr>
              <a:t>d’horizon</a:t>
            </a:r>
            <a:r>
              <a:rPr lang="en-GB" altLang="en-US" sz="1800" dirty="0">
                <a:latin typeface="Arial" charset="0"/>
                <a:cs typeface="Arial" charset="0"/>
              </a:rPr>
              <a:t> </a:t>
            </a:r>
            <a:r>
              <a:rPr lang="en-GB" altLang="en-US" sz="1800" dirty="0" smtClean="0">
                <a:latin typeface="Arial" charset="0"/>
                <a:cs typeface="Arial" charset="0"/>
              </a:rPr>
              <a:t>des </a:t>
            </a:r>
            <a:r>
              <a:rPr lang="fr-FR" altLang="en-US" sz="1800" dirty="0">
                <a:latin typeface="Arial" charset="0"/>
                <a:cs typeface="Arial" charset="0"/>
              </a:rPr>
              <a:t>évolutions règlementaires et de la jurisprudence récente</a:t>
            </a:r>
            <a:endParaRPr lang="ru-RU" altLang="en-US" sz="1400" dirty="0">
              <a:latin typeface="Arial" charset="0"/>
              <a:cs typeface="Arial" charset="0"/>
            </a:endParaRPr>
          </a:p>
        </p:txBody>
      </p:sp>
      <p:sp>
        <p:nvSpPr>
          <p:cNvPr id="3" name="Foliennummernplatzhalter 2"/>
          <p:cNvSpPr>
            <a:spLocks noGrp="1"/>
          </p:cNvSpPr>
          <p:nvPr>
            <p:ph type="sldNum" sz="quarter" idx="4294967295"/>
          </p:nvPr>
        </p:nvSpPr>
        <p:spPr>
          <a:xfrm>
            <a:off x="431576" y="6525344"/>
            <a:ext cx="324000" cy="252000"/>
          </a:xfrm>
          <a:prstGeom prst="rect">
            <a:avLst/>
          </a:prstGeom>
        </p:spPr>
        <p:txBody>
          <a:bodyPr/>
          <a:lstStyle/>
          <a:p>
            <a:fld id="{4B39B52A-EAD5-4CA9-B46E-2F3B4224B365}" type="slidenum">
              <a:rPr lang="en-GB" sz="1000">
                <a:solidFill>
                  <a:srgbClr val="766A62"/>
                </a:solidFill>
                <a:latin typeface="Arial" pitchFamily="34" charset="0"/>
                <a:cs typeface="Arial" pitchFamily="34" charset="0"/>
              </a:rPr>
              <a:pPr/>
              <a:t>15</a:t>
            </a:fld>
            <a:endParaRPr lang="en-GB" sz="1000" dirty="0">
              <a:solidFill>
                <a:srgbClr val="766A62"/>
              </a:solidFill>
              <a:latin typeface="Arial" pitchFamily="34" charset="0"/>
              <a:cs typeface="Arial" pitchFamily="34" charset="0"/>
            </a:endParaRPr>
          </a:p>
        </p:txBody>
      </p:sp>
    </p:spTree>
    <p:extLst>
      <p:ext uri="{BB962C8B-B14F-4D97-AF65-F5344CB8AC3E}">
        <p14:creationId xmlns:p14="http://schemas.microsoft.com/office/powerpoint/2010/main" val="1361376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lvl="0"/>
            <a:r>
              <a:rPr lang="en-GB" altLang="en-US" dirty="0" smtClean="0">
                <a:latin typeface="Arial" charset="0"/>
                <a:cs typeface="Arial" charset="0"/>
              </a:rPr>
              <a:t>Prix de </a:t>
            </a:r>
            <a:r>
              <a:rPr lang="en-GB" altLang="en-US" dirty="0" err="1" smtClean="0">
                <a:latin typeface="Arial" charset="0"/>
                <a:cs typeface="Arial" charset="0"/>
              </a:rPr>
              <a:t>transfert</a:t>
            </a:r>
            <a:r>
              <a:rPr lang="en-GB" altLang="en-US" dirty="0" smtClean="0">
                <a:latin typeface="Arial" charset="0"/>
                <a:cs typeface="Arial" charset="0"/>
              </a:rPr>
              <a:t> : jurisprudence </a:t>
            </a:r>
            <a:r>
              <a:rPr lang="en-GB" altLang="en-US" dirty="0" err="1" smtClean="0">
                <a:latin typeface="Arial" charset="0"/>
                <a:cs typeface="Arial" charset="0"/>
              </a:rPr>
              <a:t>récente</a:t>
            </a:r>
            <a:endParaRPr lang="en-GB" altLang="en-US" sz="1800" dirty="0">
              <a:latin typeface="Arial" charset="0"/>
              <a:cs typeface="Arial" charset="0"/>
            </a:endParaRPr>
          </a:p>
        </p:txBody>
      </p:sp>
      <p:sp>
        <p:nvSpPr>
          <p:cNvPr id="3" name="Foliennummernplatzhalter 2"/>
          <p:cNvSpPr>
            <a:spLocks noGrp="1"/>
          </p:cNvSpPr>
          <p:nvPr>
            <p:ph type="sldNum" sz="quarter" idx="13"/>
          </p:nvPr>
        </p:nvSpPr>
        <p:spPr>
          <a:xfrm>
            <a:off x="432000" y="6525344"/>
            <a:ext cx="324000" cy="252000"/>
          </a:xfrm>
        </p:spPr>
        <p:txBody>
          <a:bodyPr/>
          <a:lstStyle/>
          <a:p>
            <a:fld id="{4B39B52A-EAD5-4CA9-B46E-2F3B4224B365}" type="slidenum">
              <a:rPr lang="en-GB" noProof="0" smtClean="0"/>
              <a:pPr/>
              <a:t>16</a:t>
            </a:fld>
            <a:endParaRPr lang="en-GB" noProof="0" dirty="0"/>
          </a:p>
        </p:txBody>
      </p:sp>
      <p:graphicFrame>
        <p:nvGraphicFramePr>
          <p:cNvPr id="6" name="Table 5"/>
          <p:cNvGraphicFramePr>
            <a:graphicFrameLocks noGrp="1"/>
          </p:cNvGraphicFramePr>
          <p:nvPr>
            <p:extLst>
              <p:ext uri="{D42A27DB-BD31-4B8C-83A1-F6EECF244321}">
                <p14:modId xmlns:p14="http://schemas.microsoft.com/office/powerpoint/2010/main" val="3713226761"/>
              </p:ext>
            </p:extLst>
          </p:nvPr>
        </p:nvGraphicFramePr>
        <p:xfrm>
          <a:off x="323528" y="1340768"/>
          <a:ext cx="8640960" cy="4516487"/>
        </p:xfrm>
        <a:graphic>
          <a:graphicData uri="http://schemas.openxmlformats.org/drawingml/2006/table">
            <a:tbl>
              <a:tblPr firstRow="1" bandRow="1">
                <a:tableStyleId>{5C22544A-7EE6-4342-B048-85BDC9FD1C3A}</a:tableStyleId>
              </a:tblPr>
              <a:tblGrid>
                <a:gridCol w="1410850"/>
                <a:gridCol w="3244956"/>
                <a:gridCol w="3985154"/>
              </a:tblGrid>
              <a:tr h="396048">
                <a:tc>
                  <a:txBody>
                    <a:bodyPr/>
                    <a:lstStyle/>
                    <a:p>
                      <a:pPr lvl="1"/>
                      <a:r>
                        <a:rPr lang="en-US" sz="1800" dirty="0" err="1" smtClean="0"/>
                        <a:t>Faits</a:t>
                      </a:r>
                      <a:endParaRPr lang="en-US" sz="1800" dirty="0"/>
                    </a:p>
                  </a:txBody>
                  <a:tcPr marL="91434" marR="91434"/>
                </a:tc>
                <a:tc>
                  <a:txBody>
                    <a:bodyPr/>
                    <a:lstStyle/>
                    <a:p>
                      <a:pPr algn="ctr"/>
                      <a:r>
                        <a:rPr lang="en-US" sz="1800" dirty="0" smtClean="0"/>
                        <a:t>Jurisprudence </a:t>
                      </a:r>
                      <a:r>
                        <a:rPr lang="en-US" sz="1800" dirty="0" err="1" smtClean="0"/>
                        <a:t>Dulisma</a:t>
                      </a:r>
                      <a:r>
                        <a:rPr lang="en-US" sz="1800" dirty="0" smtClean="0"/>
                        <a:t> </a:t>
                      </a:r>
                    </a:p>
                    <a:p>
                      <a:pPr algn="ctr"/>
                      <a:r>
                        <a:rPr lang="en-US" sz="1400" dirty="0" smtClean="0"/>
                        <a:t>(</a:t>
                      </a:r>
                      <a:r>
                        <a:rPr lang="en-US" sz="1400" baseline="0" dirty="0" smtClean="0"/>
                        <a:t>27 </a:t>
                      </a:r>
                      <a:r>
                        <a:rPr lang="en-US" sz="1400" baseline="0" dirty="0" err="1" smtClean="0"/>
                        <a:t>janvier</a:t>
                      </a:r>
                      <a:r>
                        <a:rPr lang="en-US" sz="1400" baseline="0" dirty="0" smtClean="0"/>
                        <a:t> </a:t>
                      </a:r>
                      <a:r>
                        <a:rPr lang="en-US" sz="1400" dirty="0" smtClean="0"/>
                        <a:t>2017)</a:t>
                      </a:r>
                      <a:r>
                        <a:rPr lang="en-US" sz="1400" baseline="0" dirty="0" smtClean="0"/>
                        <a:t> </a:t>
                      </a:r>
                      <a:endParaRPr lang="en-US" sz="1400" dirty="0"/>
                    </a:p>
                  </a:txBody>
                  <a:tcPr marL="91434" marR="91434"/>
                </a:tc>
                <a:tc>
                  <a:txBody>
                    <a:bodyPr/>
                    <a:lstStyle/>
                    <a:p>
                      <a:pPr algn="ctr"/>
                      <a:r>
                        <a:rPr lang="en-US" sz="1800" dirty="0" smtClean="0"/>
                        <a:t>Jurisprudence </a:t>
                      </a:r>
                      <a:r>
                        <a:rPr lang="en-US" sz="1800" dirty="0" err="1" smtClean="0"/>
                        <a:t>Uralcali</a:t>
                      </a:r>
                      <a:r>
                        <a:rPr lang="en-US" sz="1800" dirty="0" smtClean="0"/>
                        <a:t> </a:t>
                      </a:r>
                    </a:p>
                    <a:p>
                      <a:pPr algn="ctr"/>
                      <a:r>
                        <a:rPr lang="en-US" sz="1400" dirty="0" smtClean="0"/>
                        <a:t>(16 </a:t>
                      </a:r>
                      <a:r>
                        <a:rPr lang="en-US" sz="1400" dirty="0" err="1" smtClean="0"/>
                        <a:t>juin</a:t>
                      </a:r>
                      <a:r>
                        <a:rPr lang="en-US" sz="1400" dirty="0" smtClean="0"/>
                        <a:t> 2017)</a:t>
                      </a:r>
                      <a:endParaRPr lang="en-US" sz="1400" dirty="0"/>
                    </a:p>
                  </a:txBody>
                  <a:tcPr marL="91434" marR="91434"/>
                </a:tc>
              </a:tr>
              <a:tr h="462647">
                <a:tc>
                  <a:txBody>
                    <a:bodyPr/>
                    <a:lstStyle/>
                    <a:p>
                      <a:r>
                        <a:rPr lang="en-US" sz="1200" b="1" kern="1200" dirty="0" smtClean="0">
                          <a:solidFill>
                            <a:srgbClr val="13294A"/>
                          </a:solidFill>
                          <a:latin typeface="Arial" charset="0"/>
                          <a:ea typeface="Arial" pitchFamily="-110" charset="0"/>
                          <a:cs typeface="Arial" charset="0"/>
                        </a:rPr>
                        <a:t>Type </a:t>
                      </a:r>
                      <a:r>
                        <a:rPr lang="en-US" sz="1200" b="1" kern="1200" dirty="0" err="1" smtClean="0">
                          <a:solidFill>
                            <a:srgbClr val="13294A"/>
                          </a:solidFill>
                          <a:latin typeface="Arial" charset="0"/>
                          <a:ea typeface="Arial" pitchFamily="-110" charset="0"/>
                          <a:cs typeface="Arial" charset="0"/>
                        </a:rPr>
                        <a:t>d’opération</a:t>
                      </a:r>
                      <a:endParaRPr lang="en-US" sz="1200" b="1" kern="1200" dirty="0">
                        <a:solidFill>
                          <a:srgbClr val="13294A"/>
                        </a:solidFill>
                        <a:latin typeface="Arial" charset="0"/>
                        <a:ea typeface="Arial" pitchFamily="-110" charset="0"/>
                        <a:cs typeface="Arial" charset="0"/>
                      </a:endParaRPr>
                    </a:p>
                  </a:txBody>
                  <a:tcPr marL="91434" marR="91434"/>
                </a:tc>
                <a:tc>
                  <a:txBody>
                    <a:bodyPr/>
                    <a:lstStyle/>
                    <a:p>
                      <a:r>
                        <a:rPr lang="fr-FR" sz="1200" kern="1200" dirty="0" smtClean="0">
                          <a:solidFill>
                            <a:srgbClr val="13294A"/>
                          </a:solidFill>
                          <a:latin typeface="Arial" charset="0"/>
                          <a:ea typeface="Arial" pitchFamily="-110" charset="0"/>
                          <a:cs typeface="Arial" charset="0"/>
                        </a:rPr>
                        <a:t>Vente de pétrole brut </a:t>
                      </a:r>
                      <a:r>
                        <a:rPr lang="en-US" altLang="en-US" sz="1200" kern="1200" dirty="0" smtClean="0">
                          <a:solidFill>
                            <a:srgbClr val="13294A"/>
                          </a:solidFill>
                          <a:latin typeface="Arial" charset="0"/>
                          <a:ea typeface="Arial" pitchFamily="-110" charset="0"/>
                          <a:cs typeface="Arial" charset="0"/>
                        </a:rPr>
                        <a:t>à </a:t>
                      </a:r>
                      <a:r>
                        <a:rPr lang="fr-FR" sz="1200" kern="1200" dirty="0" smtClean="0">
                          <a:solidFill>
                            <a:srgbClr val="13294A"/>
                          </a:solidFill>
                          <a:latin typeface="Arial" charset="0"/>
                          <a:ea typeface="Arial" pitchFamily="-110" charset="0"/>
                          <a:cs typeface="Arial" charset="0"/>
                        </a:rPr>
                        <a:t>un trader étranger indépendant à Hong Kong.   </a:t>
                      </a:r>
                      <a:endParaRPr lang="en-US" sz="1200" kern="1200" dirty="0">
                        <a:solidFill>
                          <a:srgbClr val="13294A"/>
                        </a:solidFill>
                        <a:latin typeface="Arial" charset="0"/>
                        <a:ea typeface="Arial" pitchFamily="-110" charset="0"/>
                        <a:cs typeface="Arial" charset="0"/>
                      </a:endParaRPr>
                    </a:p>
                  </a:txBody>
                  <a:tcPr marL="91434" marR="91434"/>
                </a:tc>
                <a:tc>
                  <a:txBody>
                    <a:bodyPr/>
                    <a:lstStyle/>
                    <a:p>
                      <a:pPr marL="0" algn="l" defTabSz="914400" rtl="0" eaLnBrk="1" latinLnBrk="0" hangingPunct="1"/>
                      <a:r>
                        <a:rPr lang="en-US" sz="1200" kern="1200" dirty="0" smtClean="0">
                          <a:solidFill>
                            <a:srgbClr val="13294A"/>
                          </a:solidFill>
                          <a:latin typeface="Arial" charset="0"/>
                          <a:ea typeface="Arial" pitchFamily="-110" charset="0"/>
                          <a:cs typeface="Arial" charset="0"/>
                        </a:rPr>
                        <a:t>Vente de </a:t>
                      </a:r>
                      <a:r>
                        <a:rPr lang="fr-FR" sz="1200" kern="1200" dirty="0" smtClean="0">
                          <a:solidFill>
                            <a:srgbClr val="13294A"/>
                          </a:solidFill>
                          <a:latin typeface="Arial" charset="0"/>
                          <a:ea typeface="Arial" pitchFamily="-110" charset="0"/>
                          <a:cs typeface="Arial" charset="0"/>
                        </a:rPr>
                        <a:t>chlorure de potassium </a:t>
                      </a:r>
                      <a:r>
                        <a:rPr lang="en-US" altLang="en-US" sz="1200" kern="1200" dirty="0" smtClean="0">
                          <a:solidFill>
                            <a:srgbClr val="13294A"/>
                          </a:solidFill>
                          <a:latin typeface="Arial" charset="0"/>
                          <a:ea typeface="Arial" pitchFamily="-110" charset="0"/>
                          <a:cs typeface="Arial" charset="0"/>
                        </a:rPr>
                        <a:t>à </a:t>
                      </a:r>
                      <a:r>
                        <a:rPr lang="en-US" sz="1200" kern="1200" dirty="0" err="1" smtClean="0">
                          <a:solidFill>
                            <a:srgbClr val="13294A"/>
                          </a:solidFill>
                          <a:latin typeface="Arial" charset="0"/>
                          <a:ea typeface="Arial" pitchFamily="-110" charset="0"/>
                          <a:cs typeface="Arial" charset="0"/>
                        </a:rPr>
                        <a:t>une</a:t>
                      </a:r>
                      <a:r>
                        <a:rPr lang="en-US" sz="1200" kern="1200" dirty="0" smtClean="0">
                          <a:solidFill>
                            <a:srgbClr val="13294A"/>
                          </a:solidFill>
                          <a:latin typeface="Arial" charset="0"/>
                          <a:ea typeface="Arial" pitchFamily="-110" charset="0"/>
                          <a:cs typeface="Arial" charset="0"/>
                        </a:rPr>
                        <a:t> </a:t>
                      </a:r>
                      <a:r>
                        <a:rPr lang="en-US" sz="1200" kern="1200" dirty="0" err="1" smtClean="0">
                          <a:solidFill>
                            <a:srgbClr val="13294A"/>
                          </a:solidFill>
                          <a:latin typeface="Arial" charset="0"/>
                          <a:ea typeface="Arial" pitchFamily="-110" charset="0"/>
                          <a:cs typeface="Arial" charset="0"/>
                        </a:rPr>
                        <a:t>société</a:t>
                      </a:r>
                      <a:r>
                        <a:rPr lang="en-US" sz="1200" kern="1200" dirty="0" smtClean="0">
                          <a:solidFill>
                            <a:srgbClr val="13294A"/>
                          </a:solidFill>
                          <a:latin typeface="Arial" charset="0"/>
                          <a:ea typeface="Arial" pitchFamily="-110" charset="0"/>
                          <a:cs typeface="Arial" charset="0"/>
                        </a:rPr>
                        <a:t> </a:t>
                      </a:r>
                      <a:r>
                        <a:rPr lang="en-US" sz="1200" kern="1200" dirty="0" err="1" smtClean="0">
                          <a:solidFill>
                            <a:srgbClr val="13294A"/>
                          </a:solidFill>
                          <a:latin typeface="Arial" charset="0"/>
                          <a:ea typeface="Arial" pitchFamily="-110" charset="0"/>
                          <a:cs typeface="Arial" charset="0"/>
                        </a:rPr>
                        <a:t>affiliée</a:t>
                      </a:r>
                      <a:r>
                        <a:rPr lang="en-US" sz="1200" kern="1200" dirty="0" smtClean="0">
                          <a:solidFill>
                            <a:srgbClr val="13294A"/>
                          </a:solidFill>
                          <a:latin typeface="Arial" charset="0"/>
                          <a:ea typeface="Arial" pitchFamily="-110" charset="0"/>
                          <a:cs typeface="Arial" charset="0"/>
                        </a:rPr>
                        <a:t> </a:t>
                      </a:r>
                      <a:r>
                        <a:rPr lang="en-US" sz="1200" kern="1200" dirty="0" err="1" smtClean="0">
                          <a:solidFill>
                            <a:srgbClr val="13294A"/>
                          </a:solidFill>
                          <a:latin typeface="Arial" charset="0"/>
                          <a:ea typeface="Arial" pitchFamily="-110" charset="0"/>
                          <a:cs typeface="Arial" charset="0"/>
                        </a:rPr>
                        <a:t>suisse</a:t>
                      </a:r>
                      <a:r>
                        <a:rPr lang="en-US" sz="1200" kern="1200" dirty="0" smtClean="0">
                          <a:solidFill>
                            <a:srgbClr val="13294A"/>
                          </a:solidFill>
                          <a:latin typeface="Arial" charset="0"/>
                          <a:ea typeface="Arial" pitchFamily="-110" charset="0"/>
                          <a:cs typeface="Arial" charset="0"/>
                        </a:rPr>
                        <a:t>.</a:t>
                      </a:r>
                      <a:endParaRPr lang="en-US" sz="1200" kern="1200" dirty="0">
                        <a:solidFill>
                          <a:srgbClr val="13294A"/>
                        </a:solidFill>
                        <a:latin typeface="Arial" charset="0"/>
                        <a:ea typeface="Arial" pitchFamily="-110" charset="0"/>
                        <a:cs typeface="Arial" charset="0"/>
                      </a:endParaRPr>
                    </a:p>
                  </a:txBody>
                  <a:tcPr marL="91434" marR="91434"/>
                </a:tc>
              </a:tr>
              <a:tr h="370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rgbClr val="13294A"/>
                          </a:solidFill>
                          <a:latin typeface="Arial" charset="0"/>
                          <a:ea typeface="Arial" pitchFamily="-110" charset="0"/>
                          <a:cs typeface="Arial" charset="0"/>
                        </a:rPr>
                        <a:t>Méthode de PDT utilisée par le redevable</a:t>
                      </a:r>
                      <a:endParaRPr lang="en-US" sz="1200" b="1" kern="1200" dirty="0">
                        <a:solidFill>
                          <a:srgbClr val="13294A"/>
                        </a:solidFill>
                        <a:latin typeface="Arial" charset="0"/>
                        <a:ea typeface="Arial" pitchFamily="-110" charset="0"/>
                        <a:cs typeface="Arial" charset="0"/>
                      </a:endParaRPr>
                    </a:p>
                  </a:txBody>
                  <a:tcPr marL="91434" marR="914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13294A"/>
                          </a:solidFill>
                          <a:latin typeface="Arial" charset="0"/>
                          <a:ea typeface="Arial" pitchFamily="-110" charset="0"/>
                          <a:cs typeface="Arial" charset="0"/>
                        </a:rPr>
                        <a:t>Le </a:t>
                      </a:r>
                      <a:r>
                        <a:rPr lang="en-US" sz="1200" kern="1200" dirty="0" err="1" smtClean="0">
                          <a:solidFill>
                            <a:srgbClr val="13294A"/>
                          </a:solidFill>
                          <a:latin typeface="Arial" charset="0"/>
                          <a:ea typeface="Arial" pitchFamily="-110" charset="0"/>
                          <a:cs typeface="Arial" charset="0"/>
                        </a:rPr>
                        <a:t>redevable</a:t>
                      </a:r>
                      <a:r>
                        <a:rPr lang="en-US" sz="1200" kern="1200" dirty="0" smtClean="0">
                          <a:solidFill>
                            <a:srgbClr val="13294A"/>
                          </a:solidFill>
                          <a:latin typeface="Arial" charset="0"/>
                          <a:ea typeface="Arial" pitchFamily="-110" charset="0"/>
                          <a:cs typeface="Arial" charset="0"/>
                        </a:rPr>
                        <a:t> </a:t>
                      </a:r>
                      <a:r>
                        <a:rPr lang="en-US" sz="1200" kern="1200" dirty="0" err="1" smtClean="0">
                          <a:solidFill>
                            <a:srgbClr val="13294A"/>
                          </a:solidFill>
                          <a:latin typeface="Arial" charset="0"/>
                          <a:ea typeface="Arial" pitchFamily="-110" charset="0"/>
                          <a:cs typeface="Arial" charset="0"/>
                        </a:rPr>
                        <a:t>n’avait</a:t>
                      </a:r>
                      <a:r>
                        <a:rPr lang="en-US" sz="1200" kern="1200" baseline="0" dirty="0" smtClean="0">
                          <a:solidFill>
                            <a:srgbClr val="13294A"/>
                          </a:solidFill>
                          <a:latin typeface="Arial" charset="0"/>
                          <a:ea typeface="Arial" pitchFamily="-110" charset="0"/>
                          <a:cs typeface="Arial" charset="0"/>
                        </a:rPr>
                        <a:t> </a:t>
                      </a:r>
                      <a:r>
                        <a:rPr lang="en-US" sz="1200" kern="1200" dirty="0" err="1" smtClean="0">
                          <a:solidFill>
                            <a:srgbClr val="13294A"/>
                          </a:solidFill>
                          <a:latin typeface="Arial" charset="0"/>
                          <a:ea typeface="Arial" pitchFamily="-110" charset="0"/>
                          <a:cs typeface="Arial" charset="0"/>
                        </a:rPr>
                        <a:t>ni</a:t>
                      </a:r>
                      <a:r>
                        <a:rPr lang="en-US" sz="1200" kern="1200" dirty="0" smtClean="0">
                          <a:solidFill>
                            <a:srgbClr val="13294A"/>
                          </a:solidFill>
                          <a:latin typeface="Arial" charset="0"/>
                          <a:ea typeface="Arial" pitchFamily="-110" charset="0"/>
                          <a:cs typeface="Arial" charset="0"/>
                        </a:rPr>
                        <a:t> </a:t>
                      </a:r>
                      <a:r>
                        <a:rPr lang="en-US" sz="1200" kern="1200" dirty="0" err="1" smtClean="0">
                          <a:solidFill>
                            <a:srgbClr val="13294A"/>
                          </a:solidFill>
                          <a:latin typeface="Arial" charset="0"/>
                          <a:ea typeface="Arial" pitchFamily="-110" charset="0"/>
                          <a:cs typeface="Arial" charset="0"/>
                        </a:rPr>
                        <a:t>préparé</a:t>
                      </a:r>
                      <a:r>
                        <a:rPr lang="en-US" sz="1200" kern="1200" dirty="0" smtClean="0">
                          <a:solidFill>
                            <a:srgbClr val="13294A"/>
                          </a:solidFill>
                          <a:latin typeface="Arial" charset="0"/>
                          <a:ea typeface="Arial" pitchFamily="-110" charset="0"/>
                          <a:cs typeface="Arial" charset="0"/>
                        </a:rPr>
                        <a:t> </a:t>
                      </a:r>
                      <a:r>
                        <a:rPr lang="en-US" sz="1200" kern="1200" dirty="0" err="1" smtClean="0">
                          <a:solidFill>
                            <a:srgbClr val="13294A"/>
                          </a:solidFill>
                          <a:latin typeface="Arial" charset="0"/>
                          <a:ea typeface="Arial" pitchFamily="-110" charset="0"/>
                          <a:cs typeface="Arial" charset="0"/>
                        </a:rPr>
                        <a:t>une</a:t>
                      </a:r>
                      <a:r>
                        <a:rPr lang="en-US" sz="1200" kern="1200" dirty="0" smtClean="0">
                          <a:solidFill>
                            <a:srgbClr val="13294A"/>
                          </a:solidFill>
                          <a:latin typeface="Arial" charset="0"/>
                          <a:ea typeface="Arial" pitchFamily="-110" charset="0"/>
                          <a:cs typeface="Arial" charset="0"/>
                        </a:rPr>
                        <a:t> documentation, </a:t>
                      </a:r>
                      <a:r>
                        <a:rPr lang="en-US" sz="1200" kern="1200" dirty="0" err="1" smtClean="0">
                          <a:solidFill>
                            <a:srgbClr val="13294A"/>
                          </a:solidFill>
                          <a:latin typeface="Arial" charset="0"/>
                          <a:ea typeface="Arial" pitchFamily="-110" charset="0"/>
                          <a:cs typeface="Arial" charset="0"/>
                        </a:rPr>
                        <a:t>ni</a:t>
                      </a:r>
                      <a:r>
                        <a:rPr lang="en-US" sz="1200" kern="1200" dirty="0" smtClean="0">
                          <a:solidFill>
                            <a:srgbClr val="13294A"/>
                          </a:solidFill>
                          <a:latin typeface="Arial" charset="0"/>
                          <a:ea typeface="Arial" pitchFamily="-110" charset="0"/>
                          <a:cs typeface="Arial" charset="0"/>
                        </a:rPr>
                        <a:t> </a:t>
                      </a:r>
                      <a:r>
                        <a:rPr lang="en-US" sz="1200" kern="1200" dirty="0" err="1" smtClean="0">
                          <a:solidFill>
                            <a:srgbClr val="13294A"/>
                          </a:solidFill>
                          <a:latin typeface="Arial" charset="0"/>
                          <a:ea typeface="Arial" pitchFamily="-110" charset="0"/>
                          <a:cs typeface="Arial" charset="0"/>
                        </a:rPr>
                        <a:t>notifié</a:t>
                      </a:r>
                      <a:r>
                        <a:rPr lang="en-US" sz="1200" kern="1200" dirty="0" smtClean="0">
                          <a:solidFill>
                            <a:srgbClr val="13294A"/>
                          </a:solidFill>
                          <a:latin typeface="Arial" charset="0"/>
                          <a:ea typeface="Arial" pitchFamily="-110" charset="0"/>
                          <a:cs typeface="Arial" charset="0"/>
                        </a:rPr>
                        <a:t> les transactions.</a:t>
                      </a:r>
                      <a:r>
                        <a:rPr lang="en-US" sz="1200" kern="1200" baseline="0" dirty="0" smtClean="0">
                          <a:solidFill>
                            <a:srgbClr val="13294A"/>
                          </a:solidFill>
                          <a:latin typeface="Arial" charset="0"/>
                          <a:ea typeface="Arial" pitchFamily="-110" charset="0"/>
                          <a:cs typeface="Arial" charset="0"/>
                        </a:rPr>
                        <a:t> </a:t>
                      </a:r>
                      <a:endParaRPr lang="en-US" sz="1200" kern="1200" dirty="0" smtClean="0">
                        <a:solidFill>
                          <a:srgbClr val="13294A"/>
                        </a:solidFill>
                        <a:latin typeface="Arial" charset="0"/>
                        <a:ea typeface="Arial" pitchFamily="-110"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002060"/>
                          </a:solidFill>
                          <a:latin typeface="Arial" charset="0"/>
                          <a:ea typeface="Arial" pitchFamily="-110" charset="0"/>
                          <a:cs typeface="Arial" charset="0"/>
                        </a:rPr>
                        <a:t>Il </a:t>
                      </a:r>
                      <a:r>
                        <a:rPr lang="en-US" sz="1200" kern="1200" dirty="0" err="1" smtClean="0">
                          <a:solidFill>
                            <a:srgbClr val="002060"/>
                          </a:solidFill>
                          <a:latin typeface="Arial" charset="0"/>
                          <a:ea typeface="Arial" pitchFamily="-110" charset="0"/>
                          <a:cs typeface="Arial" charset="0"/>
                        </a:rPr>
                        <a:t>demandait</a:t>
                      </a:r>
                      <a:r>
                        <a:rPr lang="en-US" sz="1200" kern="1200" dirty="0" smtClean="0">
                          <a:solidFill>
                            <a:srgbClr val="13294A"/>
                          </a:solidFill>
                          <a:latin typeface="Arial" charset="0"/>
                          <a:ea typeface="Arial" pitchFamily="-110" charset="0"/>
                          <a:cs typeface="Arial" charset="0"/>
                        </a:rPr>
                        <a:t> </a:t>
                      </a:r>
                      <a:r>
                        <a:rPr lang="en-US" sz="1200" kern="1200" dirty="0" err="1" smtClean="0">
                          <a:solidFill>
                            <a:srgbClr val="13294A"/>
                          </a:solidFill>
                          <a:latin typeface="Arial" charset="0"/>
                          <a:ea typeface="Arial" pitchFamily="-110" charset="0"/>
                          <a:cs typeface="Arial" charset="0"/>
                        </a:rPr>
                        <a:t>l’application</a:t>
                      </a:r>
                      <a:r>
                        <a:rPr lang="en-US" sz="1200" kern="1200" dirty="0" smtClean="0">
                          <a:solidFill>
                            <a:srgbClr val="13294A"/>
                          </a:solidFill>
                          <a:latin typeface="Arial" charset="0"/>
                          <a:ea typeface="Arial" pitchFamily="-110" charset="0"/>
                          <a:cs typeface="Arial" charset="0"/>
                        </a:rPr>
                        <a:t> de la RPM.</a:t>
                      </a:r>
                      <a:endParaRPr lang="en-US" sz="1200" kern="1200" dirty="0">
                        <a:solidFill>
                          <a:srgbClr val="13294A"/>
                        </a:solidFill>
                        <a:latin typeface="Arial" charset="0"/>
                        <a:ea typeface="Arial" pitchFamily="-110" charset="0"/>
                        <a:cs typeface="Arial" charset="0"/>
                      </a:endParaRPr>
                    </a:p>
                  </a:txBody>
                  <a:tcPr marL="91434" marR="914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13294A"/>
                          </a:solidFill>
                          <a:latin typeface="Arial" charset="0"/>
                          <a:ea typeface="Arial" pitchFamily="-110" charset="0"/>
                          <a:cs typeface="Arial" charset="0"/>
                        </a:rPr>
                        <a:t>TNMM (</a:t>
                      </a:r>
                      <a:r>
                        <a:rPr lang="fr-FR" sz="1200" kern="1200" dirty="0" smtClean="0">
                          <a:solidFill>
                            <a:srgbClr val="13294A"/>
                          </a:solidFill>
                          <a:latin typeface="Arial" charset="0"/>
                          <a:ea typeface="Arial" pitchFamily="-110" charset="0"/>
                          <a:cs typeface="Arial" charset="0"/>
                        </a:rPr>
                        <a:t>agrégation des flux homogènes au titre d’un même exercice</a:t>
                      </a:r>
                      <a:r>
                        <a:rPr lang="en-US" sz="1200" kern="1200" baseline="0" dirty="0" smtClean="0">
                          <a:solidFill>
                            <a:srgbClr val="13294A"/>
                          </a:solidFill>
                          <a:latin typeface="Arial" charset="0"/>
                          <a:ea typeface="Arial" pitchFamily="-110" charset="0"/>
                          <a:cs typeface="Arial" charset="0"/>
                        </a:rPr>
                        <a:t>).</a:t>
                      </a:r>
                      <a:endParaRPr lang="en-US" sz="1200" kern="1200" dirty="0">
                        <a:solidFill>
                          <a:srgbClr val="13294A"/>
                        </a:solidFill>
                        <a:latin typeface="Arial" charset="0"/>
                        <a:ea typeface="Arial" pitchFamily="-110" charset="0"/>
                        <a:cs typeface="Arial" charset="0"/>
                      </a:endParaRPr>
                    </a:p>
                  </a:txBody>
                  <a:tcPr marL="91434" marR="91434"/>
                </a:tc>
              </a:tr>
              <a:tr h="478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rgbClr val="13294A"/>
                          </a:solidFill>
                          <a:latin typeface="Arial" charset="0"/>
                          <a:ea typeface="Arial" pitchFamily="-110" charset="0"/>
                          <a:cs typeface="Arial" charset="0"/>
                        </a:rPr>
                        <a:t>Méthode</a:t>
                      </a:r>
                      <a:r>
                        <a:rPr lang="en-US" sz="1200" b="1" kern="1200" dirty="0" smtClean="0">
                          <a:solidFill>
                            <a:srgbClr val="13294A"/>
                          </a:solidFill>
                          <a:latin typeface="Arial" charset="0"/>
                          <a:ea typeface="Arial" pitchFamily="-110" charset="0"/>
                          <a:cs typeface="Arial" charset="0"/>
                        </a:rPr>
                        <a:t> de PDT </a:t>
                      </a:r>
                      <a:r>
                        <a:rPr lang="en-US" sz="1200" b="1" kern="1200" dirty="0" err="1" smtClean="0">
                          <a:solidFill>
                            <a:srgbClr val="13294A"/>
                          </a:solidFill>
                          <a:latin typeface="Arial" charset="0"/>
                          <a:ea typeface="Arial" pitchFamily="-110" charset="0"/>
                          <a:cs typeface="Arial" charset="0"/>
                        </a:rPr>
                        <a:t>utilisée</a:t>
                      </a:r>
                      <a:r>
                        <a:rPr lang="en-US" sz="1200" b="1" kern="1200" dirty="0" smtClean="0">
                          <a:solidFill>
                            <a:srgbClr val="13294A"/>
                          </a:solidFill>
                          <a:latin typeface="Arial" charset="0"/>
                          <a:ea typeface="Arial" pitchFamily="-110" charset="0"/>
                          <a:cs typeface="Arial" charset="0"/>
                        </a:rPr>
                        <a:t> par </a:t>
                      </a:r>
                      <a:r>
                        <a:rPr lang="en-US" sz="1200" b="1" kern="1200" dirty="0" err="1" smtClean="0">
                          <a:solidFill>
                            <a:srgbClr val="13294A"/>
                          </a:solidFill>
                          <a:latin typeface="Arial" charset="0"/>
                          <a:ea typeface="Arial" pitchFamily="-110" charset="0"/>
                          <a:cs typeface="Arial" charset="0"/>
                        </a:rPr>
                        <a:t>l’Administration</a:t>
                      </a:r>
                      <a:endParaRPr lang="en-US" sz="1200" b="1" kern="1200" dirty="0">
                        <a:solidFill>
                          <a:srgbClr val="13294A"/>
                        </a:solidFill>
                        <a:latin typeface="Arial" charset="0"/>
                        <a:ea typeface="Arial" pitchFamily="-110" charset="0"/>
                        <a:cs typeface="Arial" charset="0"/>
                      </a:endParaRPr>
                    </a:p>
                  </a:txBody>
                  <a:tcPr marL="91434" marR="914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13294A"/>
                          </a:solidFill>
                          <a:latin typeface="Arial" charset="0"/>
                          <a:ea typeface="Arial" pitchFamily="-110" charset="0"/>
                          <a:cs typeface="Arial" charset="0"/>
                        </a:rPr>
                        <a:t>CUP</a:t>
                      </a:r>
                    </a:p>
                  </a:txBody>
                  <a:tcPr marL="91434" marR="9143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13294A"/>
                          </a:solidFill>
                          <a:latin typeface="Arial" charset="0"/>
                          <a:ea typeface="Arial" pitchFamily="-110" charset="0"/>
                          <a:cs typeface="Arial" charset="0"/>
                        </a:rPr>
                        <a:t>CUP</a:t>
                      </a:r>
                    </a:p>
                  </a:txBody>
                  <a:tcPr marL="91434" marR="91434"/>
                </a:tc>
              </a:tr>
              <a:tr h="1252736">
                <a:tc>
                  <a:txBody>
                    <a:bodyPr/>
                    <a:lstStyle/>
                    <a:p>
                      <a:r>
                        <a:rPr lang="en-US" sz="1200" b="1" kern="1200" dirty="0" smtClean="0">
                          <a:solidFill>
                            <a:srgbClr val="13294A"/>
                          </a:solidFill>
                          <a:latin typeface="Arial" charset="0"/>
                          <a:ea typeface="Arial" pitchFamily="-110" charset="0"/>
                          <a:cs typeface="Arial" charset="0"/>
                        </a:rPr>
                        <a:t>Points </a:t>
                      </a:r>
                      <a:r>
                        <a:rPr lang="en-US" sz="1200" b="1" kern="1200" dirty="0" err="1" smtClean="0">
                          <a:solidFill>
                            <a:srgbClr val="13294A"/>
                          </a:solidFill>
                          <a:latin typeface="Arial" charset="0"/>
                          <a:ea typeface="Arial" pitchFamily="-110" charset="0"/>
                          <a:cs typeface="Arial" charset="0"/>
                        </a:rPr>
                        <a:t>clés</a:t>
                      </a:r>
                      <a:r>
                        <a:rPr lang="en-US" sz="1200" b="1" kern="1200" dirty="0" smtClean="0">
                          <a:solidFill>
                            <a:srgbClr val="13294A"/>
                          </a:solidFill>
                          <a:latin typeface="Arial" charset="0"/>
                          <a:ea typeface="Arial" pitchFamily="-110" charset="0"/>
                          <a:cs typeface="Arial" charset="0"/>
                        </a:rPr>
                        <a:t> (</a:t>
                      </a:r>
                      <a:r>
                        <a:rPr lang="en-US" sz="1200" b="1" kern="1200" dirty="0" err="1" smtClean="0">
                          <a:solidFill>
                            <a:srgbClr val="13294A"/>
                          </a:solidFill>
                          <a:latin typeface="Arial" charset="0"/>
                          <a:ea typeface="Arial" pitchFamily="-110" charset="0"/>
                          <a:cs typeface="Arial" charset="0"/>
                        </a:rPr>
                        <a:t>décision</a:t>
                      </a:r>
                      <a:r>
                        <a:rPr lang="en-US" sz="1200" b="1" kern="1200" dirty="0" smtClean="0">
                          <a:solidFill>
                            <a:srgbClr val="13294A"/>
                          </a:solidFill>
                          <a:latin typeface="Arial" charset="0"/>
                          <a:ea typeface="Arial" pitchFamily="-110" charset="0"/>
                          <a:cs typeface="Arial" charset="0"/>
                        </a:rPr>
                        <a:t> des </a:t>
                      </a:r>
                      <a:r>
                        <a:rPr lang="en-US" sz="1200" b="1" kern="1200" dirty="0" err="1" smtClean="0">
                          <a:solidFill>
                            <a:srgbClr val="13294A"/>
                          </a:solidFill>
                          <a:latin typeface="Arial" charset="0"/>
                          <a:ea typeface="Arial" pitchFamily="-110" charset="0"/>
                          <a:cs typeface="Arial" charset="0"/>
                        </a:rPr>
                        <a:t>juges</a:t>
                      </a:r>
                      <a:r>
                        <a:rPr lang="en-US" sz="1200" b="1" kern="1200" dirty="0" smtClean="0">
                          <a:solidFill>
                            <a:srgbClr val="13294A"/>
                          </a:solidFill>
                          <a:latin typeface="Arial" charset="0"/>
                          <a:ea typeface="Arial" pitchFamily="-110" charset="0"/>
                          <a:cs typeface="Arial" charset="0"/>
                        </a:rPr>
                        <a:t>)</a:t>
                      </a:r>
                      <a:endParaRPr lang="en-US" sz="1200" b="1" kern="1200" dirty="0">
                        <a:solidFill>
                          <a:srgbClr val="13294A"/>
                        </a:solidFill>
                        <a:latin typeface="Arial" charset="0"/>
                        <a:ea typeface="Arial" pitchFamily="-110" charset="0"/>
                        <a:cs typeface="Arial" charset="0"/>
                      </a:endParaRPr>
                    </a:p>
                  </a:txBody>
                  <a:tcPr marL="91434" marR="91434"/>
                </a:tc>
                <a:tc>
                  <a:txBody>
                    <a:bodyPr/>
                    <a:lstStyle/>
                    <a:p>
                      <a:pPr marL="180975" marR="0" indent="-180975"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en-US" sz="1200" kern="1200" dirty="0" smtClean="0">
                          <a:solidFill>
                            <a:srgbClr val="13294A"/>
                          </a:solidFill>
                          <a:latin typeface="Arial" charset="0"/>
                          <a:ea typeface="Arial" pitchFamily="-110" charset="0"/>
                          <a:cs typeface="Arial" charset="0"/>
                        </a:rPr>
                        <a:t>En </a:t>
                      </a:r>
                      <a:r>
                        <a:rPr lang="en-US" altLang="en-US" sz="1200" kern="1200" dirty="0" err="1" smtClean="0">
                          <a:solidFill>
                            <a:srgbClr val="13294A"/>
                          </a:solidFill>
                          <a:latin typeface="Arial" charset="0"/>
                          <a:ea typeface="Arial" pitchFamily="-110" charset="0"/>
                          <a:cs typeface="Arial" charset="0"/>
                        </a:rPr>
                        <a:t>l’absence</a:t>
                      </a:r>
                      <a:r>
                        <a:rPr lang="en-US" altLang="en-US" sz="1200" kern="1200" dirty="0" smtClean="0">
                          <a:solidFill>
                            <a:srgbClr val="13294A"/>
                          </a:solidFill>
                          <a:latin typeface="Arial" charset="0"/>
                          <a:ea typeface="Arial" pitchFamily="-110" charset="0"/>
                          <a:cs typeface="Arial" charset="0"/>
                        </a:rPr>
                        <a:t> de documentation PDT, </a:t>
                      </a:r>
                      <a:r>
                        <a:rPr lang="en-US" altLang="en-US" sz="1200" kern="1200" dirty="0" err="1" smtClean="0">
                          <a:solidFill>
                            <a:srgbClr val="13294A"/>
                          </a:solidFill>
                          <a:latin typeface="Arial" charset="0"/>
                          <a:ea typeface="Arial" pitchFamily="-110" charset="0"/>
                          <a:cs typeface="Arial" charset="0"/>
                        </a:rPr>
                        <a:t>autorités</a:t>
                      </a:r>
                      <a:r>
                        <a:rPr lang="en-US" altLang="en-US" sz="1200" kern="1200" dirty="0" smtClean="0">
                          <a:solidFill>
                            <a:srgbClr val="13294A"/>
                          </a:solidFill>
                          <a:latin typeface="Arial" charset="0"/>
                          <a:ea typeface="Arial" pitchFamily="-110" charset="0"/>
                          <a:cs typeface="Arial" charset="0"/>
                        </a:rPr>
                        <a:t> </a:t>
                      </a:r>
                      <a:r>
                        <a:rPr lang="en-US" altLang="en-US" sz="1200" kern="1200" dirty="0" err="1" smtClean="0">
                          <a:solidFill>
                            <a:srgbClr val="13294A"/>
                          </a:solidFill>
                          <a:latin typeface="Arial" charset="0"/>
                          <a:ea typeface="Arial" pitchFamily="-110" charset="0"/>
                          <a:cs typeface="Arial" charset="0"/>
                        </a:rPr>
                        <a:t>fiscales</a:t>
                      </a:r>
                      <a:r>
                        <a:rPr lang="en-US" altLang="en-US" sz="1200" kern="1200" dirty="0" smtClean="0">
                          <a:solidFill>
                            <a:srgbClr val="13294A"/>
                          </a:solidFill>
                          <a:latin typeface="Arial" charset="0"/>
                          <a:ea typeface="Arial" pitchFamily="-110" charset="0"/>
                          <a:cs typeface="Arial" charset="0"/>
                        </a:rPr>
                        <a:t> non tenues par </a:t>
                      </a:r>
                      <a:r>
                        <a:rPr lang="en-US" altLang="en-US" sz="1200" kern="1200" dirty="0" err="1" smtClean="0">
                          <a:solidFill>
                            <a:srgbClr val="13294A"/>
                          </a:solidFill>
                          <a:latin typeface="Arial" charset="0"/>
                          <a:ea typeface="Arial" pitchFamily="-110" charset="0"/>
                          <a:cs typeface="Arial" charset="0"/>
                        </a:rPr>
                        <a:t>une</a:t>
                      </a:r>
                      <a:r>
                        <a:rPr lang="en-US" altLang="en-US" sz="1200" kern="1200" dirty="0" smtClean="0">
                          <a:solidFill>
                            <a:srgbClr val="13294A"/>
                          </a:solidFill>
                          <a:latin typeface="Arial" charset="0"/>
                          <a:ea typeface="Arial" pitchFamily="-110" charset="0"/>
                          <a:cs typeface="Arial" charset="0"/>
                        </a:rPr>
                        <a:t> </a:t>
                      </a:r>
                      <a:r>
                        <a:rPr lang="en-US" altLang="en-US" sz="1200" kern="1200" dirty="0" err="1" smtClean="0">
                          <a:solidFill>
                            <a:srgbClr val="13294A"/>
                          </a:solidFill>
                          <a:latin typeface="Arial" charset="0"/>
                          <a:ea typeface="Arial" pitchFamily="-110" charset="0"/>
                          <a:cs typeface="Arial" charset="0"/>
                        </a:rPr>
                        <a:t>méthode</a:t>
                      </a:r>
                      <a:r>
                        <a:rPr lang="en-US" altLang="en-US" sz="1200" kern="1200" dirty="0" smtClean="0">
                          <a:solidFill>
                            <a:srgbClr val="13294A"/>
                          </a:solidFill>
                          <a:latin typeface="Arial" charset="0"/>
                          <a:ea typeface="Arial" pitchFamily="-110" charset="0"/>
                          <a:cs typeface="Arial" charset="0"/>
                        </a:rPr>
                        <a:t> </a:t>
                      </a:r>
                      <a:r>
                        <a:rPr lang="en-US" altLang="en-US" sz="1200" kern="1200" dirty="0" err="1" smtClean="0">
                          <a:solidFill>
                            <a:srgbClr val="13294A"/>
                          </a:solidFill>
                          <a:latin typeface="Arial" charset="0"/>
                          <a:ea typeface="Arial" pitchFamily="-110" charset="0"/>
                          <a:cs typeface="Arial" charset="0"/>
                        </a:rPr>
                        <a:t>particulière</a:t>
                      </a:r>
                      <a:r>
                        <a:rPr lang="en-US" altLang="en-US" sz="1200" kern="1200" dirty="0" smtClean="0">
                          <a:solidFill>
                            <a:srgbClr val="13294A"/>
                          </a:solidFill>
                          <a:latin typeface="Arial" charset="0"/>
                          <a:ea typeface="Arial" pitchFamily="-110" charset="0"/>
                          <a:cs typeface="Arial" charset="0"/>
                        </a:rPr>
                        <a:t> de PDT.</a:t>
                      </a:r>
                    </a:p>
                    <a:p>
                      <a:pPr marL="180975" marR="0" indent="-180975"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en-US" sz="1200" kern="1200" dirty="0" smtClean="0">
                          <a:solidFill>
                            <a:srgbClr val="13294A"/>
                          </a:solidFill>
                          <a:latin typeface="Arial" charset="0"/>
                          <a:ea typeface="Arial" pitchFamily="-110" charset="0"/>
                          <a:cs typeface="Arial" charset="0"/>
                        </a:rPr>
                        <a:t>RPM inapplicable </a:t>
                      </a:r>
                      <a:r>
                        <a:rPr lang="en-US" altLang="en-US" sz="1200" kern="1200" dirty="0" err="1" smtClean="0">
                          <a:solidFill>
                            <a:srgbClr val="13294A"/>
                          </a:solidFill>
                          <a:latin typeface="Arial" charset="0"/>
                          <a:ea typeface="Arial" pitchFamily="-110" charset="0"/>
                          <a:cs typeface="Arial" charset="0"/>
                        </a:rPr>
                        <a:t>en</a:t>
                      </a:r>
                      <a:r>
                        <a:rPr lang="en-US" altLang="en-US" sz="1200" kern="1200" dirty="0" smtClean="0">
                          <a:solidFill>
                            <a:srgbClr val="13294A"/>
                          </a:solidFill>
                          <a:latin typeface="Arial" charset="0"/>
                          <a:ea typeface="Arial" pitchFamily="-110" charset="0"/>
                          <a:cs typeface="Arial" charset="0"/>
                        </a:rPr>
                        <a:t> </a:t>
                      </a:r>
                      <a:r>
                        <a:rPr lang="en-US" altLang="en-US" sz="1200" kern="1200" dirty="0" err="1" smtClean="0">
                          <a:solidFill>
                            <a:srgbClr val="13294A"/>
                          </a:solidFill>
                          <a:latin typeface="Arial" charset="0"/>
                          <a:ea typeface="Arial" pitchFamily="-110" charset="0"/>
                          <a:cs typeface="Arial" charset="0"/>
                        </a:rPr>
                        <a:t>l’absence</a:t>
                      </a:r>
                      <a:r>
                        <a:rPr lang="en-US" altLang="en-US" sz="1200" kern="1200" dirty="0" smtClean="0">
                          <a:solidFill>
                            <a:srgbClr val="13294A"/>
                          </a:solidFill>
                          <a:latin typeface="Arial" charset="0"/>
                          <a:ea typeface="Arial" pitchFamily="-110" charset="0"/>
                          <a:cs typeface="Arial" charset="0"/>
                        </a:rPr>
                        <a:t> de comparable interne (</a:t>
                      </a:r>
                      <a:r>
                        <a:rPr lang="en-US" altLang="en-US" sz="1200" kern="1200" dirty="0" err="1" smtClean="0">
                          <a:solidFill>
                            <a:srgbClr val="13294A"/>
                          </a:solidFill>
                          <a:latin typeface="Arial" charset="0"/>
                          <a:ea typeface="Arial" pitchFamily="-110" charset="0"/>
                          <a:cs typeface="Arial" charset="0"/>
                        </a:rPr>
                        <a:t>insuffisance</a:t>
                      </a:r>
                      <a:r>
                        <a:rPr lang="en-US" altLang="en-US" sz="1200" kern="1200" dirty="0" smtClean="0">
                          <a:solidFill>
                            <a:srgbClr val="13294A"/>
                          </a:solidFill>
                          <a:latin typeface="Arial" charset="0"/>
                          <a:ea typeface="Arial" pitchFamily="-110" charset="0"/>
                          <a:cs typeface="Arial" charset="0"/>
                        </a:rPr>
                        <a:t>  </a:t>
                      </a:r>
                      <a:r>
                        <a:rPr lang="en-US" altLang="en-US" sz="1200" kern="1200" dirty="0" err="1" smtClean="0">
                          <a:solidFill>
                            <a:srgbClr val="13294A"/>
                          </a:solidFill>
                          <a:latin typeface="Arial" charset="0"/>
                          <a:ea typeface="Arial" pitchFamily="-110" charset="0"/>
                          <a:cs typeface="Arial" charset="0"/>
                        </a:rPr>
                        <a:t>d’éléments</a:t>
                      </a:r>
                      <a:r>
                        <a:rPr lang="en-US" altLang="en-US" sz="1200" kern="1200" dirty="0" smtClean="0">
                          <a:solidFill>
                            <a:srgbClr val="13294A"/>
                          </a:solidFill>
                          <a:latin typeface="Arial" charset="0"/>
                          <a:ea typeface="Arial" pitchFamily="-110" charset="0"/>
                          <a:cs typeface="Arial" charset="0"/>
                        </a:rPr>
                        <a:t> de </a:t>
                      </a:r>
                      <a:r>
                        <a:rPr lang="en-US" altLang="en-US" sz="1200" kern="1200" dirty="0" err="1" smtClean="0">
                          <a:solidFill>
                            <a:srgbClr val="13294A"/>
                          </a:solidFill>
                          <a:latin typeface="Arial" charset="0"/>
                          <a:ea typeface="Arial" pitchFamily="-110" charset="0"/>
                          <a:cs typeface="Arial" charset="0"/>
                        </a:rPr>
                        <a:t>comparabilité</a:t>
                      </a:r>
                      <a:r>
                        <a:rPr lang="en-US" altLang="en-US" sz="1200" kern="1200" dirty="0" smtClean="0">
                          <a:solidFill>
                            <a:srgbClr val="13294A"/>
                          </a:solidFill>
                          <a:latin typeface="Arial" charset="0"/>
                          <a:ea typeface="Arial" pitchFamily="-110" charset="0"/>
                          <a:cs typeface="Arial" charset="0"/>
                        </a:rPr>
                        <a:t> avec les </a:t>
                      </a:r>
                      <a:r>
                        <a:rPr lang="en-US" altLang="en-US" sz="1200" kern="1200" dirty="0" err="1" smtClean="0">
                          <a:solidFill>
                            <a:srgbClr val="13294A"/>
                          </a:solidFill>
                          <a:latin typeface="Arial" charset="0"/>
                          <a:ea typeface="Arial" pitchFamily="-110" charset="0"/>
                          <a:cs typeface="Arial" charset="0"/>
                        </a:rPr>
                        <a:t>méthodes</a:t>
                      </a:r>
                      <a:r>
                        <a:rPr lang="en-US" altLang="en-US" sz="1200" kern="1200" dirty="0" smtClean="0">
                          <a:solidFill>
                            <a:srgbClr val="13294A"/>
                          </a:solidFill>
                          <a:latin typeface="Arial" charset="0"/>
                          <a:ea typeface="Arial" pitchFamily="-110" charset="0"/>
                          <a:cs typeface="Arial" charset="0"/>
                        </a:rPr>
                        <a:t> </a:t>
                      </a:r>
                      <a:r>
                        <a:rPr lang="en-US" altLang="en-US" sz="1200" i="1" kern="1200" dirty="0" smtClean="0">
                          <a:solidFill>
                            <a:srgbClr val="13294A"/>
                          </a:solidFill>
                          <a:latin typeface="Arial" charset="0"/>
                          <a:ea typeface="Arial" pitchFamily="-110" charset="0"/>
                          <a:cs typeface="Arial" charset="0"/>
                        </a:rPr>
                        <a:t>gross</a:t>
                      </a:r>
                      <a:r>
                        <a:rPr lang="en-US" altLang="en-US" sz="1200" kern="1200" dirty="0" smtClean="0">
                          <a:solidFill>
                            <a:srgbClr val="13294A"/>
                          </a:solidFill>
                          <a:latin typeface="Arial" charset="0"/>
                          <a:ea typeface="Arial" pitchFamily="-110" charset="0"/>
                          <a:cs typeface="Arial" charset="0"/>
                        </a:rPr>
                        <a:t>).</a:t>
                      </a:r>
                    </a:p>
                    <a:p>
                      <a:pPr marL="180975" marR="0" indent="-180975"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dirty="0" smtClean="0">
                          <a:solidFill>
                            <a:srgbClr val="13294A"/>
                          </a:solidFill>
                          <a:latin typeface="Arial" charset="0"/>
                          <a:ea typeface="Arial" pitchFamily="-110" charset="0"/>
                          <a:cs typeface="Arial" charset="0"/>
                        </a:rPr>
                        <a:t>Pas </a:t>
                      </a:r>
                      <a:r>
                        <a:rPr lang="en-US" sz="1200" kern="1200" dirty="0" err="1" smtClean="0">
                          <a:solidFill>
                            <a:srgbClr val="13294A"/>
                          </a:solidFill>
                          <a:latin typeface="Arial" charset="0"/>
                          <a:ea typeface="Arial" pitchFamily="-110" charset="0"/>
                          <a:cs typeface="Arial" charset="0"/>
                        </a:rPr>
                        <a:t>d’obligation</a:t>
                      </a:r>
                      <a:r>
                        <a:rPr lang="en-US" sz="1200" kern="1200" dirty="0" smtClean="0">
                          <a:solidFill>
                            <a:srgbClr val="13294A"/>
                          </a:solidFill>
                          <a:latin typeface="Arial" charset="0"/>
                          <a:ea typeface="Arial" pitchFamily="-110" charset="0"/>
                          <a:cs typeface="Arial" charset="0"/>
                        </a:rPr>
                        <a:t> de justifier du </a:t>
                      </a:r>
                      <a:r>
                        <a:rPr lang="en-US" sz="1200" kern="1200" dirty="0" err="1" smtClean="0">
                          <a:solidFill>
                            <a:srgbClr val="13294A"/>
                          </a:solidFill>
                          <a:latin typeface="Arial" charset="0"/>
                          <a:ea typeface="Arial" pitchFamily="-110" charset="0"/>
                          <a:cs typeface="Arial" charset="0"/>
                        </a:rPr>
                        <a:t>caractère</a:t>
                      </a:r>
                      <a:r>
                        <a:rPr lang="en-US" sz="1200" kern="1200" dirty="0" smtClean="0">
                          <a:solidFill>
                            <a:srgbClr val="13294A"/>
                          </a:solidFill>
                          <a:latin typeface="Arial" charset="0"/>
                          <a:ea typeface="Arial" pitchFamily="-110" charset="0"/>
                          <a:cs typeface="Arial" charset="0"/>
                        </a:rPr>
                        <a:t>  </a:t>
                      </a:r>
                      <a:r>
                        <a:rPr lang="en-US" sz="1200" kern="1200" dirty="0" err="1" smtClean="0">
                          <a:solidFill>
                            <a:srgbClr val="13294A"/>
                          </a:solidFill>
                          <a:latin typeface="Arial" charset="0"/>
                          <a:ea typeface="Arial" pitchFamily="-110" charset="0"/>
                          <a:cs typeface="Arial" charset="0"/>
                        </a:rPr>
                        <a:t>injustifié</a:t>
                      </a:r>
                      <a:r>
                        <a:rPr lang="en-US" sz="1200" kern="1200" baseline="0" dirty="0" smtClean="0">
                          <a:solidFill>
                            <a:srgbClr val="13294A"/>
                          </a:solidFill>
                          <a:latin typeface="Arial" charset="0"/>
                          <a:ea typeface="Arial" pitchFamily="-110" charset="0"/>
                          <a:cs typeface="Arial" charset="0"/>
                        </a:rPr>
                        <a:t> de </a:t>
                      </a:r>
                      <a:r>
                        <a:rPr lang="en-US" sz="1200" kern="1200" baseline="0" dirty="0" err="1" smtClean="0">
                          <a:solidFill>
                            <a:srgbClr val="13294A"/>
                          </a:solidFill>
                          <a:latin typeface="Arial" charset="0"/>
                          <a:ea typeface="Arial" pitchFamily="-110" charset="0"/>
                          <a:cs typeface="Arial" charset="0"/>
                        </a:rPr>
                        <a:t>l’avantage</a:t>
                      </a:r>
                      <a:r>
                        <a:rPr lang="en-US" sz="1200" kern="1200" baseline="0" dirty="0" smtClean="0">
                          <a:solidFill>
                            <a:srgbClr val="13294A"/>
                          </a:solidFill>
                          <a:latin typeface="Arial" charset="0"/>
                          <a:ea typeface="Arial" pitchFamily="-110" charset="0"/>
                          <a:cs typeface="Arial" charset="0"/>
                        </a:rPr>
                        <a:t> fiscal.</a:t>
                      </a:r>
                      <a:endParaRPr lang="en-US" sz="1200" kern="1200" dirty="0">
                        <a:solidFill>
                          <a:srgbClr val="13294A"/>
                        </a:solidFill>
                        <a:latin typeface="Arial" charset="0"/>
                        <a:ea typeface="Arial" pitchFamily="-110" charset="0"/>
                        <a:cs typeface="Arial" charset="0"/>
                      </a:endParaRPr>
                    </a:p>
                  </a:txBody>
                  <a:tcPr marL="91434" marR="91434"/>
                </a:tc>
                <a:tc>
                  <a:txBody>
                    <a:bodyPr/>
                    <a:lstStyle/>
                    <a:p>
                      <a:pPr marL="180975" marR="0" indent="-180975"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en-US" sz="1200" kern="1200" dirty="0" smtClean="0">
                          <a:solidFill>
                            <a:srgbClr val="13294A"/>
                          </a:solidFill>
                          <a:latin typeface="Arial" charset="0"/>
                          <a:ea typeface="Arial" pitchFamily="-110" charset="0"/>
                          <a:cs typeface="Arial" charset="0"/>
                        </a:rPr>
                        <a:t>Les </a:t>
                      </a:r>
                      <a:r>
                        <a:rPr lang="en-US" altLang="en-US" sz="1200" kern="1200" dirty="0" err="1" smtClean="0">
                          <a:solidFill>
                            <a:srgbClr val="13294A"/>
                          </a:solidFill>
                          <a:latin typeface="Arial" charset="0"/>
                          <a:ea typeface="Arial" pitchFamily="-110" charset="0"/>
                          <a:cs typeface="Arial" charset="0"/>
                        </a:rPr>
                        <a:t>autorités</a:t>
                      </a:r>
                      <a:r>
                        <a:rPr lang="en-US" altLang="en-US" sz="1200" kern="1200" dirty="0" smtClean="0">
                          <a:solidFill>
                            <a:srgbClr val="13294A"/>
                          </a:solidFill>
                          <a:latin typeface="Arial" charset="0"/>
                          <a:ea typeface="Arial" pitchFamily="-110" charset="0"/>
                          <a:cs typeface="Arial" charset="0"/>
                        </a:rPr>
                        <a:t> </a:t>
                      </a:r>
                      <a:r>
                        <a:rPr lang="en-US" altLang="en-US" sz="1200" kern="1200" dirty="0" err="1" smtClean="0">
                          <a:solidFill>
                            <a:srgbClr val="13294A"/>
                          </a:solidFill>
                          <a:latin typeface="Arial" charset="0"/>
                          <a:ea typeface="Arial" pitchFamily="-110" charset="0"/>
                          <a:cs typeface="Arial" charset="0"/>
                        </a:rPr>
                        <a:t>fiscales</a:t>
                      </a:r>
                      <a:r>
                        <a:rPr lang="en-US" altLang="en-US" sz="1200" kern="1200" dirty="0" smtClean="0">
                          <a:solidFill>
                            <a:srgbClr val="13294A"/>
                          </a:solidFill>
                          <a:latin typeface="Arial" charset="0"/>
                          <a:ea typeface="Arial" pitchFamily="-110" charset="0"/>
                          <a:cs typeface="Arial" charset="0"/>
                        </a:rPr>
                        <a:t> tenues par la </a:t>
                      </a:r>
                      <a:r>
                        <a:rPr lang="en-US" altLang="en-US" sz="1200" kern="1200" dirty="0" err="1" smtClean="0">
                          <a:solidFill>
                            <a:srgbClr val="13294A"/>
                          </a:solidFill>
                          <a:latin typeface="Arial" charset="0"/>
                          <a:ea typeface="Arial" pitchFamily="-110" charset="0"/>
                          <a:cs typeface="Arial" charset="0"/>
                        </a:rPr>
                        <a:t>méthode</a:t>
                      </a:r>
                      <a:r>
                        <a:rPr lang="en-US" altLang="en-US" sz="1200" kern="1200" dirty="0" smtClean="0">
                          <a:solidFill>
                            <a:srgbClr val="13294A"/>
                          </a:solidFill>
                          <a:latin typeface="Arial" charset="0"/>
                          <a:ea typeface="Arial" pitchFamily="-110" charset="0"/>
                          <a:cs typeface="Arial" charset="0"/>
                        </a:rPr>
                        <a:t> de PDT </a:t>
                      </a:r>
                      <a:r>
                        <a:rPr lang="en-US" altLang="en-US" sz="1200" kern="1200" dirty="0" err="1" smtClean="0">
                          <a:solidFill>
                            <a:srgbClr val="13294A"/>
                          </a:solidFill>
                          <a:latin typeface="Arial" charset="0"/>
                          <a:ea typeface="Arial" pitchFamily="-110" charset="0"/>
                          <a:cs typeface="Arial" charset="0"/>
                        </a:rPr>
                        <a:t>choisie</a:t>
                      </a:r>
                      <a:r>
                        <a:rPr lang="en-US" altLang="en-US" sz="1200" kern="1200" dirty="0" smtClean="0">
                          <a:solidFill>
                            <a:srgbClr val="13294A"/>
                          </a:solidFill>
                          <a:latin typeface="Arial" charset="0"/>
                          <a:ea typeface="Arial" pitchFamily="-110" charset="0"/>
                          <a:cs typeface="Arial" charset="0"/>
                        </a:rPr>
                        <a:t> et </a:t>
                      </a:r>
                      <a:r>
                        <a:rPr lang="en-US" altLang="en-US" sz="1200" kern="1200" dirty="0" err="1" smtClean="0">
                          <a:solidFill>
                            <a:srgbClr val="13294A"/>
                          </a:solidFill>
                          <a:latin typeface="Arial" charset="0"/>
                          <a:ea typeface="Arial" pitchFamily="-110" charset="0"/>
                          <a:cs typeface="Arial" charset="0"/>
                        </a:rPr>
                        <a:t>l’approche</a:t>
                      </a:r>
                      <a:r>
                        <a:rPr lang="en-US" altLang="en-US" sz="1200" kern="1200" dirty="0" smtClean="0">
                          <a:solidFill>
                            <a:srgbClr val="13294A"/>
                          </a:solidFill>
                          <a:latin typeface="Arial" charset="0"/>
                          <a:ea typeface="Arial" pitchFamily="-110" charset="0"/>
                          <a:cs typeface="Arial" charset="0"/>
                        </a:rPr>
                        <a:t> </a:t>
                      </a:r>
                      <a:r>
                        <a:rPr lang="en-US" altLang="en-US" sz="1200" kern="1200" dirty="0" err="1" smtClean="0">
                          <a:solidFill>
                            <a:srgbClr val="13294A"/>
                          </a:solidFill>
                          <a:latin typeface="Arial" charset="0"/>
                          <a:ea typeface="Arial" pitchFamily="-110" charset="0"/>
                          <a:cs typeface="Arial" charset="0"/>
                        </a:rPr>
                        <a:t>retenue</a:t>
                      </a:r>
                      <a:r>
                        <a:rPr lang="en-US" altLang="en-US" sz="1200" kern="1200" dirty="0" smtClean="0">
                          <a:solidFill>
                            <a:srgbClr val="13294A"/>
                          </a:solidFill>
                          <a:latin typeface="Arial" charset="0"/>
                          <a:ea typeface="Arial" pitchFamily="-110" charset="0"/>
                          <a:cs typeface="Arial" charset="0"/>
                        </a:rPr>
                        <a:t> par le </a:t>
                      </a:r>
                      <a:r>
                        <a:rPr lang="en-US" altLang="en-US" sz="1200" kern="1200" dirty="0" err="1" smtClean="0">
                          <a:solidFill>
                            <a:srgbClr val="13294A"/>
                          </a:solidFill>
                          <a:latin typeface="Arial" charset="0"/>
                          <a:ea typeface="Arial" pitchFamily="-110" charset="0"/>
                          <a:cs typeface="Arial" charset="0"/>
                        </a:rPr>
                        <a:t>redevable</a:t>
                      </a:r>
                      <a:r>
                        <a:rPr lang="en-US" altLang="en-US" sz="1200" kern="1200" baseline="0" dirty="0" smtClean="0">
                          <a:solidFill>
                            <a:srgbClr val="13294A"/>
                          </a:solidFill>
                          <a:latin typeface="Arial" charset="0"/>
                          <a:ea typeface="Arial" pitchFamily="-110" charset="0"/>
                          <a:cs typeface="Arial" charset="0"/>
                        </a:rPr>
                        <a:t>.</a:t>
                      </a:r>
                      <a:endParaRPr lang="en-US" altLang="en-US" sz="1200" kern="1200" dirty="0" smtClean="0">
                        <a:solidFill>
                          <a:srgbClr val="13294A"/>
                        </a:solidFill>
                        <a:latin typeface="Arial" charset="0"/>
                        <a:ea typeface="Arial" pitchFamily="-110" charset="0"/>
                        <a:cs typeface="Arial" charset="0"/>
                      </a:endParaRPr>
                    </a:p>
                    <a:p>
                      <a:pPr marL="180975" marR="0" indent="-180975"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en-US" sz="1200" kern="1200" dirty="0" smtClean="0">
                          <a:solidFill>
                            <a:srgbClr val="13294A"/>
                          </a:solidFill>
                          <a:latin typeface="Arial" charset="0"/>
                          <a:ea typeface="Arial" pitchFamily="-110" charset="0"/>
                          <a:cs typeface="Arial" charset="0"/>
                        </a:rPr>
                        <a:t>La </a:t>
                      </a:r>
                      <a:r>
                        <a:rPr lang="en-US" altLang="en-US" sz="1200" kern="1200" dirty="0" err="1" smtClean="0">
                          <a:solidFill>
                            <a:srgbClr val="13294A"/>
                          </a:solidFill>
                          <a:latin typeface="Arial" charset="0"/>
                          <a:ea typeface="Arial" pitchFamily="-110" charset="0"/>
                          <a:cs typeface="Arial" charset="0"/>
                        </a:rPr>
                        <a:t>méthode</a:t>
                      </a:r>
                      <a:r>
                        <a:rPr lang="en-US" altLang="en-US" sz="1200" kern="1200" dirty="0" smtClean="0">
                          <a:solidFill>
                            <a:srgbClr val="13294A"/>
                          </a:solidFill>
                          <a:latin typeface="Arial" charset="0"/>
                          <a:ea typeface="Arial" pitchFamily="-110" charset="0"/>
                          <a:cs typeface="Arial" charset="0"/>
                        </a:rPr>
                        <a:t> CUP </a:t>
                      </a:r>
                      <a:r>
                        <a:rPr lang="en-US" altLang="en-US" sz="1200" kern="1200" dirty="0" err="1" smtClean="0">
                          <a:solidFill>
                            <a:srgbClr val="13294A"/>
                          </a:solidFill>
                          <a:latin typeface="Arial" charset="0"/>
                          <a:ea typeface="Arial" pitchFamily="-110" charset="0"/>
                          <a:cs typeface="Arial" charset="0"/>
                        </a:rPr>
                        <a:t>requiert</a:t>
                      </a:r>
                      <a:r>
                        <a:rPr lang="en-US" altLang="en-US" sz="1200" kern="1200" dirty="0" smtClean="0">
                          <a:solidFill>
                            <a:srgbClr val="13294A"/>
                          </a:solidFill>
                          <a:latin typeface="Arial" charset="0"/>
                          <a:ea typeface="Arial" pitchFamily="-110" charset="0"/>
                          <a:cs typeface="Arial" charset="0"/>
                        </a:rPr>
                        <a:t> un haut </a:t>
                      </a:r>
                      <a:r>
                        <a:rPr lang="en-US" altLang="en-US" sz="1200" kern="1200" dirty="0" err="1" smtClean="0">
                          <a:solidFill>
                            <a:srgbClr val="13294A"/>
                          </a:solidFill>
                          <a:latin typeface="Arial" charset="0"/>
                          <a:ea typeface="Arial" pitchFamily="-110" charset="0"/>
                          <a:cs typeface="Arial" charset="0"/>
                        </a:rPr>
                        <a:t>degré</a:t>
                      </a:r>
                      <a:r>
                        <a:rPr lang="en-US" altLang="en-US" sz="1200" kern="1200" dirty="0" smtClean="0">
                          <a:solidFill>
                            <a:srgbClr val="13294A"/>
                          </a:solidFill>
                          <a:latin typeface="Arial" charset="0"/>
                          <a:ea typeface="Arial" pitchFamily="-110" charset="0"/>
                          <a:cs typeface="Arial" charset="0"/>
                        </a:rPr>
                        <a:t> de </a:t>
                      </a:r>
                      <a:r>
                        <a:rPr lang="en-US" altLang="en-US" sz="1200" kern="1200" dirty="0" err="1" smtClean="0">
                          <a:solidFill>
                            <a:srgbClr val="13294A"/>
                          </a:solidFill>
                          <a:latin typeface="Arial" charset="0"/>
                          <a:ea typeface="Arial" pitchFamily="-110" charset="0"/>
                          <a:cs typeface="Arial" charset="0"/>
                        </a:rPr>
                        <a:t>comparabilité</a:t>
                      </a:r>
                      <a:r>
                        <a:rPr lang="en-US" altLang="en-US" sz="1200" kern="1200" baseline="0" dirty="0" smtClean="0">
                          <a:solidFill>
                            <a:srgbClr val="13294A"/>
                          </a:solidFill>
                          <a:latin typeface="Arial" charset="0"/>
                          <a:ea typeface="Arial" pitchFamily="-110" charset="0"/>
                          <a:cs typeface="Arial" charset="0"/>
                        </a:rPr>
                        <a:t>.</a:t>
                      </a:r>
                      <a:endParaRPr lang="en-US" altLang="en-US" sz="1200" kern="1200" dirty="0" smtClean="0">
                        <a:solidFill>
                          <a:srgbClr val="13294A"/>
                        </a:solidFill>
                        <a:latin typeface="Arial" charset="0"/>
                        <a:ea typeface="Arial" pitchFamily="-110" charset="0"/>
                        <a:cs typeface="Arial" charset="0"/>
                      </a:endParaRPr>
                    </a:p>
                    <a:p>
                      <a:pPr marL="180975" marR="0" indent="-180975"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altLang="en-US" sz="1200" kern="1200" dirty="0" smtClean="0">
                          <a:solidFill>
                            <a:srgbClr val="13294A"/>
                          </a:solidFill>
                          <a:latin typeface="Arial" charset="0"/>
                          <a:ea typeface="Arial" pitchFamily="-110" charset="0"/>
                          <a:cs typeface="Arial" charset="0"/>
                        </a:rPr>
                        <a:t>La </a:t>
                      </a:r>
                      <a:r>
                        <a:rPr lang="en-US" altLang="en-US" sz="1200" kern="1200" dirty="0" err="1" smtClean="0">
                          <a:solidFill>
                            <a:srgbClr val="13294A"/>
                          </a:solidFill>
                          <a:latin typeface="Arial" charset="0"/>
                          <a:ea typeface="Arial" pitchFamily="-110" charset="0"/>
                          <a:cs typeface="Arial" charset="0"/>
                        </a:rPr>
                        <a:t>méthode</a:t>
                      </a:r>
                      <a:r>
                        <a:rPr lang="en-US" altLang="en-US" sz="1200" kern="1200" dirty="0" smtClean="0">
                          <a:solidFill>
                            <a:srgbClr val="13294A"/>
                          </a:solidFill>
                          <a:latin typeface="Arial" charset="0"/>
                          <a:ea typeface="Arial" pitchFamily="-110" charset="0"/>
                          <a:cs typeface="Arial" charset="0"/>
                        </a:rPr>
                        <a:t> TNMM </a:t>
                      </a:r>
                      <a:r>
                        <a:rPr lang="en-US" altLang="en-US" sz="1200" kern="1200" dirty="0" err="1" smtClean="0">
                          <a:solidFill>
                            <a:srgbClr val="13294A"/>
                          </a:solidFill>
                          <a:latin typeface="Arial" charset="0"/>
                          <a:ea typeface="Arial" pitchFamily="-110" charset="0"/>
                          <a:cs typeface="Arial" charset="0"/>
                        </a:rPr>
                        <a:t>peut</a:t>
                      </a:r>
                      <a:r>
                        <a:rPr lang="en-US" altLang="en-US" sz="1200" kern="1200" dirty="0" smtClean="0">
                          <a:solidFill>
                            <a:srgbClr val="13294A"/>
                          </a:solidFill>
                          <a:latin typeface="Arial" charset="0"/>
                          <a:ea typeface="Arial" pitchFamily="-110" charset="0"/>
                          <a:cs typeface="Arial" charset="0"/>
                        </a:rPr>
                        <a:t> </a:t>
                      </a:r>
                      <a:r>
                        <a:rPr lang="en-US" altLang="en-US" sz="1200" kern="1200" dirty="0" err="1" smtClean="0">
                          <a:solidFill>
                            <a:srgbClr val="13294A"/>
                          </a:solidFill>
                          <a:latin typeface="Arial" charset="0"/>
                          <a:ea typeface="Arial" pitchFamily="-110" charset="0"/>
                          <a:cs typeface="Arial" charset="0"/>
                        </a:rPr>
                        <a:t>être</a:t>
                      </a:r>
                      <a:r>
                        <a:rPr lang="en-US" altLang="en-US" sz="1200" kern="1200" dirty="0" smtClean="0">
                          <a:solidFill>
                            <a:srgbClr val="13294A"/>
                          </a:solidFill>
                          <a:latin typeface="Arial" charset="0"/>
                          <a:ea typeface="Arial" pitchFamily="-110" charset="0"/>
                          <a:cs typeface="Arial" charset="0"/>
                        </a:rPr>
                        <a:t> </a:t>
                      </a:r>
                      <a:r>
                        <a:rPr lang="en-US" altLang="en-US" sz="1200" kern="1200" dirty="0" err="1" smtClean="0">
                          <a:solidFill>
                            <a:srgbClr val="13294A"/>
                          </a:solidFill>
                          <a:latin typeface="Arial" charset="0"/>
                          <a:ea typeface="Arial" pitchFamily="-110" charset="0"/>
                          <a:cs typeface="Arial" charset="0"/>
                        </a:rPr>
                        <a:t>appliquée</a:t>
                      </a:r>
                      <a:r>
                        <a:rPr lang="en-US" altLang="en-US" sz="1200" kern="1200" dirty="0" smtClean="0">
                          <a:solidFill>
                            <a:srgbClr val="13294A"/>
                          </a:solidFill>
                          <a:latin typeface="Arial" charset="0"/>
                          <a:ea typeface="Arial" pitchFamily="-110" charset="0"/>
                          <a:cs typeface="Arial" charset="0"/>
                        </a:rPr>
                        <a:t> sur </a:t>
                      </a:r>
                      <a:r>
                        <a:rPr lang="en-US" altLang="en-US" sz="1200" kern="1200" dirty="0" err="1" smtClean="0">
                          <a:solidFill>
                            <a:srgbClr val="13294A"/>
                          </a:solidFill>
                          <a:latin typeface="Arial" charset="0"/>
                          <a:ea typeface="Arial" pitchFamily="-110" charset="0"/>
                          <a:cs typeface="Arial" charset="0"/>
                        </a:rPr>
                        <a:t>une</a:t>
                      </a:r>
                      <a:r>
                        <a:rPr lang="en-US" altLang="en-US" sz="1200" kern="1200" dirty="0" smtClean="0">
                          <a:solidFill>
                            <a:srgbClr val="13294A"/>
                          </a:solidFill>
                          <a:latin typeface="Arial" charset="0"/>
                          <a:ea typeface="Arial" pitchFamily="-110" charset="0"/>
                          <a:cs typeface="Arial" charset="0"/>
                        </a:rPr>
                        <a:t> base </a:t>
                      </a:r>
                      <a:r>
                        <a:rPr lang="en-US" altLang="en-US" sz="1200" kern="1200" dirty="0" err="1" smtClean="0">
                          <a:solidFill>
                            <a:srgbClr val="13294A"/>
                          </a:solidFill>
                          <a:latin typeface="Arial" charset="0"/>
                          <a:ea typeface="Arial" pitchFamily="-110" charset="0"/>
                          <a:cs typeface="Arial" charset="0"/>
                        </a:rPr>
                        <a:t>agrégée</a:t>
                      </a:r>
                      <a:r>
                        <a:rPr lang="en-US" altLang="en-US" sz="1200" kern="1200" dirty="0" smtClean="0">
                          <a:solidFill>
                            <a:srgbClr val="13294A"/>
                          </a:solidFill>
                          <a:latin typeface="Arial" charset="0"/>
                          <a:ea typeface="Arial" pitchFamily="-110" charset="0"/>
                          <a:cs typeface="Arial" charset="0"/>
                        </a:rPr>
                        <a:t>.</a:t>
                      </a:r>
                      <a:endParaRPr lang="ru-RU" altLang="en-US" sz="1200" kern="1200" dirty="0" smtClean="0">
                        <a:solidFill>
                          <a:srgbClr val="13294A"/>
                        </a:solidFill>
                        <a:latin typeface="Arial" charset="0"/>
                        <a:ea typeface="Arial" pitchFamily="-110" charset="0"/>
                        <a:cs typeface="Arial" charset="0"/>
                      </a:endParaRPr>
                    </a:p>
                    <a:p>
                      <a:pPr marL="180975" marR="0" indent="-180975"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kern="1200" dirty="0" smtClean="0">
                          <a:solidFill>
                            <a:srgbClr val="13294A"/>
                          </a:solidFill>
                          <a:latin typeface="Arial" charset="0"/>
                          <a:ea typeface="Arial" pitchFamily="-110" charset="0"/>
                          <a:cs typeface="Arial" charset="0"/>
                        </a:rPr>
                        <a:t>Le</a:t>
                      </a:r>
                      <a:r>
                        <a:rPr lang="en-US" sz="1200" kern="1200" baseline="0" dirty="0" smtClean="0">
                          <a:solidFill>
                            <a:srgbClr val="13294A"/>
                          </a:solidFill>
                          <a:latin typeface="Arial" charset="0"/>
                          <a:ea typeface="Arial" pitchFamily="-110" charset="0"/>
                          <a:cs typeface="Arial" charset="0"/>
                        </a:rPr>
                        <a:t> </a:t>
                      </a:r>
                      <a:r>
                        <a:rPr lang="en-US" sz="1200" kern="1200" baseline="0" dirty="0" err="1" smtClean="0">
                          <a:solidFill>
                            <a:srgbClr val="13294A"/>
                          </a:solidFill>
                          <a:latin typeface="Arial" charset="0"/>
                          <a:ea typeface="Arial" pitchFamily="-110" charset="0"/>
                          <a:cs typeface="Arial" charset="0"/>
                        </a:rPr>
                        <a:t>contexte</a:t>
                      </a:r>
                      <a:r>
                        <a:rPr lang="en-US" sz="1200" kern="1200" baseline="0" dirty="0" smtClean="0">
                          <a:solidFill>
                            <a:srgbClr val="13294A"/>
                          </a:solidFill>
                          <a:latin typeface="Arial" charset="0"/>
                          <a:ea typeface="Arial" pitchFamily="-110" charset="0"/>
                          <a:cs typeface="Arial" charset="0"/>
                        </a:rPr>
                        <a:t> (</a:t>
                      </a:r>
                      <a:r>
                        <a:rPr lang="en-US" sz="1200" kern="1200" baseline="0" dirty="0" err="1" smtClean="0">
                          <a:solidFill>
                            <a:srgbClr val="13294A"/>
                          </a:solidFill>
                          <a:latin typeface="Arial" charset="0"/>
                          <a:ea typeface="Arial" pitchFamily="-110" charset="0"/>
                          <a:cs typeface="Arial" charset="0"/>
                        </a:rPr>
                        <a:t>économique</a:t>
                      </a:r>
                      <a:r>
                        <a:rPr lang="en-US" sz="1200" kern="1200" baseline="0" dirty="0" smtClean="0">
                          <a:solidFill>
                            <a:srgbClr val="13294A"/>
                          </a:solidFill>
                          <a:latin typeface="Arial" charset="0"/>
                          <a:ea typeface="Arial" pitchFamily="-110" charset="0"/>
                          <a:cs typeface="Arial" charset="0"/>
                        </a:rPr>
                        <a:t> / fiscal) applicable à la </a:t>
                      </a:r>
                      <a:r>
                        <a:rPr lang="en-US" sz="1200" kern="1200" baseline="0" dirty="0" err="1" smtClean="0">
                          <a:solidFill>
                            <a:srgbClr val="13294A"/>
                          </a:solidFill>
                          <a:latin typeface="Arial" charset="0"/>
                          <a:ea typeface="Arial" pitchFamily="-110" charset="0"/>
                          <a:cs typeface="Arial" charset="0"/>
                        </a:rPr>
                        <a:t>contrepartie</a:t>
                      </a:r>
                      <a:r>
                        <a:rPr lang="en-US" sz="1200" kern="1200" baseline="0" dirty="0" smtClean="0">
                          <a:solidFill>
                            <a:srgbClr val="13294A"/>
                          </a:solidFill>
                          <a:latin typeface="Arial" charset="0"/>
                          <a:ea typeface="Arial" pitchFamily="-110" charset="0"/>
                          <a:cs typeface="Arial" charset="0"/>
                        </a:rPr>
                        <a:t> </a:t>
                      </a:r>
                      <a:r>
                        <a:rPr lang="en-US" sz="1200" kern="1200" baseline="0" dirty="0" err="1" smtClean="0">
                          <a:solidFill>
                            <a:srgbClr val="13294A"/>
                          </a:solidFill>
                          <a:latin typeface="Arial" charset="0"/>
                          <a:ea typeface="Arial" pitchFamily="-110" charset="0"/>
                          <a:cs typeface="Arial" charset="0"/>
                        </a:rPr>
                        <a:t>étrangère</a:t>
                      </a:r>
                      <a:r>
                        <a:rPr lang="en-US" sz="1200" kern="1200" baseline="0" dirty="0" smtClean="0">
                          <a:solidFill>
                            <a:srgbClr val="13294A"/>
                          </a:solidFill>
                          <a:latin typeface="Arial" charset="0"/>
                          <a:ea typeface="Arial" pitchFamily="-110" charset="0"/>
                          <a:cs typeface="Arial" charset="0"/>
                        </a:rPr>
                        <a:t> </a:t>
                      </a:r>
                      <a:r>
                        <a:rPr lang="en-US" sz="1200" kern="1200" baseline="0" dirty="0" err="1" smtClean="0">
                          <a:solidFill>
                            <a:srgbClr val="13294A"/>
                          </a:solidFill>
                          <a:latin typeface="Arial" charset="0"/>
                          <a:ea typeface="Arial" pitchFamily="-110" charset="0"/>
                          <a:cs typeface="Arial" charset="0"/>
                        </a:rPr>
                        <a:t>doit</a:t>
                      </a:r>
                      <a:r>
                        <a:rPr lang="en-US" sz="1200" kern="1200" baseline="0" dirty="0" smtClean="0">
                          <a:solidFill>
                            <a:srgbClr val="13294A"/>
                          </a:solidFill>
                          <a:latin typeface="Arial" charset="0"/>
                          <a:ea typeface="Arial" pitchFamily="-110" charset="0"/>
                          <a:cs typeface="Arial" charset="0"/>
                        </a:rPr>
                        <a:t> </a:t>
                      </a:r>
                      <a:r>
                        <a:rPr lang="en-US" sz="1200" kern="1200" baseline="0" dirty="0" err="1" smtClean="0">
                          <a:solidFill>
                            <a:srgbClr val="13294A"/>
                          </a:solidFill>
                          <a:latin typeface="Arial" charset="0"/>
                          <a:ea typeface="Arial" pitchFamily="-110" charset="0"/>
                          <a:cs typeface="Arial" charset="0"/>
                        </a:rPr>
                        <a:t>être</a:t>
                      </a:r>
                      <a:r>
                        <a:rPr lang="en-US" sz="1200" kern="1200" baseline="0" dirty="0" smtClean="0">
                          <a:solidFill>
                            <a:srgbClr val="13294A"/>
                          </a:solidFill>
                          <a:latin typeface="Arial" charset="0"/>
                          <a:ea typeface="Arial" pitchFamily="-110" charset="0"/>
                          <a:cs typeface="Arial" charset="0"/>
                        </a:rPr>
                        <a:t> </a:t>
                      </a:r>
                      <a:r>
                        <a:rPr lang="en-US" sz="1200" kern="1200" baseline="0" dirty="0" err="1" smtClean="0">
                          <a:solidFill>
                            <a:srgbClr val="13294A"/>
                          </a:solidFill>
                          <a:latin typeface="Arial" charset="0"/>
                          <a:ea typeface="Arial" pitchFamily="-110" charset="0"/>
                          <a:cs typeface="Arial" charset="0"/>
                        </a:rPr>
                        <a:t>pris</a:t>
                      </a:r>
                      <a:r>
                        <a:rPr lang="en-US" sz="1200" kern="1200" baseline="0" dirty="0" smtClean="0">
                          <a:solidFill>
                            <a:srgbClr val="13294A"/>
                          </a:solidFill>
                          <a:latin typeface="Arial" charset="0"/>
                          <a:ea typeface="Arial" pitchFamily="-110" charset="0"/>
                          <a:cs typeface="Arial" charset="0"/>
                        </a:rPr>
                        <a:t> en </a:t>
                      </a:r>
                      <a:r>
                        <a:rPr lang="en-US" sz="1200" kern="1200" baseline="0" dirty="0" err="1" smtClean="0">
                          <a:solidFill>
                            <a:srgbClr val="13294A"/>
                          </a:solidFill>
                          <a:latin typeface="Arial" charset="0"/>
                          <a:ea typeface="Arial" pitchFamily="-110" charset="0"/>
                          <a:cs typeface="Arial" charset="0"/>
                        </a:rPr>
                        <a:t>compte</a:t>
                      </a:r>
                      <a:r>
                        <a:rPr lang="en-US" sz="1200" kern="1200" baseline="0" dirty="0" smtClean="0">
                          <a:solidFill>
                            <a:srgbClr val="13294A"/>
                          </a:solidFill>
                          <a:latin typeface="Arial" charset="0"/>
                          <a:ea typeface="Arial" pitchFamily="-110" charset="0"/>
                          <a:cs typeface="Arial" charset="0"/>
                        </a:rPr>
                        <a:t> (</a:t>
                      </a:r>
                      <a:r>
                        <a:rPr lang="en-US" sz="1200" kern="1200" baseline="0" dirty="0" err="1" smtClean="0">
                          <a:solidFill>
                            <a:srgbClr val="13294A"/>
                          </a:solidFill>
                          <a:latin typeface="Arial" charset="0"/>
                          <a:ea typeface="Arial" pitchFamily="-110" charset="0"/>
                          <a:cs typeface="Arial" charset="0"/>
                        </a:rPr>
                        <a:t>confirmé</a:t>
                      </a:r>
                      <a:r>
                        <a:rPr lang="en-US" sz="1200" kern="1200" baseline="0" dirty="0" smtClean="0">
                          <a:solidFill>
                            <a:srgbClr val="13294A"/>
                          </a:solidFill>
                          <a:latin typeface="Arial" charset="0"/>
                          <a:ea typeface="Arial" pitchFamily="-110" charset="0"/>
                          <a:cs typeface="Arial" charset="0"/>
                        </a:rPr>
                        <a:t> par la </a:t>
                      </a:r>
                      <a:r>
                        <a:rPr lang="en-US" sz="1200" kern="1200" baseline="0" dirty="0" err="1" smtClean="0">
                          <a:solidFill>
                            <a:srgbClr val="13294A"/>
                          </a:solidFill>
                          <a:latin typeface="Arial" charset="0"/>
                          <a:ea typeface="Arial" pitchFamily="-110" charset="0"/>
                          <a:cs typeface="Arial" charset="0"/>
                        </a:rPr>
                        <a:t>Cour</a:t>
                      </a:r>
                      <a:r>
                        <a:rPr lang="en-US" sz="1200" kern="1200" baseline="0" dirty="0" smtClean="0">
                          <a:solidFill>
                            <a:srgbClr val="13294A"/>
                          </a:solidFill>
                          <a:latin typeface="Arial" charset="0"/>
                          <a:ea typeface="Arial" pitchFamily="-110" charset="0"/>
                          <a:cs typeface="Arial" charset="0"/>
                        </a:rPr>
                        <a:t> </a:t>
                      </a:r>
                      <a:r>
                        <a:rPr lang="en-US" sz="1200" kern="1200" baseline="0" dirty="0" err="1" smtClean="0">
                          <a:solidFill>
                            <a:srgbClr val="13294A"/>
                          </a:solidFill>
                          <a:latin typeface="Arial" charset="0"/>
                          <a:ea typeface="Arial" pitchFamily="-110" charset="0"/>
                          <a:cs typeface="Arial" charset="0"/>
                        </a:rPr>
                        <a:t>suprême</a:t>
                      </a:r>
                      <a:r>
                        <a:rPr lang="en-US" sz="1200" kern="1200" baseline="0" dirty="0" smtClean="0">
                          <a:solidFill>
                            <a:srgbClr val="13294A"/>
                          </a:solidFill>
                          <a:latin typeface="Arial" charset="0"/>
                          <a:ea typeface="Arial" pitchFamily="-110" charset="0"/>
                          <a:cs typeface="Arial" charset="0"/>
                        </a:rPr>
                        <a:t>).</a:t>
                      </a:r>
                      <a:endParaRPr lang="en-US" sz="1200" kern="1200" dirty="0" smtClean="0">
                        <a:solidFill>
                          <a:srgbClr val="13294A"/>
                        </a:solidFill>
                        <a:latin typeface="Arial" charset="0"/>
                        <a:ea typeface="Arial" pitchFamily="-110" charset="0"/>
                        <a:cs typeface="Arial" charset="0"/>
                      </a:endParaRPr>
                    </a:p>
                  </a:txBody>
                  <a:tcPr marL="91434" marR="91434"/>
                </a:tc>
              </a:tr>
              <a:tr h="272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rgbClr val="13294A"/>
                          </a:solidFill>
                          <a:latin typeface="Arial" charset="0"/>
                          <a:ea typeface="Arial" pitchFamily="-110" charset="0"/>
                          <a:cs typeface="Arial" charset="0"/>
                        </a:rPr>
                        <a:t>Montant</a:t>
                      </a:r>
                      <a:r>
                        <a:rPr lang="en-US" sz="1200" b="1" kern="1200" dirty="0" smtClean="0">
                          <a:solidFill>
                            <a:srgbClr val="13294A"/>
                          </a:solidFill>
                          <a:latin typeface="Arial" charset="0"/>
                          <a:ea typeface="Arial" pitchFamily="-110" charset="0"/>
                          <a:cs typeface="Arial" charset="0"/>
                        </a:rPr>
                        <a:t> du </a:t>
                      </a:r>
                      <a:r>
                        <a:rPr lang="en-US" sz="1200" b="1" kern="1200" dirty="0" err="1" smtClean="0">
                          <a:solidFill>
                            <a:srgbClr val="13294A"/>
                          </a:solidFill>
                          <a:latin typeface="Arial" charset="0"/>
                          <a:ea typeface="Arial" pitchFamily="-110" charset="0"/>
                          <a:cs typeface="Arial" charset="0"/>
                        </a:rPr>
                        <a:t>redressement</a:t>
                      </a:r>
                      <a:endParaRPr lang="en-US" sz="1200" b="1" kern="1200" dirty="0">
                        <a:solidFill>
                          <a:srgbClr val="13294A"/>
                        </a:solidFill>
                        <a:latin typeface="Arial" charset="0"/>
                        <a:ea typeface="Arial" pitchFamily="-110" charset="0"/>
                        <a:cs typeface="Arial" charset="0"/>
                      </a:endParaRPr>
                    </a:p>
                  </a:txBody>
                  <a:tcPr marL="91434" marR="9143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rgbClr val="13294A"/>
                          </a:solidFill>
                          <a:latin typeface="Arial" charset="0"/>
                          <a:ea typeface="Arial" pitchFamily="-110" charset="0"/>
                          <a:cs typeface="Arial" charset="0"/>
                        </a:rPr>
                        <a:t>Environ </a:t>
                      </a:r>
                      <a:r>
                        <a:rPr lang="en-US" sz="1200" kern="1200" dirty="0" smtClean="0">
                          <a:solidFill>
                            <a:srgbClr val="13294A"/>
                          </a:solidFill>
                          <a:latin typeface="Arial" charset="0"/>
                          <a:ea typeface="Arial" pitchFamily="-110" charset="0"/>
                          <a:cs typeface="Arial" charset="0"/>
                        </a:rPr>
                        <a:t>2,5 millions </a:t>
                      </a:r>
                      <a:r>
                        <a:rPr lang="en-US" sz="1200" kern="1200" dirty="0" err="1" smtClean="0">
                          <a:solidFill>
                            <a:srgbClr val="13294A"/>
                          </a:solidFill>
                          <a:latin typeface="Arial" charset="0"/>
                          <a:ea typeface="Arial" pitchFamily="-110" charset="0"/>
                          <a:cs typeface="Arial" charset="0"/>
                        </a:rPr>
                        <a:t>d’euros</a:t>
                      </a:r>
                      <a:endParaRPr lang="en-US" sz="1200" kern="1200" dirty="0">
                        <a:solidFill>
                          <a:srgbClr val="13294A"/>
                        </a:solidFill>
                        <a:latin typeface="Arial" charset="0"/>
                        <a:ea typeface="Arial" pitchFamily="-110" charset="0"/>
                        <a:cs typeface="Arial" charset="0"/>
                      </a:endParaRPr>
                    </a:p>
                  </a:txBody>
                  <a:tcPr marL="91434" marR="9143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rgbClr val="13294A"/>
                          </a:solidFill>
                          <a:latin typeface="Arial" charset="0"/>
                          <a:ea typeface="Arial" pitchFamily="-110" charset="0"/>
                          <a:cs typeface="Arial" charset="0"/>
                        </a:rPr>
                        <a:t>Environ 14 millions d’euros </a:t>
                      </a:r>
                      <a:endParaRPr lang="en-US" sz="1200" kern="1200" dirty="0">
                        <a:solidFill>
                          <a:srgbClr val="13294A"/>
                        </a:solidFill>
                        <a:latin typeface="Arial" charset="0"/>
                        <a:ea typeface="Arial" pitchFamily="-110" charset="0"/>
                        <a:cs typeface="Arial" charset="0"/>
                      </a:endParaRPr>
                    </a:p>
                  </a:txBody>
                  <a:tcPr marL="91434" marR="91434" anchor="ctr"/>
                </a:tc>
              </a:tr>
            </a:tbl>
          </a:graphicData>
        </a:graphic>
      </p:graphicFrame>
      <p:sp>
        <p:nvSpPr>
          <p:cNvPr id="7" name="TextBox 5"/>
          <p:cNvSpPr txBox="1">
            <a:spLocks noChangeArrowheads="1"/>
          </p:cNvSpPr>
          <p:nvPr/>
        </p:nvSpPr>
        <p:spPr bwMode="auto">
          <a:xfrm>
            <a:off x="860438" y="5991671"/>
            <a:ext cx="78356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dirty="0" smtClean="0">
                <a:solidFill>
                  <a:srgbClr val="FF0000"/>
                </a:solidFill>
                <a:latin typeface="Arial" charset="0"/>
              </a:rPr>
              <a:t>Important de </a:t>
            </a:r>
            <a:r>
              <a:rPr lang="en-US" altLang="en-US" sz="1200" dirty="0" err="1" smtClean="0">
                <a:solidFill>
                  <a:srgbClr val="FF0000"/>
                </a:solidFill>
                <a:latin typeface="Arial" charset="0"/>
              </a:rPr>
              <a:t>bien</a:t>
            </a:r>
            <a:r>
              <a:rPr lang="en-US" altLang="en-US" sz="1200" dirty="0" smtClean="0">
                <a:solidFill>
                  <a:srgbClr val="FF0000"/>
                </a:solidFill>
                <a:latin typeface="Arial" charset="0"/>
              </a:rPr>
              <a:t> </a:t>
            </a:r>
            <a:r>
              <a:rPr lang="en-US" altLang="en-US" sz="1200" dirty="0" err="1" smtClean="0">
                <a:solidFill>
                  <a:srgbClr val="FF0000"/>
                </a:solidFill>
                <a:latin typeface="Arial" charset="0"/>
              </a:rPr>
              <a:t>préparer</a:t>
            </a:r>
            <a:r>
              <a:rPr lang="en-US" altLang="en-US" sz="1200" dirty="0" smtClean="0">
                <a:solidFill>
                  <a:srgbClr val="FF0000"/>
                </a:solidFill>
                <a:latin typeface="Arial" charset="0"/>
              </a:rPr>
              <a:t> </a:t>
            </a:r>
            <a:r>
              <a:rPr lang="en-US" altLang="en-US" sz="1200" dirty="0">
                <a:solidFill>
                  <a:srgbClr val="FF0000"/>
                </a:solidFill>
                <a:latin typeface="Arial" charset="0"/>
              </a:rPr>
              <a:t>l</a:t>
            </a:r>
            <a:r>
              <a:rPr lang="en-US" altLang="en-US" sz="1200" dirty="0" smtClean="0">
                <a:solidFill>
                  <a:srgbClr val="FF0000"/>
                </a:solidFill>
                <a:latin typeface="Arial" charset="0"/>
              </a:rPr>
              <a:t>a documentation PDT : </a:t>
            </a:r>
            <a:r>
              <a:rPr lang="en-US" altLang="en-US" sz="1200" dirty="0" err="1" smtClean="0">
                <a:solidFill>
                  <a:srgbClr val="FF0000"/>
                </a:solidFill>
                <a:latin typeface="Arial" charset="0"/>
              </a:rPr>
              <a:t>elle</a:t>
            </a:r>
            <a:r>
              <a:rPr lang="en-US" altLang="en-US" sz="1200" dirty="0" smtClean="0">
                <a:solidFill>
                  <a:srgbClr val="FF0000"/>
                </a:solidFill>
                <a:latin typeface="Arial" charset="0"/>
              </a:rPr>
              <a:t> </a:t>
            </a:r>
            <a:r>
              <a:rPr lang="en-US" altLang="en-US" sz="1200" dirty="0" err="1" smtClean="0">
                <a:solidFill>
                  <a:srgbClr val="FF0000"/>
                </a:solidFill>
                <a:latin typeface="Arial" charset="0"/>
              </a:rPr>
              <a:t>s’impose</a:t>
            </a:r>
            <a:r>
              <a:rPr lang="en-US" altLang="en-US" sz="1200" dirty="0" smtClean="0">
                <a:solidFill>
                  <a:srgbClr val="FF0000"/>
                </a:solidFill>
                <a:latin typeface="Arial" charset="0"/>
              </a:rPr>
              <a:t> (en premier </a:t>
            </a:r>
            <a:r>
              <a:rPr lang="en-US" altLang="en-US" sz="1200" dirty="0" err="1" smtClean="0">
                <a:solidFill>
                  <a:srgbClr val="FF0000"/>
                </a:solidFill>
                <a:latin typeface="Arial" charset="0"/>
              </a:rPr>
              <a:t>ressort</a:t>
            </a:r>
            <a:r>
              <a:rPr lang="en-US" altLang="en-US" sz="1200" dirty="0" smtClean="0">
                <a:solidFill>
                  <a:srgbClr val="FF0000"/>
                </a:solidFill>
                <a:latin typeface="Arial" charset="0"/>
              </a:rPr>
              <a:t>) aux </a:t>
            </a:r>
            <a:r>
              <a:rPr lang="en-US" altLang="en-US" sz="1200" dirty="0" err="1" smtClean="0">
                <a:solidFill>
                  <a:srgbClr val="FF0000"/>
                </a:solidFill>
                <a:latin typeface="Arial" charset="0"/>
              </a:rPr>
              <a:t>autorités</a:t>
            </a:r>
            <a:r>
              <a:rPr lang="en-US" altLang="en-US" sz="1200" dirty="0" smtClean="0">
                <a:solidFill>
                  <a:srgbClr val="FF0000"/>
                </a:solidFill>
                <a:latin typeface="Arial" charset="0"/>
              </a:rPr>
              <a:t> </a:t>
            </a:r>
            <a:r>
              <a:rPr lang="en-US" altLang="en-US" sz="1200" dirty="0" err="1" smtClean="0">
                <a:solidFill>
                  <a:srgbClr val="FF0000"/>
                </a:solidFill>
                <a:latin typeface="Arial" charset="0"/>
              </a:rPr>
              <a:t>fiscales</a:t>
            </a:r>
            <a:r>
              <a:rPr lang="en-US" altLang="en-US" sz="1200" dirty="0" smtClean="0">
                <a:solidFill>
                  <a:srgbClr val="FF0000"/>
                </a:solidFill>
                <a:latin typeface="Arial" charset="0"/>
              </a:rPr>
              <a:t> et </a:t>
            </a:r>
            <a:r>
              <a:rPr lang="en-US" altLang="en-US" sz="1200" dirty="0" err="1" smtClean="0">
                <a:solidFill>
                  <a:srgbClr val="FF0000"/>
                </a:solidFill>
                <a:latin typeface="Arial" charset="0"/>
              </a:rPr>
              <a:t>protège</a:t>
            </a:r>
            <a:r>
              <a:rPr lang="en-US" altLang="en-US" sz="1200" dirty="0" smtClean="0">
                <a:solidFill>
                  <a:srgbClr val="FF0000"/>
                </a:solidFill>
                <a:latin typeface="Arial" charset="0"/>
              </a:rPr>
              <a:t> le </a:t>
            </a:r>
            <a:r>
              <a:rPr lang="en-US" altLang="en-US" sz="1200" dirty="0" err="1" smtClean="0">
                <a:solidFill>
                  <a:srgbClr val="FF0000"/>
                </a:solidFill>
                <a:latin typeface="Arial" charset="0"/>
              </a:rPr>
              <a:t>redevable</a:t>
            </a:r>
            <a:r>
              <a:rPr lang="en-US" altLang="en-US" sz="1200" dirty="0" smtClean="0">
                <a:solidFill>
                  <a:srgbClr val="FF0000"/>
                </a:solidFill>
                <a:latin typeface="Arial" charset="0"/>
              </a:rPr>
              <a:t> </a:t>
            </a:r>
            <a:r>
              <a:rPr lang="en-US" altLang="en-US" sz="1200" dirty="0" err="1" smtClean="0">
                <a:solidFill>
                  <a:srgbClr val="FF0000"/>
                </a:solidFill>
                <a:latin typeface="Arial" charset="0"/>
              </a:rPr>
              <a:t>contre</a:t>
            </a:r>
            <a:r>
              <a:rPr lang="en-US" altLang="en-US" sz="1200" dirty="0" smtClean="0">
                <a:solidFill>
                  <a:srgbClr val="FF0000"/>
                </a:solidFill>
                <a:latin typeface="Arial" charset="0"/>
              </a:rPr>
              <a:t> </a:t>
            </a:r>
            <a:r>
              <a:rPr lang="en-US" altLang="en-US" sz="1200" dirty="0" err="1" smtClean="0">
                <a:solidFill>
                  <a:srgbClr val="FF0000"/>
                </a:solidFill>
                <a:latin typeface="Arial" charset="0"/>
              </a:rPr>
              <a:t>d’éventuelles</a:t>
            </a:r>
            <a:r>
              <a:rPr lang="en-US" altLang="en-US" sz="1200" dirty="0" smtClean="0">
                <a:solidFill>
                  <a:srgbClr val="FF0000"/>
                </a:solidFill>
                <a:latin typeface="Arial" charset="0"/>
              </a:rPr>
              <a:t> </a:t>
            </a:r>
            <a:r>
              <a:rPr lang="en-US" altLang="en-US" sz="1200" dirty="0" err="1" smtClean="0">
                <a:solidFill>
                  <a:srgbClr val="FF0000"/>
                </a:solidFill>
                <a:latin typeface="Arial" charset="0"/>
              </a:rPr>
              <a:t>pénalités</a:t>
            </a:r>
            <a:r>
              <a:rPr lang="en-US" altLang="en-US" sz="1200" dirty="0" smtClean="0">
                <a:solidFill>
                  <a:srgbClr val="FF0000"/>
                </a:solidFill>
                <a:latin typeface="Arial" charset="0"/>
              </a:rPr>
              <a:t> en </a:t>
            </a:r>
            <a:r>
              <a:rPr lang="en-US" altLang="en-US" sz="1200" dirty="0" err="1" smtClean="0">
                <a:solidFill>
                  <a:srgbClr val="FF0000"/>
                </a:solidFill>
                <a:latin typeface="Arial" charset="0"/>
              </a:rPr>
              <a:t>matière</a:t>
            </a:r>
            <a:r>
              <a:rPr lang="en-US" altLang="en-US" sz="1200" dirty="0" smtClean="0">
                <a:solidFill>
                  <a:srgbClr val="FF0000"/>
                </a:solidFill>
                <a:latin typeface="Arial" charset="0"/>
              </a:rPr>
              <a:t> de PDT (40 % à </a:t>
            </a:r>
            <a:r>
              <a:rPr lang="en-US" altLang="en-US" sz="1200" dirty="0" err="1" smtClean="0">
                <a:solidFill>
                  <a:srgbClr val="FF0000"/>
                </a:solidFill>
                <a:latin typeface="Arial" charset="0"/>
              </a:rPr>
              <a:t>compter</a:t>
            </a:r>
            <a:r>
              <a:rPr lang="en-US" altLang="en-US" sz="1200" dirty="0" smtClean="0">
                <a:solidFill>
                  <a:srgbClr val="FF0000"/>
                </a:solidFill>
                <a:latin typeface="Arial" charset="0"/>
              </a:rPr>
              <a:t> de 2017) ! </a:t>
            </a:r>
            <a:endParaRPr lang="en-US" altLang="en-US" sz="1200" dirty="0">
              <a:solidFill>
                <a:srgbClr val="FF0000"/>
              </a:solidFill>
              <a:latin typeface="Arial" charset="0"/>
            </a:endParaRPr>
          </a:p>
        </p:txBody>
      </p:sp>
      <p:sp>
        <p:nvSpPr>
          <p:cNvPr id="10" name="Oval 9" descr="CMSLegal_Shape_Fill"/>
          <p:cNvSpPr>
            <a:spLocks noChangeAspect="1"/>
          </p:cNvSpPr>
          <p:nvPr/>
        </p:nvSpPr>
        <p:spPr>
          <a:xfrm>
            <a:off x="323528" y="5995244"/>
            <a:ext cx="431800" cy="431800"/>
          </a:xfrm>
          <a:prstGeom prst="ellipse">
            <a:avLst/>
          </a:prstGeom>
          <a:noFill/>
          <a:ln w="12700">
            <a:solidFill>
              <a:srgbClr val="DC22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endParaRPr>
          </a:p>
        </p:txBody>
      </p:sp>
      <p:sp>
        <p:nvSpPr>
          <p:cNvPr id="11" name="Freeform 95"/>
          <p:cNvSpPr>
            <a:spLocks noEditPoints="1"/>
          </p:cNvSpPr>
          <p:nvPr/>
        </p:nvSpPr>
        <p:spPr bwMode="auto">
          <a:xfrm>
            <a:off x="395451" y="5973166"/>
            <a:ext cx="271463" cy="269875"/>
          </a:xfrm>
          <a:custGeom>
            <a:avLst/>
            <a:gdLst>
              <a:gd name="T0" fmla="*/ 2147483647 w 2224"/>
              <a:gd name="T1" fmla="*/ 0 h 2224"/>
              <a:gd name="T2" fmla="*/ 0 w 2224"/>
              <a:gd name="T3" fmla="*/ 2147483647 h 2224"/>
              <a:gd name="T4" fmla="*/ 2147483647 w 2224"/>
              <a:gd name="T5" fmla="*/ 2147483647 h 2224"/>
              <a:gd name="T6" fmla="*/ 2147483647 w 2224"/>
              <a:gd name="T7" fmla="*/ 2147483647 h 2224"/>
              <a:gd name="T8" fmla="*/ 2147483647 w 2224"/>
              <a:gd name="T9" fmla="*/ 0 h 2224"/>
              <a:gd name="T10" fmla="*/ 2147483647 w 2224"/>
              <a:gd name="T11" fmla="*/ 2147483647 h 2224"/>
              <a:gd name="T12" fmla="*/ 2147483647 w 2224"/>
              <a:gd name="T13" fmla="*/ 2147483647 h 2224"/>
              <a:gd name="T14" fmla="*/ 2147483647 w 2224"/>
              <a:gd name="T15" fmla="*/ 2147483647 h 2224"/>
              <a:gd name="T16" fmla="*/ 2147483647 w 2224"/>
              <a:gd name="T17" fmla="*/ 2147483647 h 2224"/>
              <a:gd name="T18" fmla="*/ 2147483647 w 2224"/>
              <a:gd name="T19" fmla="*/ 2147483647 h 2224"/>
              <a:gd name="T20" fmla="*/ 2147483647 w 2224"/>
              <a:gd name="T21" fmla="*/ 2147483647 h 2224"/>
              <a:gd name="T22" fmla="*/ 2147483647 w 2224"/>
              <a:gd name="T23" fmla="*/ 2147483647 h 2224"/>
              <a:gd name="T24" fmla="*/ 2147483647 w 2224"/>
              <a:gd name="T25" fmla="*/ 2147483647 h 2224"/>
              <a:gd name="T26" fmla="*/ 2147483647 w 2224"/>
              <a:gd name="T27" fmla="*/ 2147483647 h 2224"/>
              <a:gd name="T28" fmla="*/ 2147483647 w 2224"/>
              <a:gd name="T29" fmla="*/ 2147483647 h 2224"/>
              <a:gd name="T30" fmla="*/ 2147483647 w 2224"/>
              <a:gd name="T31" fmla="*/ 2147483647 h 2224"/>
              <a:gd name="T32" fmla="*/ 2147483647 w 2224"/>
              <a:gd name="T33" fmla="*/ 2147483647 h 2224"/>
              <a:gd name="T34" fmla="*/ 2147483647 w 2224"/>
              <a:gd name="T35" fmla="*/ 2147483647 h 2224"/>
              <a:gd name="T36" fmla="*/ 2147483647 w 2224"/>
              <a:gd name="T37" fmla="*/ 2147483647 h 2224"/>
              <a:gd name="T38" fmla="*/ 2147483647 w 2224"/>
              <a:gd name="T39" fmla="*/ 2147483647 h 2224"/>
              <a:gd name="T40" fmla="*/ 2147483647 w 2224"/>
              <a:gd name="T41" fmla="*/ 2147483647 h 2224"/>
              <a:gd name="T42" fmla="*/ 2147483647 w 2224"/>
              <a:gd name="T43" fmla="*/ 2147483647 h 2224"/>
              <a:gd name="T44" fmla="*/ 2147483647 w 2224"/>
              <a:gd name="T45" fmla="*/ 2147483647 h 2224"/>
              <a:gd name="T46" fmla="*/ 2147483647 w 2224"/>
              <a:gd name="T47" fmla="*/ 2147483647 h 2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24" h="2224">
                <a:moveTo>
                  <a:pt x="1112" y="0"/>
                </a:moveTo>
                <a:cubicBezTo>
                  <a:pt x="498" y="0"/>
                  <a:pt x="0" y="498"/>
                  <a:pt x="0" y="1112"/>
                </a:cubicBezTo>
                <a:cubicBezTo>
                  <a:pt x="0" y="1726"/>
                  <a:pt x="498" y="2224"/>
                  <a:pt x="1112" y="2224"/>
                </a:cubicBezTo>
                <a:cubicBezTo>
                  <a:pt x="1726" y="2224"/>
                  <a:pt x="2224" y="1726"/>
                  <a:pt x="2224" y="1112"/>
                </a:cubicBezTo>
                <a:cubicBezTo>
                  <a:pt x="2224" y="498"/>
                  <a:pt x="1726" y="0"/>
                  <a:pt x="1112" y="0"/>
                </a:cubicBezTo>
                <a:close/>
                <a:moveTo>
                  <a:pt x="1841" y="1841"/>
                </a:moveTo>
                <a:cubicBezTo>
                  <a:pt x="1654" y="2028"/>
                  <a:pt x="1397" y="2143"/>
                  <a:pt x="1112" y="2143"/>
                </a:cubicBezTo>
                <a:cubicBezTo>
                  <a:pt x="827" y="2143"/>
                  <a:pt x="570" y="2028"/>
                  <a:pt x="383" y="1841"/>
                </a:cubicBezTo>
                <a:cubicBezTo>
                  <a:pt x="196" y="1654"/>
                  <a:pt x="81" y="1397"/>
                  <a:pt x="81" y="1112"/>
                </a:cubicBezTo>
                <a:cubicBezTo>
                  <a:pt x="81" y="827"/>
                  <a:pt x="196" y="570"/>
                  <a:pt x="383" y="383"/>
                </a:cubicBezTo>
                <a:cubicBezTo>
                  <a:pt x="570" y="197"/>
                  <a:pt x="827" y="81"/>
                  <a:pt x="1112" y="81"/>
                </a:cubicBezTo>
                <a:cubicBezTo>
                  <a:pt x="1397" y="81"/>
                  <a:pt x="1654" y="197"/>
                  <a:pt x="1841" y="383"/>
                </a:cubicBezTo>
                <a:cubicBezTo>
                  <a:pt x="2027" y="570"/>
                  <a:pt x="2143" y="827"/>
                  <a:pt x="2143" y="1112"/>
                </a:cubicBezTo>
                <a:cubicBezTo>
                  <a:pt x="2143" y="1397"/>
                  <a:pt x="2027" y="1654"/>
                  <a:pt x="1841" y="1841"/>
                </a:cubicBezTo>
                <a:close/>
                <a:moveTo>
                  <a:pt x="1112" y="1691"/>
                </a:moveTo>
                <a:cubicBezTo>
                  <a:pt x="1029" y="1691"/>
                  <a:pt x="962" y="1758"/>
                  <a:pt x="962" y="1841"/>
                </a:cubicBezTo>
                <a:cubicBezTo>
                  <a:pt x="962" y="1923"/>
                  <a:pt x="1029" y="1990"/>
                  <a:pt x="1112" y="1990"/>
                </a:cubicBezTo>
                <a:cubicBezTo>
                  <a:pt x="1195" y="1990"/>
                  <a:pt x="1261" y="1923"/>
                  <a:pt x="1261" y="1841"/>
                </a:cubicBezTo>
                <a:cubicBezTo>
                  <a:pt x="1261" y="1758"/>
                  <a:pt x="1195" y="1691"/>
                  <a:pt x="1112" y="1691"/>
                </a:cubicBezTo>
                <a:close/>
                <a:moveTo>
                  <a:pt x="997" y="1544"/>
                </a:moveTo>
                <a:cubicBezTo>
                  <a:pt x="1227" y="1544"/>
                  <a:pt x="1227" y="1544"/>
                  <a:pt x="1227" y="1544"/>
                </a:cubicBezTo>
                <a:cubicBezTo>
                  <a:pt x="1261" y="305"/>
                  <a:pt x="1261" y="305"/>
                  <a:pt x="1261" y="305"/>
                </a:cubicBezTo>
                <a:cubicBezTo>
                  <a:pt x="962" y="305"/>
                  <a:pt x="962" y="305"/>
                  <a:pt x="962" y="305"/>
                </a:cubicBezTo>
                <a:lnTo>
                  <a:pt x="997" y="1544"/>
                </a:lnTo>
                <a:close/>
              </a:path>
            </a:pathLst>
          </a:custGeom>
          <a:solidFill>
            <a:srgbClr val="DC2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1707945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altLang="en-US" dirty="0">
                <a:latin typeface="Arial" charset="0"/>
                <a:cs typeface="Arial" charset="0"/>
              </a:rPr>
              <a:t>Prix de </a:t>
            </a:r>
            <a:r>
              <a:rPr lang="en-GB" altLang="en-US" dirty="0" err="1" smtClean="0">
                <a:latin typeface="Arial" charset="0"/>
                <a:cs typeface="Arial" charset="0"/>
              </a:rPr>
              <a:t>transfert</a:t>
            </a:r>
            <a:r>
              <a:rPr lang="en-GB" altLang="en-US" dirty="0" smtClean="0">
                <a:latin typeface="Arial" charset="0"/>
                <a:cs typeface="Arial" charset="0"/>
              </a:rPr>
              <a:t> : </a:t>
            </a:r>
            <a:r>
              <a:rPr lang="en-GB" altLang="en-US" dirty="0" err="1" smtClean="0">
                <a:latin typeface="Arial" charset="0"/>
                <a:cs typeface="Arial" charset="0"/>
              </a:rPr>
              <a:t>tendances</a:t>
            </a:r>
            <a:r>
              <a:rPr lang="en-GB" altLang="en-US" dirty="0" smtClean="0">
                <a:latin typeface="Arial" charset="0"/>
                <a:cs typeface="Arial" charset="0"/>
              </a:rPr>
              <a:t> </a:t>
            </a:r>
            <a:r>
              <a:rPr lang="en-GB" altLang="en-US" dirty="0" err="1" smtClean="0">
                <a:latin typeface="Arial" charset="0"/>
                <a:cs typeface="Arial" charset="0"/>
              </a:rPr>
              <a:t>récentes</a:t>
            </a:r>
            <a:r>
              <a:rPr lang="en-GB" altLang="en-US" dirty="0" smtClean="0">
                <a:latin typeface="Arial" charset="0"/>
                <a:cs typeface="Arial" charset="0"/>
              </a:rPr>
              <a:t> en </a:t>
            </a:r>
            <a:r>
              <a:rPr lang="en-GB" altLang="en-US" dirty="0" err="1" smtClean="0">
                <a:latin typeface="Arial" charset="0"/>
                <a:cs typeface="Arial" charset="0"/>
              </a:rPr>
              <a:t>Russie</a:t>
            </a:r>
            <a:endParaRPr lang="en-GB" altLang="en-US" sz="1800" dirty="0">
              <a:solidFill>
                <a:srgbClr val="000000"/>
              </a:solidFill>
              <a:latin typeface="Arial" charset="0"/>
              <a:cs typeface="Arial" charset="0"/>
            </a:endParaRP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17</a:t>
            </a:fld>
            <a:endParaRPr lang="en-GB" noProof="0" dirty="0"/>
          </a:p>
        </p:txBody>
      </p:sp>
      <p:sp>
        <p:nvSpPr>
          <p:cNvPr id="11" name="TextBox 10"/>
          <p:cNvSpPr txBox="1"/>
          <p:nvPr/>
        </p:nvSpPr>
        <p:spPr>
          <a:xfrm>
            <a:off x="360040" y="3356992"/>
            <a:ext cx="4573016" cy="2831544"/>
          </a:xfrm>
          <a:prstGeom prst="rect">
            <a:avLst/>
          </a:prstGeom>
          <a:noFill/>
          <a:ln>
            <a:noFill/>
          </a:ln>
        </p:spPr>
        <p:txBody>
          <a:bodyPr wrap="square">
            <a:spAutoFit/>
          </a:bodyPr>
          <a:lstStyle/>
          <a:p>
            <a:pPr>
              <a:defRPr/>
            </a:pPr>
            <a:r>
              <a:rPr lang="en-US" sz="1400" b="1" dirty="0" smtClean="0">
                <a:latin typeface="Arial" charset="0"/>
              </a:rPr>
              <a:t>Application du concept </a:t>
            </a:r>
            <a:r>
              <a:rPr lang="en-US" sz="1400" b="1" dirty="0" err="1" smtClean="0">
                <a:latin typeface="Arial" charset="0"/>
              </a:rPr>
              <a:t>d’avantage</a:t>
            </a:r>
            <a:r>
              <a:rPr lang="en-US" sz="1400" b="1" dirty="0" smtClean="0">
                <a:latin typeface="Arial" charset="0"/>
              </a:rPr>
              <a:t> </a:t>
            </a:r>
            <a:r>
              <a:rPr lang="en-US" sz="1400" b="1" dirty="0">
                <a:latin typeface="Arial" charset="0"/>
              </a:rPr>
              <a:t>f</a:t>
            </a:r>
            <a:r>
              <a:rPr lang="en-US" sz="1400" b="1" dirty="0" smtClean="0">
                <a:latin typeface="Arial" charset="0"/>
              </a:rPr>
              <a:t>iscal </a:t>
            </a:r>
            <a:r>
              <a:rPr lang="en-US" sz="1400" b="1" dirty="0" err="1" smtClean="0">
                <a:latin typeface="Arial" charset="0"/>
              </a:rPr>
              <a:t>injustifié</a:t>
            </a:r>
            <a:r>
              <a:rPr lang="en-US" sz="1400" b="1" dirty="0" smtClean="0">
                <a:latin typeface="Arial" charset="0"/>
              </a:rPr>
              <a:t> (AFI) </a:t>
            </a:r>
            <a:r>
              <a:rPr lang="en-US" sz="1400" dirty="0" smtClean="0">
                <a:latin typeface="Arial" charset="0"/>
              </a:rPr>
              <a:t>:</a:t>
            </a:r>
            <a:endParaRPr lang="ru-RU" sz="1400" dirty="0">
              <a:latin typeface="Arial" charset="0"/>
              <a:ea typeface="Arial" pitchFamily="-110" charset="0"/>
            </a:endParaRPr>
          </a:p>
          <a:p>
            <a:pPr marL="536575" lvl="2" indent="-285750">
              <a:spcBef>
                <a:spcPts val="400"/>
              </a:spcBef>
              <a:buFont typeface="Wingdings" pitchFamily="2" charset="2"/>
              <a:buChar char="§"/>
              <a:defRPr/>
            </a:pPr>
            <a:r>
              <a:rPr lang="en-US" sz="1400" dirty="0" err="1">
                <a:latin typeface="Arial" charset="0"/>
                <a:ea typeface="Arial" pitchFamily="-110" charset="0"/>
              </a:rPr>
              <a:t>c</a:t>
            </a:r>
            <a:r>
              <a:rPr lang="en-US" sz="1400" dirty="0" err="1" smtClean="0">
                <a:latin typeface="Arial" charset="0"/>
                <a:ea typeface="Arial" pitchFamily="-110" charset="0"/>
              </a:rPr>
              <a:t>ompétence</a:t>
            </a:r>
            <a:r>
              <a:rPr lang="en-US" sz="1400" dirty="0" smtClean="0">
                <a:latin typeface="Arial" charset="0"/>
                <a:ea typeface="Arial" pitchFamily="-110" charset="0"/>
              </a:rPr>
              <a:t> exclusive du service </a:t>
            </a:r>
            <a:r>
              <a:rPr lang="en-US" sz="1400" dirty="0" err="1">
                <a:latin typeface="Arial" charset="0"/>
                <a:ea typeface="Arial" pitchFamily="-110" charset="0"/>
              </a:rPr>
              <a:t>f</a:t>
            </a:r>
            <a:r>
              <a:rPr lang="en-US" sz="1400" dirty="0" err="1" smtClean="0">
                <a:latin typeface="Arial" charset="0"/>
                <a:ea typeface="Arial" pitchFamily="-110" charset="0"/>
              </a:rPr>
              <a:t>édéral</a:t>
            </a:r>
            <a:r>
              <a:rPr lang="en-US" sz="1400" dirty="0" smtClean="0">
                <a:latin typeface="Arial" charset="0"/>
                <a:ea typeface="Arial" pitchFamily="-110" charset="0"/>
              </a:rPr>
              <a:t> des </a:t>
            </a:r>
            <a:r>
              <a:rPr lang="en-US" sz="1400" dirty="0" err="1">
                <a:latin typeface="Arial" charset="0"/>
                <a:ea typeface="Arial" pitchFamily="-110" charset="0"/>
              </a:rPr>
              <a:t>i</a:t>
            </a:r>
            <a:r>
              <a:rPr lang="en-US" sz="1400" dirty="0" err="1" smtClean="0">
                <a:latin typeface="Arial" charset="0"/>
                <a:ea typeface="Arial" pitchFamily="-110" charset="0"/>
              </a:rPr>
              <a:t>mpôts</a:t>
            </a:r>
            <a:r>
              <a:rPr lang="en-US" sz="1400" dirty="0" smtClean="0">
                <a:latin typeface="Arial" charset="0"/>
                <a:ea typeface="Arial" pitchFamily="-110" charset="0"/>
              </a:rPr>
              <a:t> en </a:t>
            </a:r>
            <a:r>
              <a:rPr lang="en-US" sz="1400" dirty="0" err="1" smtClean="0">
                <a:latin typeface="Arial" charset="0"/>
                <a:ea typeface="Arial" pitchFamily="-110" charset="0"/>
              </a:rPr>
              <a:t>matière</a:t>
            </a:r>
            <a:r>
              <a:rPr lang="en-US" sz="1400" dirty="0" smtClean="0">
                <a:latin typeface="Arial" charset="0"/>
                <a:ea typeface="Arial" pitchFamily="-110" charset="0"/>
              </a:rPr>
              <a:t> de PDT (</a:t>
            </a:r>
            <a:r>
              <a:rPr lang="en-US" sz="1400" dirty="0" err="1" smtClean="0">
                <a:latin typeface="Arial" charset="0"/>
                <a:ea typeface="Arial" pitchFamily="-110" charset="0"/>
              </a:rPr>
              <a:t>sauf</a:t>
            </a:r>
            <a:r>
              <a:rPr lang="en-US" sz="1400" dirty="0" smtClean="0">
                <a:latin typeface="Arial" charset="0"/>
                <a:ea typeface="Arial" pitchFamily="-110" charset="0"/>
              </a:rPr>
              <a:t> pour les notifications) ;</a:t>
            </a:r>
            <a:endParaRPr lang="en-US" sz="1400" dirty="0">
              <a:latin typeface="Arial" charset="0"/>
              <a:ea typeface="Arial" pitchFamily="-110" charset="0"/>
            </a:endParaRPr>
          </a:p>
          <a:p>
            <a:pPr marL="536575" lvl="2" indent="-285750">
              <a:spcBef>
                <a:spcPts val="400"/>
              </a:spcBef>
              <a:buFont typeface="Wingdings" pitchFamily="2" charset="2"/>
              <a:buChar char="§"/>
              <a:defRPr/>
            </a:pPr>
            <a:r>
              <a:rPr lang="en-US" sz="1400" dirty="0" err="1">
                <a:latin typeface="Arial" charset="0"/>
                <a:ea typeface="Arial" pitchFamily="-110" charset="0"/>
              </a:rPr>
              <a:t>e</a:t>
            </a:r>
            <a:r>
              <a:rPr lang="en-US" sz="1400" dirty="0" err="1" smtClean="0">
                <a:latin typeface="Arial" charset="0"/>
                <a:ea typeface="Arial" pitchFamily="-110" charset="0"/>
              </a:rPr>
              <a:t>n</a:t>
            </a:r>
            <a:r>
              <a:rPr lang="en-US" sz="1400" dirty="0" smtClean="0">
                <a:latin typeface="Arial" charset="0"/>
                <a:ea typeface="Arial" pitchFamily="-110" charset="0"/>
              </a:rPr>
              <a:t> </a:t>
            </a:r>
            <a:r>
              <a:rPr lang="en-US" sz="1400" dirty="0" err="1" smtClean="0">
                <a:latin typeface="Arial" charset="0"/>
                <a:ea typeface="Arial" pitchFamily="-110" charset="0"/>
              </a:rPr>
              <a:t>pratique</a:t>
            </a:r>
            <a:r>
              <a:rPr lang="en-US" sz="1400" dirty="0" smtClean="0">
                <a:latin typeface="Arial" charset="0"/>
                <a:ea typeface="Arial" pitchFamily="-110" charset="0"/>
              </a:rPr>
              <a:t>, les administrations </a:t>
            </a:r>
            <a:r>
              <a:rPr lang="en-US" sz="1400" dirty="0" err="1" smtClean="0">
                <a:latin typeface="Arial" charset="0"/>
                <a:ea typeface="Arial" pitchFamily="-110" charset="0"/>
              </a:rPr>
              <a:t>fiscales</a:t>
            </a:r>
            <a:r>
              <a:rPr lang="en-US" sz="1400" dirty="0" smtClean="0">
                <a:latin typeface="Arial" charset="0"/>
                <a:ea typeface="Arial" pitchFamily="-110" charset="0"/>
              </a:rPr>
              <a:t> </a:t>
            </a:r>
            <a:r>
              <a:rPr lang="en-US" sz="1400" dirty="0" err="1" smtClean="0">
                <a:latin typeface="Arial" charset="0"/>
                <a:ea typeface="Arial" pitchFamily="-110" charset="0"/>
              </a:rPr>
              <a:t>régionales</a:t>
            </a:r>
            <a:r>
              <a:rPr lang="en-US" sz="1400" dirty="0" smtClean="0">
                <a:latin typeface="Arial" charset="0"/>
                <a:ea typeface="Arial" pitchFamily="-110" charset="0"/>
              </a:rPr>
              <a:t> </a:t>
            </a:r>
            <a:r>
              <a:rPr lang="en-US" sz="1400" dirty="0" err="1" smtClean="0">
                <a:latin typeface="Arial" charset="0"/>
                <a:ea typeface="Arial" pitchFamily="-110" charset="0"/>
              </a:rPr>
              <a:t>vérifient</a:t>
            </a:r>
            <a:r>
              <a:rPr lang="en-US" sz="1400" dirty="0" smtClean="0">
                <a:latin typeface="Arial" charset="0"/>
                <a:ea typeface="Arial" pitchFamily="-110" charset="0"/>
              </a:rPr>
              <a:t> les PDT sur la base du concept </a:t>
            </a:r>
            <a:r>
              <a:rPr lang="en-US" sz="1400" dirty="0" err="1" smtClean="0">
                <a:latin typeface="Arial" charset="0"/>
                <a:ea typeface="Arial" pitchFamily="-110" charset="0"/>
              </a:rPr>
              <a:t>d’AFI</a:t>
            </a:r>
            <a:r>
              <a:rPr lang="en-US" sz="1400" dirty="0" smtClean="0">
                <a:latin typeface="Arial" charset="0"/>
                <a:ea typeface="Arial" pitchFamily="-110" charset="0"/>
              </a:rPr>
              <a:t> (plus </a:t>
            </a:r>
            <a:r>
              <a:rPr lang="en-US" sz="1400" dirty="0" err="1" smtClean="0">
                <a:latin typeface="Arial" charset="0"/>
                <a:ea typeface="Arial" pitchFamily="-110" charset="0"/>
              </a:rPr>
              <a:t>souple</a:t>
            </a:r>
            <a:r>
              <a:rPr lang="en-US" sz="1400" dirty="0" smtClean="0">
                <a:latin typeface="Arial" charset="0"/>
                <a:ea typeface="Arial" pitchFamily="-110" charset="0"/>
              </a:rPr>
              <a:t> et facile à </a:t>
            </a:r>
            <a:r>
              <a:rPr lang="en-US" sz="1400" dirty="0" err="1" smtClean="0">
                <a:latin typeface="Arial" charset="0"/>
                <a:ea typeface="Arial" pitchFamily="-110" charset="0"/>
              </a:rPr>
              <a:t>mettre</a:t>
            </a:r>
            <a:r>
              <a:rPr lang="en-US" sz="1400" dirty="0" smtClean="0">
                <a:latin typeface="Arial" charset="0"/>
                <a:ea typeface="Arial" pitchFamily="-110" charset="0"/>
              </a:rPr>
              <a:t> en oeuvre) </a:t>
            </a:r>
            <a:r>
              <a:rPr lang="ru-RU" sz="1400" dirty="0" smtClean="0">
                <a:latin typeface="Arial" charset="0"/>
                <a:ea typeface="Arial" pitchFamily="-110" charset="0"/>
              </a:rPr>
              <a:t>;</a:t>
            </a:r>
            <a:endParaRPr lang="en-US" sz="1400" dirty="0" smtClean="0">
              <a:latin typeface="Arial" charset="0"/>
              <a:ea typeface="Arial" pitchFamily="-110" charset="0"/>
            </a:endParaRPr>
          </a:p>
          <a:p>
            <a:pPr marL="536575" lvl="2" indent="-285750">
              <a:spcBef>
                <a:spcPts val="400"/>
              </a:spcBef>
              <a:buFont typeface="Wingdings" pitchFamily="2" charset="2"/>
              <a:buChar char="§"/>
              <a:defRPr/>
            </a:pPr>
            <a:r>
              <a:rPr lang="en-US" sz="1400" dirty="0">
                <a:latin typeface="Arial" charset="0"/>
                <a:ea typeface="Arial" pitchFamily="-110" charset="0"/>
              </a:rPr>
              <a:t>c</a:t>
            </a:r>
            <a:r>
              <a:rPr lang="en-US" sz="1400" dirty="0" smtClean="0">
                <a:latin typeface="Arial" charset="0"/>
                <a:ea typeface="Arial" pitchFamily="-110" charset="0"/>
              </a:rPr>
              <a:t>oncept </a:t>
            </a:r>
            <a:r>
              <a:rPr lang="en-US" sz="1400" dirty="0" err="1" smtClean="0">
                <a:latin typeface="Arial" charset="0"/>
                <a:ea typeface="Arial" pitchFamily="-110" charset="0"/>
              </a:rPr>
              <a:t>d’AFI</a:t>
            </a:r>
            <a:r>
              <a:rPr lang="en-US" sz="1400" dirty="0" smtClean="0">
                <a:latin typeface="Arial" charset="0"/>
                <a:ea typeface="Arial" pitchFamily="-110" charset="0"/>
              </a:rPr>
              <a:t> </a:t>
            </a:r>
            <a:r>
              <a:rPr lang="en-US" sz="1400" dirty="0" err="1" smtClean="0">
                <a:latin typeface="Arial" charset="0"/>
                <a:ea typeface="Arial" pitchFamily="-110" charset="0"/>
              </a:rPr>
              <a:t>peu</a:t>
            </a:r>
            <a:r>
              <a:rPr lang="en-US" sz="1400" dirty="0" smtClean="0">
                <a:latin typeface="Arial" charset="0"/>
                <a:ea typeface="Arial" pitchFamily="-110" charset="0"/>
              </a:rPr>
              <a:t> appliqué aux </a:t>
            </a:r>
            <a:r>
              <a:rPr lang="en-US" sz="1400" dirty="0" err="1" smtClean="0">
                <a:latin typeface="Arial" charset="0"/>
                <a:ea typeface="Arial" pitchFamily="-110" charset="0"/>
              </a:rPr>
              <a:t>opérations</a:t>
            </a:r>
            <a:r>
              <a:rPr lang="en-US" sz="1400" dirty="0" smtClean="0">
                <a:latin typeface="Arial" charset="0"/>
                <a:ea typeface="Arial" pitchFamily="-110" charset="0"/>
              </a:rPr>
              <a:t> </a:t>
            </a:r>
            <a:r>
              <a:rPr lang="en-US" sz="1400" dirty="0" err="1" smtClean="0">
                <a:latin typeface="Arial" charset="0"/>
                <a:ea typeface="Arial" pitchFamily="-110" charset="0"/>
              </a:rPr>
              <a:t>transfrontalières</a:t>
            </a:r>
            <a:r>
              <a:rPr lang="en-US" sz="1400" dirty="0" smtClean="0">
                <a:latin typeface="Arial" charset="0"/>
                <a:ea typeface="Arial" pitchFamily="-110" charset="0"/>
              </a:rPr>
              <a:t> (</a:t>
            </a:r>
            <a:r>
              <a:rPr lang="en-US" sz="1400" dirty="0" err="1" smtClean="0">
                <a:latin typeface="Arial" charset="0"/>
                <a:ea typeface="Arial" pitchFamily="-110" charset="0"/>
              </a:rPr>
              <a:t>référence</a:t>
            </a:r>
            <a:r>
              <a:rPr lang="en-US" sz="1400" dirty="0" smtClean="0">
                <a:latin typeface="Arial" charset="0"/>
                <a:ea typeface="Arial" pitchFamily="-110" charset="0"/>
              </a:rPr>
              <a:t> </a:t>
            </a:r>
            <a:r>
              <a:rPr lang="en-US" sz="1400" dirty="0">
                <a:latin typeface="Arial" charset="0"/>
                <a:ea typeface="Arial" pitchFamily="-110" charset="0"/>
              </a:rPr>
              <a:t>à</a:t>
            </a:r>
            <a:r>
              <a:rPr lang="en-US" sz="1400" dirty="0" smtClean="0">
                <a:latin typeface="Arial" charset="0"/>
                <a:ea typeface="Arial" pitchFamily="-110" charset="0"/>
              </a:rPr>
              <a:t> </a:t>
            </a:r>
            <a:r>
              <a:rPr lang="en-US" sz="1400" dirty="0" err="1" smtClean="0">
                <a:latin typeface="Arial" charset="0"/>
                <a:ea typeface="Arial" pitchFamily="-110" charset="0"/>
              </a:rPr>
              <a:t>d’autres</a:t>
            </a:r>
            <a:r>
              <a:rPr lang="en-US" sz="1400" dirty="0" smtClean="0">
                <a:latin typeface="Arial" charset="0"/>
                <a:ea typeface="Arial" pitchFamily="-110" charset="0"/>
              </a:rPr>
              <a:t> concepts : BE, </a:t>
            </a:r>
            <a:r>
              <a:rPr lang="en-US" sz="1400" dirty="0" err="1" smtClean="0">
                <a:latin typeface="Arial" charset="0"/>
                <a:ea typeface="Arial" pitchFamily="-110" charset="0"/>
              </a:rPr>
              <a:t>manque</a:t>
            </a:r>
            <a:r>
              <a:rPr lang="en-US" sz="1400" dirty="0" smtClean="0">
                <a:latin typeface="Arial" charset="0"/>
                <a:ea typeface="Arial" pitchFamily="-110" charset="0"/>
              </a:rPr>
              <a:t> de substance, etc.).</a:t>
            </a:r>
            <a:endParaRPr lang="en-US" sz="1600" dirty="0">
              <a:latin typeface="Arial" pitchFamily="34" charset="0"/>
              <a:cs typeface="Arial" pitchFamily="34" charset="0"/>
            </a:endParaRPr>
          </a:p>
        </p:txBody>
      </p:sp>
      <p:graphicFrame>
        <p:nvGraphicFramePr>
          <p:cNvPr id="12" name="Chart 11" title="PDT AFI"/>
          <p:cNvGraphicFramePr>
            <a:graphicFrameLocks/>
          </p:cNvGraphicFramePr>
          <p:nvPr>
            <p:extLst>
              <p:ext uri="{D42A27DB-BD31-4B8C-83A1-F6EECF244321}">
                <p14:modId xmlns:p14="http://schemas.microsoft.com/office/powerpoint/2010/main" val="3568794288"/>
              </p:ext>
            </p:extLst>
          </p:nvPr>
        </p:nvGraphicFramePr>
        <p:xfrm>
          <a:off x="5652120" y="4029052"/>
          <a:ext cx="2808312" cy="247014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4896544" y="1366510"/>
            <a:ext cx="4067944" cy="2616101"/>
          </a:xfrm>
          <a:prstGeom prst="rect">
            <a:avLst/>
          </a:prstGeom>
        </p:spPr>
        <p:txBody>
          <a:bodyPr wrap="square">
            <a:spAutoFit/>
          </a:bodyPr>
          <a:lstStyle/>
          <a:p>
            <a:pPr lvl="0">
              <a:defRPr/>
            </a:pPr>
            <a:r>
              <a:rPr lang="en-US" sz="1400" b="1" dirty="0" err="1" smtClean="0">
                <a:latin typeface="Arial" charset="0"/>
              </a:rPr>
              <a:t>Rétroactivité</a:t>
            </a:r>
            <a:r>
              <a:rPr lang="en-US" sz="1400" b="1" dirty="0" smtClean="0">
                <a:latin typeface="Arial" charset="0"/>
              </a:rPr>
              <a:t> des </a:t>
            </a:r>
            <a:r>
              <a:rPr lang="en-US" sz="1400" b="1" dirty="0" err="1" smtClean="0">
                <a:latin typeface="Arial" charset="0"/>
              </a:rPr>
              <a:t>règles</a:t>
            </a:r>
            <a:r>
              <a:rPr lang="en-US" sz="1400" b="1" dirty="0" smtClean="0">
                <a:latin typeface="Arial" charset="0"/>
              </a:rPr>
              <a:t> de PDT :</a:t>
            </a:r>
            <a:endParaRPr lang="en-US" sz="1400" dirty="0" smtClean="0">
              <a:latin typeface="Arial" charset="0"/>
              <a:ea typeface="Arial" pitchFamily="-110" charset="0"/>
            </a:endParaRPr>
          </a:p>
          <a:p>
            <a:pPr marL="536575" lvl="2" indent="-285750">
              <a:spcBef>
                <a:spcPts val="400"/>
              </a:spcBef>
              <a:buFont typeface="Wingdings" pitchFamily="2" charset="2"/>
              <a:buChar char="§"/>
              <a:defRPr/>
            </a:pPr>
            <a:r>
              <a:rPr lang="en-US" sz="1400" dirty="0">
                <a:latin typeface="Arial" charset="0"/>
                <a:ea typeface="Arial" pitchFamily="-110" charset="0"/>
              </a:rPr>
              <a:t>l</a:t>
            </a:r>
            <a:r>
              <a:rPr lang="en-US" sz="1400" dirty="0" smtClean="0">
                <a:latin typeface="Arial" charset="0"/>
                <a:ea typeface="Arial" pitchFamily="-110" charset="0"/>
              </a:rPr>
              <a:t>es </a:t>
            </a:r>
            <a:r>
              <a:rPr lang="en-US" sz="1400" dirty="0" err="1" smtClean="0">
                <a:latin typeface="Arial" charset="0"/>
                <a:ea typeface="Arial" pitchFamily="-110" charset="0"/>
              </a:rPr>
              <a:t>règles</a:t>
            </a:r>
            <a:r>
              <a:rPr lang="en-US" sz="1400" dirty="0" smtClean="0">
                <a:latin typeface="Arial" charset="0"/>
                <a:ea typeface="Arial" pitchFamily="-110" charset="0"/>
              </a:rPr>
              <a:t> de PDT </a:t>
            </a:r>
            <a:r>
              <a:rPr lang="en-US" sz="1400" dirty="0" err="1" smtClean="0">
                <a:latin typeface="Arial" charset="0"/>
                <a:ea typeface="Arial" pitchFamily="-110" charset="0"/>
              </a:rPr>
              <a:t>s’appliquent</a:t>
            </a:r>
            <a:r>
              <a:rPr lang="en-US" sz="1400" dirty="0" smtClean="0">
                <a:latin typeface="Arial" charset="0"/>
                <a:ea typeface="Arial" pitchFamily="-110" charset="0"/>
              </a:rPr>
              <a:t> </a:t>
            </a:r>
            <a:r>
              <a:rPr lang="en-US" sz="1400" dirty="0" err="1" smtClean="0">
                <a:latin typeface="Arial" charset="0"/>
                <a:ea typeface="Arial" pitchFamily="-110" charset="0"/>
              </a:rPr>
              <a:t>depuis</a:t>
            </a:r>
            <a:r>
              <a:rPr lang="en-US" sz="1400" dirty="0" smtClean="0">
                <a:latin typeface="Arial" charset="0"/>
                <a:ea typeface="Arial" pitchFamily="-110" charset="0"/>
              </a:rPr>
              <a:t> 2012 ;</a:t>
            </a:r>
          </a:p>
          <a:p>
            <a:pPr marL="536575" lvl="2" indent="-285750">
              <a:spcBef>
                <a:spcPts val="400"/>
              </a:spcBef>
              <a:buFont typeface="Wingdings" pitchFamily="2" charset="2"/>
              <a:buChar char="§"/>
              <a:defRPr/>
            </a:pPr>
            <a:r>
              <a:rPr lang="en-US" sz="1400" dirty="0" smtClean="0">
                <a:latin typeface="Arial" charset="0"/>
                <a:ea typeface="Arial" pitchFamily="-110" charset="0"/>
              </a:rPr>
              <a:t>les </a:t>
            </a:r>
            <a:r>
              <a:rPr lang="en-US" sz="1400" dirty="0" err="1" smtClean="0">
                <a:latin typeface="Arial" charset="0"/>
                <a:ea typeface="Arial" pitchFamily="-110" charset="0"/>
              </a:rPr>
              <a:t>tribunaux</a:t>
            </a:r>
            <a:r>
              <a:rPr lang="en-US" sz="1400" dirty="0" smtClean="0">
                <a:latin typeface="Arial" charset="0"/>
                <a:ea typeface="Arial" pitchFamily="-110" charset="0"/>
              </a:rPr>
              <a:t> </a:t>
            </a:r>
            <a:r>
              <a:rPr lang="en-US" sz="1400" dirty="0" err="1" smtClean="0">
                <a:latin typeface="Arial" charset="0"/>
                <a:ea typeface="Arial" pitchFamily="-110" charset="0"/>
              </a:rPr>
              <a:t>russes</a:t>
            </a:r>
            <a:r>
              <a:rPr lang="en-US" sz="1400" dirty="0" smtClean="0">
                <a:latin typeface="Arial" charset="0"/>
                <a:ea typeface="Arial" pitchFamily="-110" charset="0"/>
              </a:rPr>
              <a:t> </a:t>
            </a:r>
            <a:r>
              <a:rPr lang="en-US" sz="1400" dirty="0" err="1" smtClean="0">
                <a:latin typeface="Arial" charset="0"/>
                <a:ea typeface="Arial" pitchFamily="-110" charset="0"/>
              </a:rPr>
              <a:t>confirment</a:t>
            </a:r>
            <a:r>
              <a:rPr lang="en-US" sz="1400" dirty="0" smtClean="0">
                <a:latin typeface="Arial" charset="0"/>
                <a:ea typeface="Arial" pitchFamily="-110" charset="0"/>
              </a:rPr>
              <a:t> </a:t>
            </a:r>
            <a:r>
              <a:rPr lang="en-US" sz="1400" dirty="0" err="1" smtClean="0">
                <a:latin typeface="Arial" charset="0"/>
                <a:ea typeface="Arial" pitchFamily="-110" charset="0"/>
              </a:rPr>
              <a:t>l’approche</a:t>
            </a:r>
            <a:r>
              <a:rPr lang="en-US" sz="1400" dirty="0" smtClean="0">
                <a:latin typeface="Arial" charset="0"/>
                <a:ea typeface="Arial" pitchFamily="-110" charset="0"/>
              </a:rPr>
              <a:t> de </a:t>
            </a:r>
            <a:r>
              <a:rPr lang="en-US" sz="1400" dirty="0" err="1" smtClean="0">
                <a:latin typeface="Arial" charset="0"/>
                <a:ea typeface="Arial" pitchFamily="-110" charset="0"/>
              </a:rPr>
              <a:t>l’administration</a:t>
            </a:r>
            <a:r>
              <a:rPr lang="en-US" sz="1400" dirty="0" smtClean="0">
                <a:latin typeface="Arial" charset="0"/>
                <a:ea typeface="Arial" pitchFamily="-110" charset="0"/>
              </a:rPr>
              <a:t> </a:t>
            </a:r>
            <a:r>
              <a:rPr lang="en-US" sz="1400" dirty="0" err="1" smtClean="0">
                <a:latin typeface="Arial" charset="0"/>
                <a:ea typeface="Arial" pitchFamily="-110" charset="0"/>
              </a:rPr>
              <a:t>fiscale</a:t>
            </a:r>
            <a:r>
              <a:rPr lang="en-US" sz="1400" dirty="0" smtClean="0">
                <a:latin typeface="Arial" charset="0"/>
                <a:ea typeface="Arial" pitchFamily="-110" charset="0"/>
              </a:rPr>
              <a:t> </a:t>
            </a:r>
            <a:r>
              <a:rPr lang="en-US" sz="1400" dirty="0" err="1" smtClean="0">
                <a:latin typeface="Arial" charset="0"/>
                <a:ea typeface="Arial" pitchFamily="-110" charset="0"/>
              </a:rPr>
              <a:t>consistant</a:t>
            </a:r>
            <a:r>
              <a:rPr lang="en-US" sz="1400" dirty="0" smtClean="0">
                <a:latin typeface="Arial" charset="0"/>
                <a:ea typeface="Arial" pitchFamily="-110" charset="0"/>
              </a:rPr>
              <a:t> à </a:t>
            </a:r>
            <a:r>
              <a:rPr lang="en-US" sz="1400" dirty="0" err="1" smtClean="0">
                <a:latin typeface="Arial" charset="0"/>
                <a:ea typeface="Arial" pitchFamily="-110" charset="0"/>
              </a:rPr>
              <a:t>appliquer</a:t>
            </a:r>
            <a:r>
              <a:rPr lang="en-US" sz="1400" dirty="0" smtClean="0">
                <a:latin typeface="Arial" charset="0"/>
                <a:ea typeface="Arial" pitchFamily="-110" charset="0"/>
              </a:rPr>
              <a:t> les </a:t>
            </a:r>
            <a:r>
              <a:rPr lang="en-US" sz="1400" dirty="0" err="1" smtClean="0">
                <a:latin typeface="Arial" charset="0"/>
                <a:ea typeface="Arial" pitchFamily="-110" charset="0"/>
              </a:rPr>
              <a:t>règles</a:t>
            </a:r>
            <a:r>
              <a:rPr lang="en-US" sz="1400" dirty="0" smtClean="0">
                <a:latin typeface="Arial" charset="0"/>
                <a:ea typeface="Arial" pitchFamily="-110" charset="0"/>
              </a:rPr>
              <a:t> de PDT aux </a:t>
            </a:r>
            <a:r>
              <a:rPr lang="en-US" sz="1400" dirty="0" err="1" smtClean="0">
                <a:latin typeface="Arial" charset="0"/>
                <a:ea typeface="Arial" pitchFamily="-110" charset="0"/>
              </a:rPr>
              <a:t>opérations</a:t>
            </a:r>
            <a:r>
              <a:rPr lang="en-US" sz="1400" dirty="0" smtClean="0">
                <a:latin typeface="Arial" charset="0"/>
                <a:ea typeface="Arial" pitchFamily="-110" charset="0"/>
              </a:rPr>
              <a:t> </a:t>
            </a:r>
            <a:r>
              <a:rPr lang="en-US" sz="1400" dirty="0" err="1" smtClean="0">
                <a:latin typeface="Arial" charset="0"/>
                <a:ea typeface="Arial" pitchFamily="-110" charset="0"/>
              </a:rPr>
              <a:t>antérieures</a:t>
            </a:r>
            <a:r>
              <a:rPr lang="en-US" sz="1400" dirty="0" smtClean="0">
                <a:latin typeface="Arial" charset="0"/>
                <a:ea typeface="Arial" pitchFamily="-110" charset="0"/>
              </a:rPr>
              <a:t> </a:t>
            </a:r>
            <a:r>
              <a:rPr lang="en-US" sz="1400" dirty="0">
                <a:latin typeface="Arial" charset="0"/>
                <a:ea typeface="Arial" pitchFamily="-110" charset="0"/>
              </a:rPr>
              <a:t>à</a:t>
            </a:r>
            <a:r>
              <a:rPr lang="en-US" sz="1400" dirty="0" smtClean="0">
                <a:latin typeface="Arial" charset="0"/>
                <a:ea typeface="Arial" pitchFamily="-110" charset="0"/>
              </a:rPr>
              <a:t> 2012, </a:t>
            </a:r>
            <a:r>
              <a:rPr lang="en-US" sz="1400" dirty="0" err="1" smtClean="0">
                <a:latin typeface="Arial" charset="0"/>
                <a:ea typeface="Arial" pitchFamily="-110" charset="0"/>
              </a:rPr>
              <a:t>lorsque</a:t>
            </a:r>
            <a:r>
              <a:rPr lang="en-US" sz="1400" dirty="0" smtClean="0">
                <a:latin typeface="Arial" charset="0"/>
                <a:ea typeface="Arial" pitchFamily="-110" charset="0"/>
              </a:rPr>
              <a:t> les </a:t>
            </a:r>
            <a:r>
              <a:rPr lang="en-US" sz="1400" dirty="0" err="1" smtClean="0">
                <a:latin typeface="Arial" charset="0"/>
                <a:ea typeface="Arial" pitchFamily="-110" charset="0"/>
              </a:rPr>
              <a:t>dépenses</a:t>
            </a:r>
            <a:r>
              <a:rPr lang="en-US" sz="1400" dirty="0">
                <a:latin typeface="Arial" charset="0"/>
                <a:ea typeface="Arial" pitchFamily="-110" charset="0"/>
              </a:rPr>
              <a:t> </a:t>
            </a:r>
            <a:r>
              <a:rPr lang="en-US" sz="1400" dirty="0" err="1">
                <a:latin typeface="Arial" charset="0"/>
                <a:ea typeface="Arial" pitchFamily="-110" charset="0"/>
              </a:rPr>
              <a:t>correspondantes</a:t>
            </a:r>
            <a:r>
              <a:rPr lang="en-US" sz="1400" dirty="0">
                <a:latin typeface="Arial" charset="0"/>
                <a:ea typeface="Arial" pitchFamily="-110" charset="0"/>
              </a:rPr>
              <a:t> </a:t>
            </a:r>
            <a:r>
              <a:rPr lang="en-US" sz="1400" dirty="0" err="1" smtClean="0">
                <a:latin typeface="Arial" charset="0"/>
                <a:ea typeface="Arial" pitchFamily="-110" charset="0"/>
              </a:rPr>
              <a:t>sont</a:t>
            </a:r>
            <a:r>
              <a:rPr lang="en-US" sz="1400" dirty="0" smtClean="0">
                <a:latin typeface="Arial" charset="0"/>
                <a:ea typeface="Arial" pitchFamily="-110" charset="0"/>
              </a:rPr>
              <a:t> </a:t>
            </a:r>
            <a:r>
              <a:rPr lang="en-US" sz="1400" dirty="0" err="1" smtClean="0">
                <a:latin typeface="Arial" charset="0"/>
                <a:ea typeface="Arial" pitchFamily="-110" charset="0"/>
              </a:rPr>
              <a:t>comptabilisées</a:t>
            </a:r>
            <a:r>
              <a:rPr lang="en-US" sz="1400" dirty="0" smtClean="0">
                <a:latin typeface="Arial" charset="0"/>
                <a:ea typeface="Arial" pitchFamily="-110" charset="0"/>
              </a:rPr>
              <a:t> après 2012 (par ex. </a:t>
            </a:r>
            <a:r>
              <a:rPr lang="en-US" sz="1400" dirty="0" err="1" smtClean="0">
                <a:latin typeface="Arial" charset="0"/>
                <a:ea typeface="Arial" pitchFamily="-110" charset="0"/>
              </a:rPr>
              <a:t>dotations</a:t>
            </a:r>
            <a:r>
              <a:rPr lang="en-US" sz="1400" dirty="0" smtClean="0">
                <a:latin typeface="Arial" charset="0"/>
                <a:ea typeface="Arial" pitchFamily="-110" charset="0"/>
              </a:rPr>
              <a:t> aux </a:t>
            </a:r>
            <a:r>
              <a:rPr lang="en-US" sz="1400" dirty="0" err="1" smtClean="0">
                <a:latin typeface="Arial" charset="0"/>
                <a:ea typeface="Arial" pitchFamily="-110" charset="0"/>
              </a:rPr>
              <a:t>amortissements</a:t>
            </a:r>
            <a:r>
              <a:rPr lang="en-US" sz="1400" dirty="0" smtClean="0">
                <a:latin typeface="Arial" charset="0"/>
                <a:ea typeface="Arial" pitchFamily="-110" charset="0"/>
              </a:rPr>
              <a:t>) ;</a:t>
            </a:r>
          </a:p>
          <a:p>
            <a:pPr marL="536575" lvl="2" indent="-285750">
              <a:spcBef>
                <a:spcPts val="400"/>
              </a:spcBef>
              <a:buFont typeface="Wingdings" pitchFamily="2" charset="2"/>
              <a:buChar char="§"/>
              <a:defRPr/>
            </a:pPr>
            <a:r>
              <a:rPr lang="en-US" sz="1400" i="1" dirty="0" smtClean="0">
                <a:latin typeface="Arial" charset="0"/>
                <a:ea typeface="Arial" pitchFamily="-110" charset="0"/>
              </a:rPr>
              <a:t>Quid</a:t>
            </a:r>
            <a:r>
              <a:rPr lang="en-US" sz="1400" dirty="0" smtClean="0">
                <a:latin typeface="Arial" charset="0"/>
                <a:ea typeface="Arial" pitchFamily="-110" charset="0"/>
              </a:rPr>
              <a:t> des </a:t>
            </a:r>
            <a:r>
              <a:rPr lang="en-US" sz="1400" dirty="0" err="1" smtClean="0">
                <a:latin typeface="Arial" charset="0"/>
                <a:ea typeface="Arial" pitchFamily="-110" charset="0"/>
              </a:rPr>
              <a:t>pertes</a:t>
            </a:r>
            <a:r>
              <a:rPr lang="en-US" sz="1400" dirty="0" smtClean="0">
                <a:latin typeface="Arial" charset="0"/>
                <a:ea typeface="Arial" pitchFamily="-110" charset="0"/>
              </a:rPr>
              <a:t> </a:t>
            </a:r>
            <a:r>
              <a:rPr lang="en-US" sz="1400" dirty="0" err="1" smtClean="0">
                <a:latin typeface="Arial" charset="0"/>
                <a:ea typeface="Arial" pitchFamily="-110" charset="0"/>
              </a:rPr>
              <a:t>reportables</a:t>
            </a:r>
            <a:r>
              <a:rPr lang="en-US" sz="1400" dirty="0" smtClean="0">
                <a:latin typeface="Arial" charset="0"/>
                <a:ea typeface="Arial" pitchFamily="-110" charset="0"/>
              </a:rPr>
              <a:t> ?</a:t>
            </a:r>
            <a:endParaRPr lang="en-US" sz="1400" dirty="0">
              <a:latin typeface="Arial" charset="0"/>
              <a:ea typeface="Arial" pitchFamily="-110" charset="0"/>
            </a:endParaRPr>
          </a:p>
        </p:txBody>
      </p:sp>
      <p:sp>
        <p:nvSpPr>
          <p:cNvPr id="16" name="Rectangle 15"/>
          <p:cNvSpPr/>
          <p:nvPr/>
        </p:nvSpPr>
        <p:spPr>
          <a:xfrm>
            <a:off x="360040" y="1366510"/>
            <a:ext cx="4644008" cy="1703030"/>
          </a:xfrm>
          <a:prstGeom prst="rect">
            <a:avLst/>
          </a:prstGeom>
        </p:spPr>
        <p:txBody>
          <a:bodyPr wrap="square">
            <a:spAutoFit/>
          </a:bodyPr>
          <a:lstStyle/>
          <a:p>
            <a:pPr lvl="0">
              <a:defRPr/>
            </a:pPr>
            <a:r>
              <a:rPr lang="en-US" sz="1400" b="1" dirty="0" smtClean="0">
                <a:latin typeface="Arial" charset="0"/>
              </a:rPr>
              <a:t>Application des </a:t>
            </a:r>
            <a:r>
              <a:rPr lang="en-US" sz="1400" b="1" dirty="0" err="1" smtClean="0">
                <a:latin typeface="Arial" charset="0"/>
              </a:rPr>
              <a:t>règles</a:t>
            </a:r>
            <a:r>
              <a:rPr lang="en-US" sz="1400" b="1" dirty="0" smtClean="0">
                <a:latin typeface="Arial" charset="0"/>
              </a:rPr>
              <a:t> PDT aux </a:t>
            </a:r>
            <a:r>
              <a:rPr lang="en-US" sz="1400" b="1" dirty="0" err="1" smtClean="0">
                <a:latin typeface="Arial" charset="0"/>
              </a:rPr>
              <a:t>opérations</a:t>
            </a:r>
            <a:r>
              <a:rPr lang="en-US" sz="1400" b="1" dirty="0" smtClean="0">
                <a:latin typeface="Arial" charset="0"/>
              </a:rPr>
              <a:t> non </a:t>
            </a:r>
            <a:r>
              <a:rPr lang="en-US" sz="1400" b="1" dirty="0" err="1" smtClean="0">
                <a:latin typeface="Arial" charset="0"/>
              </a:rPr>
              <a:t>taxables</a:t>
            </a:r>
            <a:r>
              <a:rPr lang="en-US" sz="1400" b="1" dirty="0" smtClean="0">
                <a:latin typeface="Arial" charset="0"/>
              </a:rPr>
              <a:t> :</a:t>
            </a:r>
            <a:endParaRPr lang="en-US" sz="1400" dirty="0" smtClean="0">
              <a:latin typeface="Arial" charset="0"/>
              <a:ea typeface="Arial" pitchFamily="-110" charset="0"/>
            </a:endParaRPr>
          </a:p>
          <a:p>
            <a:pPr marL="536575" lvl="2" indent="-285750">
              <a:spcBef>
                <a:spcPts val="400"/>
              </a:spcBef>
              <a:buFont typeface="Wingdings" pitchFamily="2" charset="2"/>
              <a:buChar char="§"/>
              <a:defRPr/>
            </a:pPr>
            <a:r>
              <a:rPr lang="en-US" sz="1400" dirty="0"/>
              <a:t>l</a:t>
            </a:r>
            <a:r>
              <a:rPr lang="en-US" sz="1400" dirty="0" smtClean="0"/>
              <a:t>es </a:t>
            </a:r>
            <a:r>
              <a:rPr lang="en-US" sz="1400" dirty="0" err="1" smtClean="0"/>
              <a:t>opérations</a:t>
            </a:r>
            <a:r>
              <a:rPr lang="en-US" sz="1400" dirty="0" smtClean="0"/>
              <a:t> (</a:t>
            </a:r>
            <a:r>
              <a:rPr lang="en-US" sz="1400" dirty="0" err="1" smtClean="0"/>
              <a:t>revenus</a:t>
            </a:r>
            <a:r>
              <a:rPr lang="en-US" sz="1400" dirty="0" smtClean="0"/>
              <a:t>/</a:t>
            </a:r>
            <a:r>
              <a:rPr lang="en-US" sz="1400" dirty="0" err="1" smtClean="0"/>
              <a:t>dépenses</a:t>
            </a:r>
            <a:r>
              <a:rPr lang="en-US" sz="1400" dirty="0" smtClean="0"/>
              <a:t>) ne </a:t>
            </a:r>
            <a:r>
              <a:rPr lang="en-US" sz="1400" dirty="0" err="1" smtClean="0"/>
              <a:t>donnant</a:t>
            </a:r>
            <a:r>
              <a:rPr lang="en-US" sz="1400" dirty="0" smtClean="0"/>
              <a:t> pas lieu à </a:t>
            </a:r>
            <a:r>
              <a:rPr lang="en-US" sz="1400" dirty="0" err="1" smtClean="0"/>
              <a:t>comptabilisation</a:t>
            </a:r>
            <a:r>
              <a:rPr lang="en-US" sz="1400" dirty="0" smtClean="0"/>
              <a:t> en </a:t>
            </a:r>
            <a:r>
              <a:rPr lang="en-US" sz="1400" dirty="0" err="1" smtClean="0"/>
              <a:t>Russie</a:t>
            </a:r>
            <a:r>
              <a:rPr lang="en-US" sz="1400" dirty="0" smtClean="0"/>
              <a:t> ne </a:t>
            </a:r>
            <a:r>
              <a:rPr lang="en-US" sz="1400" dirty="0" err="1" smtClean="0"/>
              <a:t>doivent</a:t>
            </a:r>
            <a:r>
              <a:rPr lang="en-US" sz="1400" dirty="0" smtClean="0"/>
              <a:t> pas </a:t>
            </a:r>
            <a:r>
              <a:rPr lang="en-US" sz="1400" dirty="0" err="1" smtClean="0"/>
              <a:t>être</a:t>
            </a:r>
            <a:r>
              <a:rPr lang="en-US" sz="1400" dirty="0" smtClean="0"/>
              <a:t> </a:t>
            </a:r>
            <a:r>
              <a:rPr lang="en-US" sz="1400" dirty="0" err="1" smtClean="0"/>
              <a:t>documentées</a:t>
            </a:r>
            <a:r>
              <a:rPr lang="en-US" sz="1400" dirty="0" smtClean="0"/>
              <a:t>/</a:t>
            </a:r>
            <a:r>
              <a:rPr lang="en-US" sz="1400" dirty="0" err="1" smtClean="0"/>
              <a:t>notifiées</a:t>
            </a:r>
            <a:r>
              <a:rPr lang="en-US" sz="1400" dirty="0" smtClean="0"/>
              <a:t> en </a:t>
            </a:r>
            <a:r>
              <a:rPr lang="en-US" sz="1400" dirty="0" err="1" smtClean="0"/>
              <a:t>Russie</a:t>
            </a:r>
            <a:r>
              <a:rPr lang="en-US" sz="1400" dirty="0" smtClean="0"/>
              <a:t> </a:t>
            </a:r>
            <a:r>
              <a:rPr lang="en-US" sz="1400" dirty="0" smtClean="0">
                <a:latin typeface="Arial" charset="0"/>
                <a:ea typeface="Arial" pitchFamily="-110" charset="0"/>
              </a:rPr>
              <a:t>;</a:t>
            </a:r>
          </a:p>
          <a:p>
            <a:pPr marL="536575" lvl="2" indent="-285750">
              <a:spcBef>
                <a:spcPts val="400"/>
              </a:spcBef>
              <a:buFont typeface="Wingdings" pitchFamily="2" charset="2"/>
              <a:buChar char="§"/>
              <a:defRPr/>
            </a:pPr>
            <a:r>
              <a:rPr lang="en-US" sz="1400" dirty="0" err="1">
                <a:latin typeface="Arial" charset="0"/>
                <a:ea typeface="Arial" pitchFamily="-110" charset="0"/>
              </a:rPr>
              <a:t>e</a:t>
            </a:r>
            <a:r>
              <a:rPr lang="en-US" sz="1400" dirty="0" err="1" smtClean="0">
                <a:latin typeface="Arial" charset="0"/>
                <a:ea typeface="Arial" pitchFamily="-110" charset="0"/>
              </a:rPr>
              <a:t>n</a:t>
            </a:r>
            <a:r>
              <a:rPr lang="en-US" sz="1400" dirty="0" smtClean="0">
                <a:latin typeface="Arial" charset="0"/>
                <a:ea typeface="Arial" pitchFamily="-110" charset="0"/>
              </a:rPr>
              <a:t> </a:t>
            </a:r>
            <a:r>
              <a:rPr lang="en-US" sz="1400" dirty="0" err="1" smtClean="0">
                <a:latin typeface="Arial" charset="0"/>
                <a:ea typeface="Arial" pitchFamily="-110" charset="0"/>
              </a:rPr>
              <a:t>pratique</a:t>
            </a:r>
            <a:r>
              <a:rPr lang="en-US" sz="1400" dirty="0" smtClean="0">
                <a:latin typeface="Arial" charset="0"/>
                <a:ea typeface="Arial" pitchFamily="-110" charset="0"/>
              </a:rPr>
              <a:t>, </a:t>
            </a:r>
            <a:r>
              <a:rPr lang="en-US" sz="1400" dirty="0" err="1" smtClean="0">
                <a:latin typeface="Arial" charset="0"/>
                <a:ea typeface="Arial" pitchFamily="-110" charset="0"/>
              </a:rPr>
              <a:t>l’Administration</a:t>
            </a:r>
            <a:r>
              <a:rPr lang="en-US" sz="1400" dirty="0" smtClean="0">
                <a:latin typeface="Arial" charset="0"/>
                <a:ea typeface="Arial" pitchFamily="-110" charset="0"/>
              </a:rPr>
              <a:t> </a:t>
            </a:r>
            <a:r>
              <a:rPr lang="en-US" sz="1400" dirty="0" err="1" smtClean="0">
                <a:latin typeface="Arial" charset="0"/>
                <a:ea typeface="Arial" pitchFamily="-110" charset="0"/>
              </a:rPr>
              <a:t>considère</a:t>
            </a:r>
            <a:r>
              <a:rPr lang="en-US" sz="1400" dirty="0" smtClean="0">
                <a:latin typeface="Arial" charset="0"/>
                <a:ea typeface="Arial" pitchFamily="-110" charset="0"/>
              </a:rPr>
              <a:t> que la notification </a:t>
            </a:r>
            <a:r>
              <a:rPr lang="en-US" sz="1400" dirty="0" err="1" smtClean="0">
                <a:latin typeface="Arial" charset="0"/>
                <a:ea typeface="Arial" pitchFamily="-110" charset="0"/>
              </a:rPr>
              <a:t>est</a:t>
            </a:r>
            <a:r>
              <a:rPr lang="en-US" sz="1400" dirty="0" smtClean="0">
                <a:latin typeface="Arial" charset="0"/>
                <a:ea typeface="Arial" pitchFamily="-110" charset="0"/>
              </a:rPr>
              <a:t> </a:t>
            </a:r>
            <a:r>
              <a:rPr lang="en-US" sz="1400" dirty="0" err="1" smtClean="0">
                <a:latin typeface="Arial" charset="0"/>
                <a:ea typeface="Arial" pitchFamily="-110" charset="0"/>
              </a:rPr>
              <a:t>obligatoire</a:t>
            </a:r>
            <a:r>
              <a:rPr lang="en-US" sz="1400" dirty="0" smtClean="0">
                <a:latin typeface="Arial" charset="0"/>
                <a:ea typeface="Arial" pitchFamily="-110" charset="0"/>
              </a:rPr>
              <a:t> </a:t>
            </a:r>
            <a:r>
              <a:rPr lang="en-US" sz="1400" dirty="0" err="1" smtClean="0">
                <a:latin typeface="Arial" charset="0"/>
                <a:ea typeface="Arial" pitchFamily="-110" charset="0"/>
              </a:rPr>
              <a:t>dans</a:t>
            </a:r>
            <a:r>
              <a:rPr lang="en-US" sz="1400" dirty="0" smtClean="0">
                <a:latin typeface="Arial" charset="0"/>
                <a:ea typeface="Arial" pitchFamily="-110" charset="0"/>
              </a:rPr>
              <a:t> </a:t>
            </a:r>
            <a:r>
              <a:rPr lang="en-US" sz="1400" dirty="0" err="1" smtClean="0">
                <a:latin typeface="Arial" charset="0"/>
                <a:ea typeface="Arial" pitchFamily="-110" charset="0"/>
              </a:rPr>
              <a:t>tous</a:t>
            </a:r>
            <a:r>
              <a:rPr lang="en-US" sz="1400" dirty="0" smtClean="0">
                <a:latin typeface="Arial" charset="0"/>
                <a:ea typeface="Arial" pitchFamily="-110" charset="0"/>
              </a:rPr>
              <a:t> les </a:t>
            </a:r>
            <a:r>
              <a:rPr lang="en-US" sz="1400" dirty="0" err="1" smtClean="0">
                <a:latin typeface="Arial" charset="0"/>
                <a:ea typeface="Arial" pitchFamily="-110" charset="0"/>
              </a:rPr>
              <a:t>cas</a:t>
            </a:r>
            <a:r>
              <a:rPr lang="en-US" sz="1400" dirty="0" smtClean="0">
                <a:latin typeface="Arial" charset="0"/>
                <a:ea typeface="Arial" pitchFamily="-110" charset="0"/>
              </a:rPr>
              <a:t>.</a:t>
            </a:r>
            <a:endParaRPr lang="en-US" sz="1400" dirty="0">
              <a:latin typeface="Arial" charset="0"/>
              <a:ea typeface="Arial" pitchFamily="-110" charset="0"/>
            </a:endParaRPr>
          </a:p>
        </p:txBody>
      </p:sp>
    </p:spTree>
    <p:extLst>
      <p:ext uri="{BB962C8B-B14F-4D97-AF65-F5344CB8AC3E}">
        <p14:creationId xmlns:p14="http://schemas.microsoft.com/office/powerpoint/2010/main" val="1252937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Q:\Marketing\Marketing storage\MARKETING\7_CMS_image_stock_part_01\pics\compass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68455">
            <a:off x="6386720" y="554505"/>
            <a:ext cx="2411735" cy="2411735"/>
          </a:xfrm>
          <a:prstGeom prst="rect">
            <a:avLst/>
          </a:prstGeom>
          <a:noFill/>
          <a:extLst>
            <a:ext uri="{909E8E84-426E-40DD-AFC4-6F175D3DCCD1}">
              <a14:hiddenFill xmlns:a14="http://schemas.microsoft.com/office/drawing/2010/main">
                <a:solidFill>
                  <a:srgbClr val="FFFFFF"/>
                </a:solidFill>
              </a14:hiddenFill>
            </a:ext>
          </a:extLst>
        </p:spPr>
      </p:pic>
      <p:sp>
        <p:nvSpPr>
          <p:cNvPr id="2" name="Textplatzhalter 1"/>
          <p:cNvSpPr>
            <a:spLocks noGrp="1"/>
          </p:cNvSpPr>
          <p:nvPr>
            <p:ph type="body" sz="quarter" idx="10"/>
          </p:nvPr>
        </p:nvSpPr>
        <p:spPr/>
        <p:txBody>
          <a:bodyPr/>
          <a:lstStyle/>
          <a:p>
            <a:pPr lvl="0"/>
            <a:r>
              <a:rPr lang="en-GB" altLang="en-US" dirty="0" smtClean="0">
                <a:latin typeface="Arial" charset="0"/>
                <a:cs typeface="Arial" charset="0"/>
              </a:rPr>
              <a:t>Prix de </a:t>
            </a:r>
            <a:r>
              <a:rPr lang="en-GB" altLang="en-US" dirty="0" err="1" smtClean="0">
                <a:latin typeface="Arial" charset="0"/>
                <a:cs typeface="Arial" charset="0"/>
              </a:rPr>
              <a:t>transfert</a:t>
            </a:r>
            <a:r>
              <a:rPr lang="en-GB" altLang="en-US" dirty="0" smtClean="0">
                <a:latin typeface="Arial" charset="0"/>
                <a:cs typeface="Arial" charset="0"/>
              </a:rPr>
              <a:t> : perspectives </a:t>
            </a:r>
            <a:r>
              <a:rPr lang="en-GB" altLang="en-US" dirty="0" err="1" smtClean="0">
                <a:latin typeface="Arial" charset="0"/>
                <a:cs typeface="Arial" charset="0"/>
              </a:rPr>
              <a:t>d’évolution</a:t>
            </a:r>
            <a:endParaRPr lang="en-GB" altLang="en-US" sz="1800" dirty="0">
              <a:latin typeface="Arial" charset="0"/>
              <a:cs typeface="Arial" charset="0"/>
            </a:endParaRP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18</a:t>
            </a:fld>
            <a:endParaRPr lang="en-GB" noProof="0" dirty="0"/>
          </a:p>
        </p:txBody>
      </p:sp>
      <p:sp>
        <p:nvSpPr>
          <p:cNvPr id="5" name="Text Placeholder 1"/>
          <p:cNvSpPr>
            <a:spLocks noGrp="1"/>
          </p:cNvSpPr>
          <p:nvPr>
            <p:ph type="body" sz="quarter" idx="11"/>
          </p:nvPr>
        </p:nvSpPr>
        <p:spPr>
          <a:xfrm>
            <a:off x="467544" y="1436673"/>
            <a:ext cx="8424936" cy="4680520"/>
          </a:xfrm>
        </p:spPr>
        <p:txBody>
          <a:bodyPr/>
          <a:lstStyle/>
          <a:p>
            <a:pPr marL="266700" lvl="2" indent="-266700">
              <a:spcBef>
                <a:spcPts val="200"/>
              </a:spcBef>
              <a:defRPr/>
            </a:pPr>
            <a:r>
              <a:rPr lang="en-US" b="1" dirty="0" err="1" smtClean="0">
                <a:latin typeface="Arial" charset="0"/>
                <a:cs typeface="Arial" charset="0"/>
              </a:rPr>
              <a:t>Projet</a:t>
            </a:r>
            <a:r>
              <a:rPr lang="en-US" b="1" dirty="0" smtClean="0">
                <a:latin typeface="Arial" charset="0"/>
                <a:cs typeface="Arial" charset="0"/>
              </a:rPr>
              <a:t> de </a:t>
            </a:r>
            <a:r>
              <a:rPr lang="en-US" b="1" dirty="0" err="1" smtClean="0">
                <a:latin typeface="Arial" charset="0"/>
                <a:cs typeface="Arial" charset="0"/>
              </a:rPr>
              <a:t>loi</a:t>
            </a:r>
            <a:r>
              <a:rPr lang="en-US" b="1" dirty="0" smtClean="0">
                <a:latin typeface="Arial" charset="0"/>
                <a:cs typeface="Arial" charset="0"/>
              </a:rPr>
              <a:t> </a:t>
            </a:r>
            <a:r>
              <a:rPr lang="en-US" b="1" dirty="0" err="1" smtClean="0">
                <a:latin typeface="Arial" charset="0"/>
                <a:cs typeface="Arial" charset="0"/>
              </a:rPr>
              <a:t>introduisant</a:t>
            </a:r>
            <a:r>
              <a:rPr lang="en-US" b="1" dirty="0" smtClean="0">
                <a:latin typeface="Arial" charset="0"/>
                <a:cs typeface="Arial" charset="0"/>
              </a:rPr>
              <a:t> le CBCR :</a:t>
            </a:r>
            <a:endParaRPr lang="en-US" i="1" dirty="0">
              <a:latin typeface="Arial" charset="0"/>
              <a:cs typeface="Arial" charset="0"/>
            </a:endParaRPr>
          </a:p>
          <a:p>
            <a:pPr marL="536575" lvl="2" indent="-285750">
              <a:spcBef>
                <a:spcPts val="400"/>
              </a:spcBef>
              <a:buFont typeface="Wingdings" pitchFamily="2" charset="2"/>
              <a:buChar char="§"/>
              <a:defRPr/>
            </a:pPr>
            <a:r>
              <a:rPr lang="en-US" sz="1400" dirty="0">
                <a:latin typeface="Arial" charset="0"/>
                <a:cs typeface="Arial" charset="0"/>
              </a:rPr>
              <a:t>t</a:t>
            </a:r>
            <a:r>
              <a:rPr lang="en-US" sz="1400" dirty="0" smtClean="0">
                <a:latin typeface="Arial" charset="0"/>
                <a:cs typeface="Arial" charset="0"/>
              </a:rPr>
              <a:t>rois </a:t>
            </a:r>
            <a:r>
              <a:rPr lang="en-US" sz="1400" dirty="0" err="1" smtClean="0">
                <a:latin typeface="Arial" charset="0"/>
                <a:cs typeface="Arial" charset="0"/>
              </a:rPr>
              <a:t>niveaux</a:t>
            </a:r>
            <a:r>
              <a:rPr lang="en-US" sz="1400" dirty="0" smtClean="0">
                <a:latin typeface="Arial" charset="0"/>
                <a:cs typeface="Arial" charset="0"/>
              </a:rPr>
              <a:t> de documentation </a:t>
            </a:r>
            <a:r>
              <a:rPr lang="en-US" sz="1400" dirty="0" err="1" smtClean="0">
                <a:latin typeface="Arial" charset="0"/>
                <a:cs typeface="Arial" charset="0"/>
              </a:rPr>
              <a:t>seront</a:t>
            </a:r>
            <a:r>
              <a:rPr lang="en-US" sz="1400" dirty="0" smtClean="0">
                <a:latin typeface="Arial" charset="0"/>
                <a:cs typeface="Arial" charset="0"/>
              </a:rPr>
              <a:t> </a:t>
            </a:r>
            <a:r>
              <a:rPr lang="en-US" sz="1400" dirty="0" err="1" smtClean="0">
                <a:latin typeface="Arial" charset="0"/>
                <a:cs typeface="Arial" charset="0"/>
              </a:rPr>
              <a:t>requis</a:t>
            </a:r>
            <a:r>
              <a:rPr lang="en-US" sz="1400" dirty="0" smtClean="0">
                <a:latin typeface="Arial" charset="0"/>
                <a:cs typeface="Arial" charset="0"/>
              </a:rPr>
              <a:t> :</a:t>
            </a:r>
            <a:endParaRPr lang="en-US" sz="1400" dirty="0">
              <a:latin typeface="Arial" charset="0"/>
              <a:cs typeface="Arial" charset="0"/>
            </a:endParaRPr>
          </a:p>
          <a:p>
            <a:pPr marL="990600" lvl="2" indent="-180975">
              <a:spcBef>
                <a:spcPts val="0"/>
              </a:spcBef>
              <a:buFont typeface="Wingdings" panose="05000000000000000000" pitchFamily="2" charset="2"/>
              <a:buChar char="ü"/>
              <a:defRPr/>
            </a:pPr>
            <a:r>
              <a:rPr lang="en-US" sz="1200" i="1" dirty="0" smtClean="0">
                <a:latin typeface="Arial" charset="0"/>
                <a:cs typeface="Arial" charset="0"/>
              </a:rPr>
              <a:t>Master-file </a:t>
            </a:r>
            <a:r>
              <a:rPr lang="en-US" sz="1200" dirty="0" smtClean="0">
                <a:latin typeface="Arial" charset="0"/>
                <a:cs typeface="Arial" charset="0"/>
              </a:rPr>
              <a:t>;</a:t>
            </a:r>
            <a:endParaRPr lang="en-US" sz="1200" dirty="0">
              <a:latin typeface="Arial" charset="0"/>
              <a:cs typeface="Arial" charset="0"/>
            </a:endParaRPr>
          </a:p>
          <a:p>
            <a:pPr marL="990600" lvl="2" indent="-180975">
              <a:spcBef>
                <a:spcPts val="0"/>
              </a:spcBef>
              <a:buFont typeface="Wingdings" panose="05000000000000000000" pitchFamily="2" charset="2"/>
              <a:buChar char="ü"/>
              <a:defRPr/>
            </a:pPr>
            <a:r>
              <a:rPr lang="en-US" sz="1200" i="1" dirty="0">
                <a:latin typeface="Arial" charset="0"/>
                <a:cs typeface="Arial" charset="0"/>
              </a:rPr>
              <a:t>Local </a:t>
            </a:r>
            <a:r>
              <a:rPr lang="en-US" sz="1200" i="1" dirty="0" smtClean="0">
                <a:latin typeface="Arial" charset="0"/>
                <a:cs typeface="Arial" charset="0"/>
              </a:rPr>
              <a:t>file </a:t>
            </a:r>
            <a:r>
              <a:rPr lang="en-US" sz="1200" dirty="0" smtClean="0">
                <a:latin typeface="Arial" charset="0"/>
                <a:cs typeface="Arial" charset="0"/>
              </a:rPr>
              <a:t>;</a:t>
            </a:r>
            <a:endParaRPr lang="en-US" sz="1200" dirty="0">
              <a:latin typeface="Arial" charset="0"/>
              <a:cs typeface="Arial" charset="0"/>
            </a:endParaRPr>
          </a:p>
          <a:p>
            <a:pPr marL="990600" lvl="2" indent="-180975">
              <a:spcBef>
                <a:spcPts val="0"/>
              </a:spcBef>
              <a:buFont typeface="Wingdings" panose="05000000000000000000" pitchFamily="2" charset="2"/>
              <a:buChar char="ü"/>
              <a:defRPr/>
            </a:pPr>
            <a:r>
              <a:rPr lang="en-US" sz="1200" i="1" dirty="0">
                <a:latin typeface="Arial" charset="0"/>
                <a:cs typeface="Arial" charset="0"/>
              </a:rPr>
              <a:t>Country-by-country </a:t>
            </a:r>
            <a:r>
              <a:rPr lang="en-US" sz="1200" i="1" dirty="0" smtClean="0">
                <a:latin typeface="Arial" charset="0"/>
                <a:cs typeface="Arial" charset="0"/>
              </a:rPr>
              <a:t>reporting.</a:t>
            </a:r>
            <a:endParaRPr lang="en-US" sz="1200" i="1" dirty="0">
              <a:latin typeface="Arial" charset="0"/>
              <a:cs typeface="Arial" charset="0"/>
            </a:endParaRPr>
          </a:p>
          <a:p>
            <a:pPr marL="536575" lvl="2" indent="-285750">
              <a:spcBef>
                <a:spcPts val="400"/>
              </a:spcBef>
              <a:buFont typeface="Wingdings" pitchFamily="2" charset="2"/>
              <a:buChar char="§"/>
              <a:defRPr/>
            </a:pPr>
            <a:r>
              <a:rPr lang="en-US" sz="1400" dirty="0" err="1">
                <a:latin typeface="Arial" charset="0"/>
                <a:cs typeface="Arial" charset="0"/>
              </a:rPr>
              <a:t>e</a:t>
            </a:r>
            <a:r>
              <a:rPr lang="en-US" sz="1400" dirty="0" err="1" smtClean="0">
                <a:latin typeface="Arial" charset="0"/>
                <a:cs typeface="Arial" charset="0"/>
              </a:rPr>
              <a:t>n</a:t>
            </a:r>
            <a:r>
              <a:rPr lang="en-US" sz="1400" dirty="0" smtClean="0">
                <a:latin typeface="Arial" charset="0"/>
                <a:cs typeface="Arial" charset="0"/>
              </a:rPr>
              <a:t> </a:t>
            </a:r>
            <a:r>
              <a:rPr lang="en-US" sz="1400" dirty="0" err="1" smtClean="0">
                <a:latin typeface="Arial" charset="0"/>
                <a:cs typeface="Arial" charset="0"/>
              </a:rPr>
              <a:t>ligne</a:t>
            </a:r>
            <a:r>
              <a:rPr lang="en-US" sz="1400" dirty="0" smtClean="0">
                <a:latin typeface="Arial" charset="0"/>
                <a:cs typeface="Arial" charset="0"/>
              </a:rPr>
              <a:t> avec les </a:t>
            </a:r>
            <a:r>
              <a:rPr lang="en-US" sz="1400" dirty="0" err="1" smtClean="0">
                <a:latin typeface="Arial" charset="0"/>
                <a:cs typeface="Arial" charset="0"/>
              </a:rPr>
              <a:t>principes</a:t>
            </a:r>
            <a:r>
              <a:rPr lang="en-US" sz="1400" dirty="0" smtClean="0">
                <a:latin typeface="Arial" charset="0"/>
                <a:cs typeface="Arial" charset="0"/>
              </a:rPr>
              <a:t> OCDE ;</a:t>
            </a:r>
            <a:endParaRPr lang="en-US" sz="1400" dirty="0">
              <a:latin typeface="Arial" charset="0"/>
              <a:cs typeface="Arial" charset="0"/>
            </a:endParaRPr>
          </a:p>
          <a:p>
            <a:pPr marL="536575" lvl="2" indent="-285750">
              <a:spcBef>
                <a:spcPts val="400"/>
              </a:spcBef>
              <a:buFont typeface="Wingdings" pitchFamily="2" charset="2"/>
              <a:buChar char="§"/>
              <a:defRPr/>
            </a:pPr>
            <a:r>
              <a:rPr lang="en-US" sz="1400" dirty="0">
                <a:latin typeface="Arial" charset="0"/>
                <a:cs typeface="Arial" charset="0"/>
              </a:rPr>
              <a:t>i</a:t>
            </a:r>
            <a:r>
              <a:rPr lang="en-US" sz="1400" dirty="0" smtClean="0">
                <a:latin typeface="Arial" charset="0"/>
                <a:cs typeface="Arial" charset="0"/>
              </a:rPr>
              <a:t>ntroduction de </a:t>
            </a:r>
            <a:r>
              <a:rPr lang="en-US" sz="1400" dirty="0" err="1" smtClean="0">
                <a:latin typeface="Arial" charset="0"/>
                <a:cs typeface="Arial" charset="0"/>
              </a:rPr>
              <a:t>pénalités</a:t>
            </a:r>
            <a:r>
              <a:rPr lang="en-US" sz="1400" dirty="0" smtClean="0">
                <a:latin typeface="Arial" charset="0"/>
                <a:cs typeface="Arial" charset="0"/>
              </a:rPr>
              <a:t> pour non </a:t>
            </a:r>
            <a:r>
              <a:rPr lang="en-US" sz="1400" dirty="0" err="1" smtClean="0">
                <a:latin typeface="Arial" charset="0"/>
                <a:cs typeface="Arial" charset="0"/>
              </a:rPr>
              <a:t>soumission</a:t>
            </a:r>
            <a:r>
              <a:rPr lang="en-US" sz="1400" dirty="0" smtClean="0">
                <a:latin typeface="Arial" charset="0"/>
                <a:cs typeface="Arial" charset="0"/>
              </a:rPr>
              <a:t> du CBCR (notification CBCR - 50</a:t>
            </a:r>
            <a:r>
              <a:rPr lang="ru-RU" sz="1400" dirty="0" smtClean="0">
                <a:latin typeface="Arial" charset="0"/>
                <a:cs typeface="Arial" charset="0"/>
              </a:rPr>
              <a:t>,</a:t>
            </a:r>
            <a:r>
              <a:rPr lang="en-US" sz="1400" dirty="0" smtClean="0">
                <a:latin typeface="Arial" charset="0"/>
                <a:cs typeface="Arial" charset="0"/>
              </a:rPr>
              <a:t>000 RUB (environ 7</a:t>
            </a:r>
            <a:r>
              <a:rPr lang="ru-RU" sz="1400" dirty="0" smtClean="0">
                <a:latin typeface="Arial" charset="0"/>
                <a:cs typeface="Arial" charset="0"/>
              </a:rPr>
              <a:t>,</a:t>
            </a:r>
            <a:r>
              <a:rPr lang="en-US" sz="1400" dirty="0" smtClean="0">
                <a:latin typeface="Arial" charset="0"/>
                <a:cs typeface="Arial" charset="0"/>
              </a:rPr>
              <a:t>000 EUR) et documentation PDT – 100</a:t>
            </a:r>
            <a:r>
              <a:rPr lang="ru-RU" sz="1400" dirty="0" smtClean="0">
                <a:latin typeface="Arial" charset="0"/>
                <a:cs typeface="Arial" charset="0"/>
              </a:rPr>
              <a:t>,</a:t>
            </a:r>
            <a:r>
              <a:rPr lang="en-US" sz="1400" dirty="0" smtClean="0">
                <a:latin typeface="Arial" charset="0"/>
                <a:cs typeface="Arial" charset="0"/>
              </a:rPr>
              <a:t>000 RUB (environ 1,400 EUR)</a:t>
            </a:r>
            <a:r>
              <a:rPr lang="en-US" sz="1400" i="1" dirty="0" smtClean="0">
                <a:latin typeface="Arial" charset="0"/>
                <a:cs typeface="Arial" charset="0"/>
              </a:rPr>
              <a:t>*</a:t>
            </a:r>
            <a:r>
              <a:rPr lang="en-US" sz="1400" dirty="0" smtClean="0">
                <a:latin typeface="Arial" charset="0"/>
                <a:cs typeface="Arial" charset="0"/>
              </a:rPr>
              <a:t>. </a:t>
            </a:r>
          </a:p>
          <a:p>
            <a:pPr marL="536575" lvl="2" indent="-285750">
              <a:spcBef>
                <a:spcPts val="400"/>
              </a:spcBef>
              <a:buFont typeface="Wingdings" pitchFamily="2" charset="2"/>
              <a:buChar char="§"/>
              <a:defRPr/>
            </a:pPr>
            <a:endParaRPr lang="en-US" sz="800" dirty="0">
              <a:latin typeface="Arial" charset="0"/>
              <a:cs typeface="Arial" charset="0"/>
            </a:endParaRPr>
          </a:p>
          <a:p>
            <a:pPr marL="266700" lvl="2" indent="-266700">
              <a:spcBef>
                <a:spcPts val="200"/>
              </a:spcBef>
              <a:defRPr/>
            </a:pPr>
            <a:r>
              <a:rPr lang="en-US" b="1" dirty="0" err="1" smtClean="0">
                <a:latin typeface="Arial" charset="0"/>
              </a:rPr>
              <a:t>Projet</a:t>
            </a:r>
            <a:r>
              <a:rPr lang="en-US" b="1" dirty="0" smtClean="0">
                <a:latin typeface="Arial" charset="0"/>
              </a:rPr>
              <a:t> de </a:t>
            </a:r>
            <a:r>
              <a:rPr lang="en-US" b="1" dirty="0" err="1" smtClean="0">
                <a:latin typeface="Arial" charset="0"/>
              </a:rPr>
              <a:t>loi</a:t>
            </a:r>
            <a:r>
              <a:rPr lang="en-US" b="1" dirty="0" smtClean="0">
                <a:latin typeface="Arial" charset="0"/>
              </a:rPr>
              <a:t> </a:t>
            </a:r>
            <a:r>
              <a:rPr lang="en-US" b="1" dirty="0" err="1" smtClean="0">
                <a:latin typeface="Arial" charset="0"/>
              </a:rPr>
              <a:t>visant</a:t>
            </a:r>
            <a:r>
              <a:rPr lang="en-US" b="1" dirty="0" smtClean="0">
                <a:latin typeface="Arial" charset="0"/>
              </a:rPr>
              <a:t> à augmenter les </a:t>
            </a:r>
            <a:r>
              <a:rPr lang="en-US" b="1" dirty="0" err="1" smtClean="0">
                <a:latin typeface="Arial" charset="0"/>
              </a:rPr>
              <a:t>seuils</a:t>
            </a:r>
            <a:r>
              <a:rPr lang="en-US" b="1" dirty="0" smtClean="0">
                <a:latin typeface="Arial" charset="0"/>
              </a:rPr>
              <a:t> (</a:t>
            </a:r>
            <a:r>
              <a:rPr lang="en-US" b="1" dirty="0" err="1" smtClean="0">
                <a:latin typeface="Arial" charset="0"/>
              </a:rPr>
              <a:t>opérations</a:t>
            </a:r>
            <a:r>
              <a:rPr lang="en-US" b="1" dirty="0" smtClean="0">
                <a:latin typeface="Arial" charset="0"/>
              </a:rPr>
              <a:t> </a:t>
            </a:r>
            <a:r>
              <a:rPr lang="en-US" b="1" dirty="0" err="1" smtClean="0">
                <a:latin typeface="Arial" charset="0"/>
              </a:rPr>
              <a:t>contrôlées</a:t>
            </a:r>
            <a:r>
              <a:rPr lang="en-US" b="1" dirty="0" smtClean="0">
                <a:latin typeface="Arial" charset="0"/>
              </a:rPr>
              <a:t>) : </a:t>
            </a:r>
            <a:endParaRPr lang="en-US" b="1" dirty="0">
              <a:latin typeface="Arial" charset="0"/>
            </a:endParaRPr>
          </a:p>
          <a:p>
            <a:pPr marL="536575" lvl="2" indent="-285750">
              <a:spcBef>
                <a:spcPts val="400"/>
              </a:spcBef>
              <a:buFont typeface="Wingdings" pitchFamily="2" charset="2"/>
              <a:buChar char="§"/>
              <a:defRPr/>
            </a:pPr>
            <a:r>
              <a:rPr lang="en-US" sz="1400" dirty="0" err="1" smtClean="0">
                <a:latin typeface="Arial" charset="0"/>
                <a:cs typeface="Arial" charset="0"/>
              </a:rPr>
              <a:t>opérations</a:t>
            </a:r>
            <a:r>
              <a:rPr lang="en-US" sz="1400" dirty="0" smtClean="0">
                <a:latin typeface="Arial" charset="0"/>
                <a:cs typeface="Arial" charset="0"/>
              </a:rPr>
              <a:t> locales – de 1 à 3 milliards de </a:t>
            </a:r>
            <a:r>
              <a:rPr lang="en-US" sz="1400" dirty="0" err="1" smtClean="0">
                <a:latin typeface="Arial" charset="0"/>
                <a:cs typeface="Arial" charset="0"/>
              </a:rPr>
              <a:t>roubles</a:t>
            </a:r>
            <a:r>
              <a:rPr lang="en-US" sz="1400" dirty="0" smtClean="0">
                <a:latin typeface="Arial" charset="0"/>
                <a:cs typeface="Arial" charset="0"/>
              </a:rPr>
              <a:t> (de 14,3 à 43 millions </a:t>
            </a:r>
            <a:r>
              <a:rPr lang="en-US" sz="1400" dirty="0" err="1" smtClean="0">
                <a:latin typeface="Arial" charset="0"/>
                <a:cs typeface="Arial" charset="0"/>
              </a:rPr>
              <a:t>d’euros</a:t>
            </a:r>
            <a:r>
              <a:rPr lang="en-US" sz="1400" dirty="0" smtClean="0">
                <a:latin typeface="Arial" charset="0"/>
                <a:cs typeface="Arial" charset="0"/>
              </a:rPr>
              <a:t>) ;  </a:t>
            </a:r>
            <a:endParaRPr lang="en-US" sz="1400" dirty="0">
              <a:latin typeface="Arial" charset="0"/>
              <a:cs typeface="Arial" charset="0"/>
            </a:endParaRPr>
          </a:p>
          <a:p>
            <a:pPr marL="536575" lvl="2" indent="-285750">
              <a:spcBef>
                <a:spcPts val="400"/>
              </a:spcBef>
              <a:buFont typeface="Wingdings" pitchFamily="2" charset="2"/>
              <a:buChar char="§"/>
              <a:defRPr/>
            </a:pPr>
            <a:r>
              <a:rPr lang="en-US" sz="1400" dirty="0" err="1" smtClean="0">
                <a:latin typeface="Arial" charset="0"/>
                <a:cs typeface="Arial" charset="0"/>
              </a:rPr>
              <a:t>opérations</a:t>
            </a:r>
            <a:r>
              <a:rPr lang="en-US" sz="1400" dirty="0" smtClean="0">
                <a:latin typeface="Arial" charset="0"/>
                <a:cs typeface="Arial" charset="0"/>
              </a:rPr>
              <a:t> </a:t>
            </a:r>
            <a:r>
              <a:rPr lang="en-US" sz="1400" dirty="0" err="1" smtClean="0">
                <a:latin typeface="Arial" charset="0"/>
                <a:cs typeface="Arial" charset="0"/>
              </a:rPr>
              <a:t>transfrontalières</a:t>
            </a:r>
            <a:r>
              <a:rPr lang="en-US" sz="1400" dirty="0" smtClean="0">
                <a:latin typeface="Arial" charset="0"/>
                <a:cs typeface="Arial" charset="0"/>
              </a:rPr>
              <a:t> – de </a:t>
            </a:r>
            <a:r>
              <a:rPr lang="en-US" sz="1400" dirty="0">
                <a:latin typeface="Arial" charset="0"/>
                <a:cs typeface="Arial" charset="0"/>
              </a:rPr>
              <a:t>0 à</a:t>
            </a:r>
            <a:r>
              <a:rPr lang="en-US" sz="1400" dirty="0" smtClean="0">
                <a:latin typeface="Arial" charset="0"/>
                <a:cs typeface="Arial" charset="0"/>
              </a:rPr>
              <a:t> </a:t>
            </a:r>
            <a:r>
              <a:rPr lang="en-US" sz="1400" dirty="0">
                <a:latin typeface="Arial" charset="0"/>
                <a:cs typeface="Arial" charset="0"/>
              </a:rPr>
              <a:t>60 </a:t>
            </a:r>
            <a:r>
              <a:rPr lang="en-US" sz="1400" dirty="0" smtClean="0">
                <a:latin typeface="Arial" charset="0"/>
                <a:cs typeface="Arial" charset="0"/>
              </a:rPr>
              <a:t>millions de </a:t>
            </a:r>
            <a:r>
              <a:rPr lang="en-US" sz="1400" dirty="0" err="1" smtClean="0">
                <a:latin typeface="Arial" charset="0"/>
                <a:cs typeface="Arial" charset="0"/>
              </a:rPr>
              <a:t>roubles</a:t>
            </a:r>
            <a:r>
              <a:rPr lang="en-US" sz="1400" dirty="0" smtClean="0">
                <a:latin typeface="Arial" charset="0"/>
                <a:cs typeface="Arial" charset="0"/>
              </a:rPr>
              <a:t> (environ </a:t>
            </a:r>
            <a:r>
              <a:rPr lang="en-US" sz="1400" dirty="0">
                <a:latin typeface="Arial" charset="0"/>
                <a:cs typeface="Arial" charset="0"/>
              </a:rPr>
              <a:t>0,86 </a:t>
            </a:r>
            <a:r>
              <a:rPr lang="en-US" sz="1400" dirty="0" smtClean="0">
                <a:latin typeface="Arial" charset="0"/>
                <a:cs typeface="Arial" charset="0"/>
              </a:rPr>
              <a:t>millions </a:t>
            </a:r>
            <a:r>
              <a:rPr lang="en-US" sz="1400" dirty="0" err="1">
                <a:latin typeface="Arial" charset="0"/>
                <a:cs typeface="Arial" charset="0"/>
              </a:rPr>
              <a:t>d’euros</a:t>
            </a:r>
            <a:r>
              <a:rPr lang="en-US" sz="1400" dirty="0" smtClean="0">
                <a:latin typeface="Arial" charset="0"/>
                <a:cs typeface="Arial" charset="0"/>
              </a:rPr>
              <a:t>).</a:t>
            </a:r>
          </a:p>
          <a:p>
            <a:pPr marL="536575" lvl="2" indent="-285750">
              <a:spcBef>
                <a:spcPts val="400"/>
              </a:spcBef>
              <a:buFont typeface="Wingdings" pitchFamily="2" charset="2"/>
              <a:buChar char="§"/>
              <a:defRPr/>
            </a:pPr>
            <a:endParaRPr lang="en-US" sz="800" b="1" dirty="0">
              <a:latin typeface="Arial" charset="0"/>
            </a:endParaRPr>
          </a:p>
          <a:p>
            <a:pPr marL="266700" lvl="2" indent="-266700">
              <a:spcBef>
                <a:spcPts val="200"/>
              </a:spcBef>
              <a:defRPr/>
            </a:pPr>
            <a:r>
              <a:rPr lang="en-US" b="1" dirty="0" err="1">
                <a:latin typeface="Arial" charset="0"/>
              </a:rPr>
              <a:t>Projet</a:t>
            </a:r>
            <a:r>
              <a:rPr lang="en-US" b="1" dirty="0">
                <a:latin typeface="Arial" charset="0"/>
              </a:rPr>
              <a:t> de </a:t>
            </a:r>
            <a:r>
              <a:rPr lang="en-US" b="1" dirty="0" err="1">
                <a:latin typeface="Arial" charset="0"/>
              </a:rPr>
              <a:t>loi</a:t>
            </a:r>
            <a:r>
              <a:rPr lang="en-US" b="1" dirty="0">
                <a:latin typeface="Arial" charset="0"/>
              </a:rPr>
              <a:t> </a:t>
            </a:r>
            <a:r>
              <a:rPr lang="en-US" b="1" dirty="0" err="1" smtClean="0">
                <a:latin typeface="Arial" charset="0"/>
              </a:rPr>
              <a:t>introduisant</a:t>
            </a:r>
            <a:r>
              <a:rPr lang="en-US" b="1" dirty="0" smtClean="0">
                <a:latin typeface="Arial" charset="0"/>
              </a:rPr>
              <a:t> les APA :</a:t>
            </a:r>
            <a:endParaRPr lang="en-US" b="1" dirty="0">
              <a:latin typeface="Arial" charset="0"/>
              <a:cs typeface="Arial" charset="0"/>
            </a:endParaRPr>
          </a:p>
          <a:p>
            <a:pPr marL="536575" lvl="2" indent="-285750">
              <a:spcBef>
                <a:spcPts val="400"/>
              </a:spcBef>
              <a:buFont typeface="Wingdings" pitchFamily="2" charset="2"/>
              <a:buChar char="§"/>
              <a:defRPr/>
            </a:pPr>
            <a:r>
              <a:rPr lang="en-US" sz="1400" dirty="0">
                <a:latin typeface="Arial" charset="0"/>
                <a:cs typeface="Arial" charset="0"/>
              </a:rPr>
              <a:t>d</a:t>
            </a:r>
            <a:r>
              <a:rPr lang="en-US" sz="1400" dirty="0" smtClean="0">
                <a:latin typeface="Arial" charset="0"/>
                <a:cs typeface="Arial" charset="0"/>
              </a:rPr>
              <a:t>onner plus de </a:t>
            </a:r>
            <a:r>
              <a:rPr lang="en-US" sz="1400" dirty="0" err="1" smtClean="0">
                <a:latin typeface="Arial" charset="0"/>
                <a:cs typeface="Arial" charset="0"/>
              </a:rPr>
              <a:t>flexibilité</a:t>
            </a:r>
            <a:r>
              <a:rPr lang="en-US" sz="1400" dirty="0" smtClean="0">
                <a:latin typeface="Arial" charset="0"/>
                <a:cs typeface="Arial" charset="0"/>
              </a:rPr>
              <a:t> et de </a:t>
            </a:r>
            <a:r>
              <a:rPr lang="en-US" sz="1400" dirty="0" err="1" smtClean="0">
                <a:latin typeface="Arial" charset="0"/>
                <a:cs typeface="Arial" charset="0"/>
              </a:rPr>
              <a:t>sécurité</a:t>
            </a:r>
            <a:r>
              <a:rPr lang="en-US" sz="1400" dirty="0" smtClean="0">
                <a:latin typeface="Arial" charset="0"/>
                <a:cs typeface="Arial" charset="0"/>
              </a:rPr>
              <a:t> sur les </a:t>
            </a:r>
            <a:r>
              <a:rPr lang="en-US" sz="1400" dirty="0" err="1" smtClean="0">
                <a:latin typeface="Arial" charset="0"/>
                <a:cs typeface="Arial" charset="0"/>
              </a:rPr>
              <a:t>opérations</a:t>
            </a:r>
            <a:r>
              <a:rPr lang="en-US" sz="1400" dirty="0" smtClean="0">
                <a:latin typeface="Arial" charset="0"/>
                <a:cs typeface="Arial" charset="0"/>
              </a:rPr>
              <a:t> </a:t>
            </a:r>
            <a:r>
              <a:rPr lang="en-US" sz="1400" dirty="0" err="1" smtClean="0">
                <a:latin typeface="Arial" charset="0"/>
                <a:cs typeface="Arial" charset="0"/>
              </a:rPr>
              <a:t>transfrontalières</a:t>
            </a:r>
            <a:r>
              <a:rPr lang="en-US" sz="1400" dirty="0" smtClean="0">
                <a:latin typeface="Arial" charset="0"/>
                <a:cs typeface="Arial" charset="0"/>
              </a:rPr>
              <a:t> (</a:t>
            </a:r>
            <a:r>
              <a:rPr lang="en-US" sz="1400" dirty="0" err="1" smtClean="0">
                <a:latin typeface="Arial" charset="0"/>
                <a:cs typeface="Arial" charset="0"/>
              </a:rPr>
              <a:t>comme</a:t>
            </a:r>
            <a:r>
              <a:rPr lang="en-US" sz="1400" dirty="0" smtClean="0">
                <a:latin typeface="Arial" charset="0"/>
                <a:cs typeface="Arial" charset="0"/>
              </a:rPr>
              <a:t> par </a:t>
            </a:r>
            <a:r>
              <a:rPr lang="en-US" sz="1400" dirty="0" err="1" smtClean="0">
                <a:latin typeface="Arial" charset="0"/>
                <a:cs typeface="Arial" charset="0"/>
              </a:rPr>
              <a:t>exemple</a:t>
            </a:r>
            <a:r>
              <a:rPr lang="en-US" sz="1400" dirty="0" smtClean="0">
                <a:latin typeface="Arial" charset="0"/>
                <a:cs typeface="Arial" charset="0"/>
              </a:rPr>
              <a:t> la </a:t>
            </a:r>
            <a:r>
              <a:rPr lang="en-US" sz="1400" dirty="0" err="1" smtClean="0">
                <a:latin typeface="Arial" charset="0"/>
                <a:cs typeface="Arial" charset="0"/>
              </a:rPr>
              <a:t>possibilité</a:t>
            </a:r>
            <a:r>
              <a:rPr lang="en-US" sz="1400" dirty="0" smtClean="0">
                <a:latin typeface="Arial" charset="0"/>
                <a:cs typeface="Arial" charset="0"/>
              </a:rPr>
              <a:t> </a:t>
            </a:r>
            <a:r>
              <a:rPr lang="en-US" sz="1400" dirty="0" err="1" smtClean="0">
                <a:latin typeface="Arial" charset="0"/>
                <a:cs typeface="Arial" charset="0"/>
              </a:rPr>
              <a:t>d’utiliser</a:t>
            </a:r>
            <a:r>
              <a:rPr lang="en-US" sz="1400" dirty="0" smtClean="0">
                <a:latin typeface="Arial" charset="0"/>
                <a:cs typeface="Arial" charset="0"/>
              </a:rPr>
              <a:t> les </a:t>
            </a:r>
            <a:r>
              <a:rPr lang="en-US" sz="1400" dirty="0" err="1" smtClean="0">
                <a:latin typeface="Arial" charset="0"/>
                <a:cs typeface="Arial" charset="0"/>
              </a:rPr>
              <a:t>méthodes</a:t>
            </a:r>
            <a:r>
              <a:rPr lang="en-US" sz="1400" dirty="0" smtClean="0">
                <a:latin typeface="Arial" charset="0"/>
                <a:cs typeface="Arial" charset="0"/>
              </a:rPr>
              <a:t> PDT de droit </a:t>
            </a:r>
            <a:r>
              <a:rPr lang="en-US" sz="1400" dirty="0" err="1">
                <a:latin typeface="Arial" charset="0"/>
                <a:cs typeface="Arial" charset="0"/>
              </a:rPr>
              <a:t>é</a:t>
            </a:r>
            <a:r>
              <a:rPr lang="en-US" sz="1400" dirty="0" err="1" smtClean="0">
                <a:latin typeface="Arial" charset="0"/>
                <a:cs typeface="Arial" charset="0"/>
              </a:rPr>
              <a:t>tranger</a:t>
            </a:r>
            <a:r>
              <a:rPr lang="en-US" sz="1400" dirty="0" smtClean="0">
                <a:latin typeface="Arial" charset="0"/>
                <a:cs typeface="Arial" charset="0"/>
              </a:rPr>
              <a:t>) ;</a:t>
            </a:r>
            <a:endParaRPr lang="en-US" sz="1400" dirty="0">
              <a:latin typeface="Arial" charset="0"/>
              <a:cs typeface="Arial" charset="0"/>
            </a:endParaRPr>
          </a:p>
          <a:p>
            <a:pPr marL="536575" lvl="2" indent="-285750">
              <a:spcBef>
                <a:spcPts val="400"/>
              </a:spcBef>
              <a:buFont typeface="Wingdings" pitchFamily="2" charset="2"/>
              <a:buChar char="§"/>
              <a:defRPr/>
            </a:pPr>
            <a:r>
              <a:rPr lang="en-US" sz="1400" dirty="0" err="1">
                <a:latin typeface="Arial" charset="0"/>
                <a:cs typeface="Arial" charset="0"/>
              </a:rPr>
              <a:t>p</a:t>
            </a:r>
            <a:r>
              <a:rPr lang="en-US" sz="1400" dirty="0" err="1" smtClean="0">
                <a:latin typeface="Arial" charset="0"/>
                <a:cs typeface="Arial" charset="0"/>
              </a:rPr>
              <a:t>ermettre</a:t>
            </a:r>
            <a:r>
              <a:rPr lang="en-US" sz="1400" dirty="0" smtClean="0">
                <a:latin typeface="Arial" charset="0"/>
                <a:cs typeface="Arial" charset="0"/>
              </a:rPr>
              <a:t> les </a:t>
            </a:r>
            <a:r>
              <a:rPr lang="en-US" sz="1400" dirty="0" err="1" smtClean="0">
                <a:latin typeface="Arial" charset="0"/>
                <a:cs typeface="Arial" charset="0"/>
              </a:rPr>
              <a:t>ajustements</a:t>
            </a:r>
            <a:r>
              <a:rPr lang="en-US" sz="1400" dirty="0" smtClean="0">
                <a:latin typeface="Arial" charset="0"/>
                <a:cs typeface="Arial" charset="0"/>
              </a:rPr>
              <a:t> de prix à la </a:t>
            </a:r>
            <a:r>
              <a:rPr lang="en-US" sz="1400" dirty="0" err="1" smtClean="0">
                <a:latin typeface="Arial" charset="0"/>
                <a:cs typeface="Arial" charset="0"/>
              </a:rPr>
              <a:t>baisse</a:t>
            </a:r>
            <a:r>
              <a:rPr lang="en-US" sz="1400" dirty="0" smtClean="0">
                <a:latin typeface="Arial" charset="0"/>
                <a:cs typeface="Arial" charset="0"/>
              </a:rPr>
              <a:t> ;</a:t>
            </a:r>
            <a:endParaRPr lang="en-US" sz="1400" dirty="0">
              <a:latin typeface="Arial" charset="0"/>
              <a:cs typeface="Arial" charset="0"/>
            </a:endParaRPr>
          </a:p>
          <a:p>
            <a:pPr marL="536575" lvl="2" indent="-285750">
              <a:spcBef>
                <a:spcPts val="400"/>
              </a:spcBef>
              <a:buFont typeface="Wingdings" pitchFamily="2" charset="2"/>
              <a:buChar char="§"/>
              <a:defRPr/>
            </a:pPr>
            <a:r>
              <a:rPr lang="en-US" sz="1400" dirty="0" err="1">
                <a:latin typeface="Arial" charset="0"/>
                <a:cs typeface="Arial" charset="0"/>
              </a:rPr>
              <a:t>é</a:t>
            </a:r>
            <a:r>
              <a:rPr lang="en-US" sz="1400" dirty="0" err="1" smtClean="0">
                <a:latin typeface="Arial" charset="0"/>
                <a:cs typeface="Arial" charset="0"/>
              </a:rPr>
              <a:t>tendre</a:t>
            </a:r>
            <a:r>
              <a:rPr lang="en-US" sz="1400" dirty="0" smtClean="0">
                <a:latin typeface="Arial" charset="0"/>
                <a:cs typeface="Arial" charset="0"/>
              </a:rPr>
              <a:t> le champ des </a:t>
            </a:r>
            <a:r>
              <a:rPr lang="en-US" sz="1400" dirty="0" err="1" smtClean="0">
                <a:latin typeface="Arial" charset="0"/>
                <a:cs typeface="Arial" charset="0"/>
              </a:rPr>
              <a:t>opérations</a:t>
            </a:r>
            <a:r>
              <a:rPr lang="en-US" sz="1400" dirty="0" smtClean="0">
                <a:latin typeface="Arial" charset="0"/>
                <a:cs typeface="Arial" charset="0"/>
              </a:rPr>
              <a:t> locales </a:t>
            </a:r>
            <a:r>
              <a:rPr lang="en-US" sz="1400" dirty="0" err="1" smtClean="0">
                <a:latin typeface="Arial" charset="0"/>
                <a:cs typeface="Arial" charset="0"/>
              </a:rPr>
              <a:t>réputées</a:t>
            </a:r>
            <a:r>
              <a:rPr lang="en-US" sz="1400" dirty="0" smtClean="0">
                <a:latin typeface="Arial" charset="0"/>
                <a:cs typeface="Arial" charset="0"/>
              </a:rPr>
              <a:t> </a:t>
            </a:r>
            <a:r>
              <a:rPr lang="en-US" sz="1400" dirty="0" err="1" smtClean="0">
                <a:latin typeface="Arial" charset="0"/>
                <a:cs typeface="Arial" charset="0"/>
              </a:rPr>
              <a:t>contrôlées</a:t>
            </a:r>
            <a:r>
              <a:rPr lang="en-US" sz="1400" dirty="0" smtClean="0">
                <a:latin typeface="Arial" charset="0"/>
                <a:cs typeface="Arial" charset="0"/>
              </a:rPr>
              <a:t> </a:t>
            </a:r>
            <a:r>
              <a:rPr lang="en-US" sz="1400" dirty="0">
                <a:latin typeface="Arial" charset="0"/>
                <a:cs typeface="Arial" charset="0"/>
              </a:rPr>
              <a:t>;</a:t>
            </a:r>
            <a:endParaRPr lang="en-US" sz="1400" dirty="0" smtClean="0">
              <a:latin typeface="Arial" charset="0"/>
              <a:cs typeface="Arial" charset="0"/>
            </a:endParaRPr>
          </a:p>
          <a:p>
            <a:pPr marL="536575" lvl="2" indent="-285750">
              <a:spcBef>
                <a:spcPts val="400"/>
              </a:spcBef>
              <a:buFont typeface="Wingdings" pitchFamily="2" charset="2"/>
              <a:buChar char="§"/>
              <a:defRPr/>
            </a:pPr>
            <a:r>
              <a:rPr lang="en-US" sz="1400" dirty="0">
                <a:latin typeface="Arial" charset="0"/>
                <a:cs typeface="Arial" charset="0"/>
              </a:rPr>
              <a:t>c</a:t>
            </a:r>
            <a:r>
              <a:rPr lang="en-US" sz="1400" dirty="0" smtClean="0">
                <a:latin typeface="Arial" charset="0"/>
                <a:cs typeface="Arial" charset="0"/>
              </a:rPr>
              <a:t>larifier les relations (</a:t>
            </a:r>
            <a:r>
              <a:rPr lang="en-US" sz="1400" dirty="0" err="1" smtClean="0">
                <a:latin typeface="Arial" charset="0"/>
                <a:cs typeface="Arial" charset="0"/>
              </a:rPr>
              <a:t>rôles</a:t>
            </a:r>
            <a:r>
              <a:rPr lang="en-US" sz="1400" dirty="0" smtClean="0">
                <a:latin typeface="Arial" charset="0"/>
                <a:cs typeface="Arial" charset="0"/>
              </a:rPr>
              <a:t> </a:t>
            </a:r>
            <a:r>
              <a:rPr lang="en-US" sz="1400" dirty="0" err="1" smtClean="0">
                <a:latin typeface="Arial" charset="0"/>
                <a:cs typeface="Arial" charset="0"/>
              </a:rPr>
              <a:t>respectifs</a:t>
            </a:r>
            <a:r>
              <a:rPr lang="en-US" sz="1400" dirty="0" smtClean="0">
                <a:latin typeface="Arial" charset="0"/>
                <a:cs typeface="Arial" charset="0"/>
              </a:rPr>
              <a:t>) entre le SFF et les </a:t>
            </a:r>
            <a:r>
              <a:rPr lang="en-US" sz="1400" dirty="0" err="1" smtClean="0">
                <a:latin typeface="Arial" charset="0"/>
                <a:cs typeface="Arial" charset="0"/>
              </a:rPr>
              <a:t>autorités</a:t>
            </a:r>
            <a:r>
              <a:rPr lang="en-US" sz="1400" dirty="0" smtClean="0">
                <a:latin typeface="Arial" charset="0"/>
                <a:cs typeface="Arial" charset="0"/>
              </a:rPr>
              <a:t> </a:t>
            </a:r>
            <a:r>
              <a:rPr lang="en-US" sz="1400" dirty="0" err="1" smtClean="0">
                <a:latin typeface="Arial" charset="0"/>
                <a:cs typeface="Arial" charset="0"/>
              </a:rPr>
              <a:t>fiscales</a:t>
            </a:r>
            <a:r>
              <a:rPr lang="en-US" sz="1400" dirty="0" smtClean="0">
                <a:latin typeface="Arial" charset="0"/>
                <a:cs typeface="Arial" charset="0"/>
              </a:rPr>
              <a:t> </a:t>
            </a:r>
            <a:r>
              <a:rPr lang="en-US" sz="1400" dirty="0" err="1" smtClean="0">
                <a:latin typeface="Arial" charset="0"/>
                <a:cs typeface="Arial" charset="0"/>
              </a:rPr>
              <a:t>régionales</a:t>
            </a:r>
            <a:r>
              <a:rPr lang="en-US" sz="1400" dirty="0" smtClean="0">
                <a:latin typeface="Arial" charset="0"/>
                <a:cs typeface="Arial" charset="0"/>
              </a:rPr>
              <a:t> en </a:t>
            </a:r>
            <a:r>
              <a:rPr lang="en-US" sz="1400" dirty="0" err="1" smtClean="0">
                <a:latin typeface="Arial" charset="0"/>
                <a:cs typeface="Arial" charset="0"/>
              </a:rPr>
              <a:t>matière</a:t>
            </a:r>
            <a:r>
              <a:rPr lang="en-US" sz="1400" dirty="0" smtClean="0">
                <a:latin typeface="Arial" charset="0"/>
                <a:cs typeface="Arial" charset="0"/>
              </a:rPr>
              <a:t> de PDT, </a:t>
            </a:r>
            <a:r>
              <a:rPr lang="en-US" sz="1400" dirty="0">
                <a:latin typeface="Arial" charset="0"/>
                <a:cs typeface="Arial" charset="0"/>
              </a:rPr>
              <a:t>etc.</a:t>
            </a:r>
          </a:p>
          <a:p>
            <a:pPr marL="536575" lvl="2" indent="-285750">
              <a:spcBef>
                <a:spcPts val="400"/>
              </a:spcBef>
              <a:buFont typeface="Wingdings" pitchFamily="2" charset="2"/>
              <a:buChar char="§"/>
              <a:defRPr/>
            </a:pPr>
            <a:endParaRPr lang="en-GB" dirty="0">
              <a:latin typeface="Arial" charset="0"/>
              <a:cs typeface="Arial" charset="0"/>
            </a:endParaRPr>
          </a:p>
          <a:p>
            <a:pPr marL="250825" lvl="2" indent="0" eaLnBrk="1" hangingPunct="1">
              <a:spcBef>
                <a:spcPts val="400"/>
              </a:spcBef>
              <a:buNone/>
              <a:defRPr/>
            </a:pPr>
            <a:endParaRPr lang="en-GB" altLang="en-US" sz="1400" dirty="0">
              <a:latin typeface="Arial" charset="0"/>
              <a:cs typeface="Arial" charset="0"/>
            </a:endParaRPr>
          </a:p>
        </p:txBody>
      </p:sp>
      <p:sp>
        <p:nvSpPr>
          <p:cNvPr id="7" name="Rectangle 6"/>
          <p:cNvSpPr/>
          <p:nvPr/>
        </p:nvSpPr>
        <p:spPr>
          <a:xfrm>
            <a:off x="423190" y="6176337"/>
            <a:ext cx="8469290" cy="276999"/>
          </a:xfrm>
          <a:prstGeom prst="rect">
            <a:avLst/>
          </a:prstGeom>
        </p:spPr>
        <p:txBody>
          <a:bodyPr wrap="square">
            <a:spAutoFit/>
          </a:bodyPr>
          <a:lstStyle/>
          <a:p>
            <a:r>
              <a:rPr lang="en-US" sz="1200" i="1" dirty="0" smtClean="0">
                <a:latin typeface="Arial" charset="0"/>
                <a:ea typeface="Arial" pitchFamily="-110" charset="0"/>
              </a:rPr>
              <a:t>*Par </a:t>
            </a:r>
            <a:r>
              <a:rPr lang="en-US" sz="1200" i="1" dirty="0" err="1" smtClean="0">
                <a:latin typeface="Arial" charset="0"/>
                <a:ea typeface="Arial" pitchFamily="-110" charset="0"/>
              </a:rPr>
              <a:t>ailleurs</a:t>
            </a:r>
            <a:r>
              <a:rPr lang="en-US" sz="1200" i="1" dirty="0" smtClean="0">
                <a:latin typeface="Arial" charset="0"/>
                <a:ea typeface="Arial" pitchFamily="-110" charset="0"/>
              </a:rPr>
              <a:t>, </a:t>
            </a:r>
            <a:r>
              <a:rPr lang="en-US" sz="1200" i="1" dirty="0" err="1" smtClean="0">
                <a:latin typeface="Arial" charset="0"/>
                <a:ea typeface="Arial" pitchFamily="-110" charset="0"/>
              </a:rPr>
              <a:t>il</a:t>
            </a:r>
            <a:r>
              <a:rPr lang="en-US" sz="1200" i="1" dirty="0" smtClean="0">
                <a:latin typeface="Arial" charset="0"/>
                <a:ea typeface="Arial" pitchFamily="-110" charset="0"/>
              </a:rPr>
              <a:t> </a:t>
            </a:r>
            <a:r>
              <a:rPr lang="en-US" sz="1200" i="1" dirty="0" err="1" smtClean="0">
                <a:latin typeface="Arial" charset="0"/>
                <a:ea typeface="Arial" pitchFamily="-110" charset="0"/>
              </a:rPr>
              <a:t>est</a:t>
            </a:r>
            <a:r>
              <a:rPr lang="en-US" sz="1200" i="1" dirty="0" smtClean="0">
                <a:latin typeface="Arial" charset="0"/>
                <a:ea typeface="Arial" pitchFamily="-110" charset="0"/>
              </a:rPr>
              <a:t> </a:t>
            </a:r>
            <a:r>
              <a:rPr lang="en-US" sz="1200" i="1" dirty="0" err="1" smtClean="0">
                <a:latin typeface="Arial" charset="0"/>
                <a:ea typeface="Arial" pitchFamily="-110" charset="0"/>
              </a:rPr>
              <a:t>envisagé</a:t>
            </a:r>
            <a:r>
              <a:rPr lang="en-US" sz="1200" i="1" dirty="0" smtClean="0">
                <a:latin typeface="Arial" charset="0"/>
                <a:ea typeface="Arial" pitchFamily="-110" charset="0"/>
              </a:rPr>
              <a:t> </a:t>
            </a:r>
            <a:r>
              <a:rPr lang="en-US" sz="1200" i="1" dirty="0" err="1" smtClean="0">
                <a:latin typeface="Arial" charset="0"/>
                <a:ea typeface="Arial" pitchFamily="-110" charset="0"/>
              </a:rPr>
              <a:t>d’augmenter</a:t>
            </a:r>
            <a:r>
              <a:rPr lang="en-US" sz="1200" i="1" dirty="0" smtClean="0">
                <a:latin typeface="Arial" charset="0"/>
                <a:ea typeface="Arial" pitchFamily="-110" charset="0"/>
              </a:rPr>
              <a:t> la </a:t>
            </a:r>
            <a:r>
              <a:rPr lang="en-US" sz="1200" i="1" dirty="0" err="1" smtClean="0">
                <a:latin typeface="Arial" charset="0"/>
                <a:ea typeface="Arial" pitchFamily="-110" charset="0"/>
              </a:rPr>
              <a:t>pénalité</a:t>
            </a:r>
            <a:r>
              <a:rPr lang="en-US" sz="1200" i="1" dirty="0" smtClean="0">
                <a:latin typeface="Arial" charset="0"/>
                <a:ea typeface="Arial" pitchFamily="-110" charset="0"/>
              </a:rPr>
              <a:t> pour </a:t>
            </a:r>
            <a:r>
              <a:rPr lang="en-US" sz="1200" i="1" dirty="0" err="1" smtClean="0">
                <a:latin typeface="Arial" charset="0"/>
                <a:ea typeface="Arial" pitchFamily="-110" charset="0"/>
              </a:rPr>
              <a:t>défaut</a:t>
            </a:r>
            <a:r>
              <a:rPr lang="en-US" sz="1200" i="1" dirty="0" smtClean="0">
                <a:latin typeface="Arial" charset="0"/>
                <a:ea typeface="Arial" pitchFamily="-110" charset="0"/>
              </a:rPr>
              <a:t> de notification PDT (de 70 EUR à 7,000 EUR). </a:t>
            </a:r>
            <a:endParaRPr lang="en-US" sz="1200" i="1" dirty="0">
              <a:latin typeface="Arial" charset="0"/>
              <a:ea typeface="Arial" pitchFamily="-110" charset="0"/>
            </a:endParaRPr>
          </a:p>
        </p:txBody>
      </p:sp>
    </p:spTree>
    <p:extLst>
      <p:ext uri="{BB962C8B-B14F-4D97-AF65-F5344CB8AC3E}">
        <p14:creationId xmlns:p14="http://schemas.microsoft.com/office/powerpoint/2010/main" val="1453726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Q:\Marketing\Marketing storage\MARKETING\7_CMS_image_stock_part_01\003431_(hi-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731220"/>
            <a:ext cx="266382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platzhalter 1"/>
          <p:cNvSpPr>
            <a:spLocks noGrp="1"/>
          </p:cNvSpPr>
          <p:nvPr>
            <p:ph type="body" sz="quarter" idx="10"/>
          </p:nvPr>
        </p:nvSpPr>
        <p:spPr/>
        <p:txBody>
          <a:bodyPr/>
          <a:lstStyle/>
          <a:p>
            <a:r>
              <a:rPr lang="en-GB" altLang="en-US" dirty="0" err="1">
                <a:latin typeface="Arial" charset="0"/>
                <a:cs typeface="Arial" charset="0"/>
              </a:rPr>
              <a:t>É</a:t>
            </a:r>
            <a:r>
              <a:rPr lang="en-GB" altLang="en-US" dirty="0" err="1" smtClean="0">
                <a:latin typeface="Arial" charset="0"/>
                <a:cs typeface="Arial" charset="0"/>
              </a:rPr>
              <a:t>volution</a:t>
            </a:r>
            <a:r>
              <a:rPr lang="en-GB" altLang="en-US" dirty="0" smtClean="0">
                <a:latin typeface="Arial" charset="0"/>
                <a:cs typeface="Arial" charset="0"/>
              </a:rPr>
              <a:t> du concept </a:t>
            </a:r>
            <a:r>
              <a:rPr lang="en-GB" altLang="en-US" dirty="0" err="1" smtClean="0">
                <a:latin typeface="Arial" charset="0"/>
                <a:cs typeface="Arial" charset="0"/>
              </a:rPr>
              <a:t>d’avantage</a:t>
            </a:r>
            <a:r>
              <a:rPr lang="en-GB" altLang="en-US" dirty="0" smtClean="0">
                <a:latin typeface="Arial" charset="0"/>
                <a:cs typeface="Arial" charset="0"/>
              </a:rPr>
              <a:t> fiscal </a:t>
            </a:r>
            <a:r>
              <a:rPr lang="en-GB" altLang="en-US" dirty="0" err="1" smtClean="0">
                <a:latin typeface="Arial" charset="0"/>
                <a:cs typeface="Arial" charset="0"/>
              </a:rPr>
              <a:t>injustifié</a:t>
            </a:r>
            <a:r>
              <a:rPr lang="en-GB" altLang="en-US" dirty="0" smtClean="0">
                <a:latin typeface="Arial" charset="0"/>
                <a:cs typeface="Arial" charset="0"/>
              </a:rPr>
              <a:t> (1/3)</a:t>
            </a:r>
            <a:endParaRPr lang="en-GB" altLang="en-US" sz="1800" dirty="0">
              <a:latin typeface="Arial" charset="0"/>
              <a:cs typeface="Arial" charset="0"/>
            </a:endParaRP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19</a:t>
            </a:fld>
            <a:endParaRPr lang="en-GB" noProof="0" dirty="0"/>
          </a:p>
        </p:txBody>
      </p:sp>
      <p:sp>
        <p:nvSpPr>
          <p:cNvPr id="5" name="Text Placeholder 1"/>
          <p:cNvSpPr>
            <a:spLocks noGrp="1"/>
          </p:cNvSpPr>
          <p:nvPr>
            <p:ph type="body" sz="quarter" idx="11"/>
          </p:nvPr>
        </p:nvSpPr>
        <p:spPr>
          <a:xfrm>
            <a:off x="467544" y="1484784"/>
            <a:ext cx="8280920" cy="2160240"/>
          </a:xfrm>
        </p:spPr>
        <p:txBody>
          <a:bodyPr/>
          <a:lstStyle/>
          <a:p>
            <a:pPr marL="0" lvl="2" indent="0">
              <a:spcBef>
                <a:spcPts val="200"/>
              </a:spcBef>
              <a:buNone/>
              <a:defRPr/>
            </a:pPr>
            <a:r>
              <a:rPr lang="en-US" b="1" dirty="0" smtClean="0">
                <a:solidFill>
                  <a:srgbClr val="766A62"/>
                </a:solidFill>
              </a:rPr>
              <a:t>Nouvelle </a:t>
            </a:r>
            <a:r>
              <a:rPr lang="en-US" b="1" dirty="0" err="1">
                <a:solidFill>
                  <a:srgbClr val="766A62"/>
                </a:solidFill>
              </a:rPr>
              <a:t>loi</a:t>
            </a:r>
            <a:r>
              <a:rPr lang="en-US" b="1" dirty="0">
                <a:solidFill>
                  <a:srgbClr val="766A62"/>
                </a:solidFill>
              </a:rPr>
              <a:t> sur le concept </a:t>
            </a:r>
            <a:r>
              <a:rPr lang="en-US" b="1" dirty="0" err="1" smtClean="0">
                <a:solidFill>
                  <a:srgbClr val="766A62"/>
                </a:solidFill>
              </a:rPr>
              <a:t>d’avantage</a:t>
            </a:r>
            <a:r>
              <a:rPr lang="en-US" b="1" dirty="0" smtClean="0">
                <a:solidFill>
                  <a:srgbClr val="766A62"/>
                </a:solidFill>
              </a:rPr>
              <a:t> </a:t>
            </a:r>
            <a:r>
              <a:rPr lang="en-US" b="1" dirty="0">
                <a:solidFill>
                  <a:srgbClr val="766A62"/>
                </a:solidFill>
              </a:rPr>
              <a:t>f</a:t>
            </a:r>
            <a:r>
              <a:rPr lang="en-US" b="1" dirty="0" smtClean="0">
                <a:solidFill>
                  <a:srgbClr val="766A62"/>
                </a:solidFill>
              </a:rPr>
              <a:t>iscal </a:t>
            </a:r>
            <a:r>
              <a:rPr lang="en-US" b="1" dirty="0" err="1">
                <a:solidFill>
                  <a:srgbClr val="766A62"/>
                </a:solidFill>
              </a:rPr>
              <a:t>i</a:t>
            </a:r>
            <a:r>
              <a:rPr lang="en-US" b="1" dirty="0" err="1" smtClean="0">
                <a:solidFill>
                  <a:srgbClr val="766A62"/>
                </a:solidFill>
              </a:rPr>
              <a:t>njustifié</a:t>
            </a:r>
            <a:r>
              <a:rPr lang="en-US" b="1" dirty="0" smtClean="0">
                <a:solidFill>
                  <a:srgbClr val="766A62"/>
                </a:solidFill>
              </a:rPr>
              <a:t> (</a:t>
            </a:r>
            <a:r>
              <a:rPr lang="en-US" b="1" dirty="0" err="1" smtClean="0">
                <a:solidFill>
                  <a:srgbClr val="766A62"/>
                </a:solidFill>
              </a:rPr>
              <a:t>loi</a:t>
            </a:r>
            <a:r>
              <a:rPr lang="en-US" b="1" dirty="0" smtClean="0">
                <a:solidFill>
                  <a:srgbClr val="766A62"/>
                </a:solidFill>
              </a:rPr>
              <a:t> </a:t>
            </a:r>
            <a:r>
              <a:rPr lang="en-US" b="1" dirty="0" err="1" smtClean="0">
                <a:solidFill>
                  <a:srgbClr val="766A62"/>
                </a:solidFill>
              </a:rPr>
              <a:t>fédérale</a:t>
            </a:r>
            <a:r>
              <a:rPr lang="en-US" b="1" dirty="0" smtClean="0">
                <a:solidFill>
                  <a:srgbClr val="766A62"/>
                </a:solidFill>
              </a:rPr>
              <a:t> du 18 </a:t>
            </a:r>
            <a:r>
              <a:rPr lang="en-US" b="1" dirty="0" err="1" smtClean="0">
                <a:solidFill>
                  <a:srgbClr val="766A62"/>
                </a:solidFill>
              </a:rPr>
              <a:t>juillet</a:t>
            </a:r>
            <a:r>
              <a:rPr lang="en-US" b="1" dirty="0" smtClean="0">
                <a:solidFill>
                  <a:srgbClr val="766A62"/>
                </a:solidFill>
              </a:rPr>
              <a:t> </a:t>
            </a:r>
            <a:r>
              <a:rPr lang="en-US" b="1" dirty="0">
                <a:solidFill>
                  <a:srgbClr val="766A62"/>
                </a:solidFill>
              </a:rPr>
              <a:t>2017 N </a:t>
            </a:r>
            <a:r>
              <a:rPr lang="en-US" b="1" dirty="0" smtClean="0">
                <a:solidFill>
                  <a:srgbClr val="766A62"/>
                </a:solidFill>
              </a:rPr>
              <a:t>163-FZ, en </a:t>
            </a:r>
            <a:r>
              <a:rPr lang="en-US" b="1" dirty="0" err="1" smtClean="0">
                <a:solidFill>
                  <a:srgbClr val="766A62"/>
                </a:solidFill>
              </a:rPr>
              <a:t>vigueur</a:t>
            </a:r>
            <a:r>
              <a:rPr lang="en-US" b="1" dirty="0" smtClean="0">
                <a:solidFill>
                  <a:srgbClr val="766A62"/>
                </a:solidFill>
              </a:rPr>
              <a:t> à </a:t>
            </a:r>
            <a:r>
              <a:rPr lang="en-US" b="1" dirty="0" err="1" smtClean="0">
                <a:solidFill>
                  <a:srgbClr val="766A62"/>
                </a:solidFill>
              </a:rPr>
              <a:t>compter</a:t>
            </a:r>
            <a:r>
              <a:rPr lang="en-US" b="1" dirty="0" smtClean="0">
                <a:solidFill>
                  <a:srgbClr val="766A62"/>
                </a:solidFill>
              </a:rPr>
              <a:t> du 18 </a:t>
            </a:r>
            <a:r>
              <a:rPr lang="en-US" b="1" dirty="0" err="1" smtClean="0">
                <a:solidFill>
                  <a:srgbClr val="766A62"/>
                </a:solidFill>
              </a:rPr>
              <a:t>août</a:t>
            </a:r>
            <a:r>
              <a:rPr lang="en-US" b="1" dirty="0" smtClean="0">
                <a:solidFill>
                  <a:srgbClr val="766A62"/>
                </a:solidFill>
              </a:rPr>
              <a:t> 2017) </a:t>
            </a:r>
          </a:p>
          <a:p>
            <a:pPr marL="0" lvl="2" indent="0">
              <a:spcBef>
                <a:spcPts val="200"/>
              </a:spcBef>
              <a:buNone/>
              <a:defRPr/>
            </a:pPr>
            <a:endParaRPr lang="en-US" b="1" dirty="0">
              <a:solidFill>
                <a:srgbClr val="766A62"/>
              </a:solidFill>
            </a:endParaRPr>
          </a:p>
          <a:p>
            <a:pPr marL="266700" lvl="2" indent="-266700">
              <a:spcBef>
                <a:spcPts val="200"/>
              </a:spcBef>
              <a:defRPr/>
            </a:pPr>
            <a:r>
              <a:rPr lang="en-GB" b="1" dirty="0" smtClean="0">
                <a:latin typeface="Arial" charset="0"/>
                <a:cs typeface="Arial" charset="0"/>
              </a:rPr>
              <a:t>Le </a:t>
            </a:r>
            <a:r>
              <a:rPr lang="en-GB" b="1" dirty="0" err="1" smtClean="0">
                <a:latin typeface="Arial" charset="0"/>
                <a:cs typeface="Arial" charset="0"/>
              </a:rPr>
              <a:t>redevable</a:t>
            </a:r>
            <a:r>
              <a:rPr lang="en-GB" b="1" dirty="0" smtClean="0">
                <a:latin typeface="Arial" charset="0"/>
                <a:cs typeface="Arial" charset="0"/>
              </a:rPr>
              <a:t> </a:t>
            </a:r>
            <a:r>
              <a:rPr lang="en-GB" b="1" dirty="0" err="1" smtClean="0">
                <a:latin typeface="Arial" charset="0"/>
                <a:cs typeface="Arial" charset="0"/>
              </a:rPr>
              <a:t>peut</a:t>
            </a:r>
            <a:r>
              <a:rPr lang="en-GB" b="1" dirty="0" smtClean="0">
                <a:latin typeface="Arial" charset="0"/>
                <a:cs typeface="Arial" charset="0"/>
              </a:rPr>
              <a:t> </a:t>
            </a:r>
            <a:r>
              <a:rPr lang="en-GB" b="1" dirty="0" err="1" smtClean="0">
                <a:latin typeface="Arial" charset="0"/>
                <a:cs typeface="Arial" charset="0"/>
              </a:rPr>
              <a:t>réduire</a:t>
            </a:r>
            <a:r>
              <a:rPr lang="en-GB" b="1" dirty="0" smtClean="0">
                <a:latin typeface="Arial" charset="0"/>
                <a:cs typeface="Arial" charset="0"/>
              </a:rPr>
              <a:t> </a:t>
            </a:r>
            <a:r>
              <a:rPr lang="en-GB" b="1" dirty="0" err="1" smtClean="0">
                <a:latin typeface="Arial" charset="0"/>
                <a:cs typeface="Arial" charset="0"/>
              </a:rPr>
              <a:t>sa</a:t>
            </a:r>
            <a:r>
              <a:rPr lang="en-GB" b="1" dirty="0" smtClean="0">
                <a:latin typeface="Arial" charset="0"/>
                <a:cs typeface="Arial" charset="0"/>
              </a:rPr>
              <a:t> base taxable </a:t>
            </a:r>
            <a:r>
              <a:rPr lang="en-GB" b="1" dirty="0" err="1" smtClean="0">
                <a:latin typeface="Arial" charset="0"/>
                <a:cs typeface="Arial" charset="0"/>
              </a:rPr>
              <a:t>si</a:t>
            </a:r>
            <a:r>
              <a:rPr lang="en-GB" b="1" dirty="0" smtClean="0">
                <a:latin typeface="Arial" charset="0"/>
                <a:cs typeface="Arial" charset="0"/>
              </a:rPr>
              <a:t> les conditions </a:t>
            </a:r>
            <a:r>
              <a:rPr lang="en-GB" b="1" dirty="0" err="1" smtClean="0">
                <a:latin typeface="Arial" charset="0"/>
                <a:cs typeface="Arial" charset="0"/>
              </a:rPr>
              <a:t>suivantes</a:t>
            </a:r>
            <a:r>
              <a:rPr lang="en-GB" b="1" dirty="0" smtClean="0">
                <a:latin typeface="Arial" charset="0"/>
                <a:cs typeface="Arial" charset="0"/>
              </a:rPr>
              <a:t> </a:t>
            </a:r>
            <a:r>
              <a:rPr lang="en-GB" b="1" dirty="0" err="1" smtClean="0">
                <a:latin typeface="Arial" charset="0"/>
                <a:cs typeface="Arial" charset="0"/>
              </a:rPr>
              <a:t>sont</a:t>
            </a:r>
            <a:r>
              <a:rPr lang="en-GB" b="1" dirty="0" smtClean="0">
                <a:latin typeface="Arial" charset="0"/>
                <a:cs typeface="Arial" charset="0"/>
              </a:rPr>
              <a:t> </a:t>
            </a:r>
            <a:r>
              <a:rPr lang="en-GB" b="1" dirty="0" err="1" smtClean="0">
                <a:latin typeface="Arial" charset="0"/>
                <a:cs typeface="Arial" charset="0"/>
              </a:rPr>
              <a:t>remplies</a:t>
            </a:r>
            <a:r>
              <a:rPr lang="en-GB" b="1" dirty="0" smtClean="0">
                <a:latin typeface="Arial" charset="0"/>
                <a:cs typeface="Arial" charset="0"/>
              </a:rPr>
              <a:t> :</a:t>
            </a:r>
            <a:endParaRPr lang="en-US" b="1" dirty="0">
              <a:latin typeface="Arial" charset="0"/>
              <a:cs typeface="Arial" charset="0"/>
            </a:endParaRPr>
          </a:p>
          <a:p>
            <a:pPr marL="536575" lvl="2" indent="-285750">
              <a:spcBef>
                <a:spcPts val="400"/>
              </a:spcBef>
              <a:buFont typeface="Wingdings" pitchFamily="2" charset="2"/>
              <a:buChar char="§"/>
              <a:defRPr/>
            </a:pPr>
            <a:r>
              <a:rPr lang="en-GB" sz="1400" dirty="0" err="1">
                <a:latin typeface="Arial" charset="0"/>
                <a:cs typeface="Arial" charset="0"/>
              </a:rPr>
              <a:t>l</a:t>
            </a:r>
            <a:r>
              <a:rPr lang="en-GB" sz="1400" dirty="0" err="1" smtClean="0">
                <a:latin typeface="Arial" charset="0"/>
                <a:cs typeface="Arial" charset="0"/>
              </a:rPr>
              <a:t>’opération</a:t>
            </a:r>
            <a:r>
              <a:rPr lang="en-GB" sz="1400" dirty="0" smtClean="0">
                <a:latin typeface="Arial" charset="0"/>
                <a:cs typeface="Arial" charset="0"/>
              </a:rPr>
              <a:t> </a:t>
            </a:r>
            <a:r>
              <a:rPr lang="en-GB" sz="1400" dirty="0" err="1" smtClean="0">
                <a:latin typeface="Arial" charset="0"/>
                <a:cs typeface="Arial" charset="0"/>
              </a:rPr>
              <a:t>n’est</a:t>
            </a:r>
            <a:r>
              <a:rPr lang="en-GB" sz="1400" dirty="0" smtClean="0">
                <a:latin typeface="Arial" charset="0"/>
                <a:cs typeface="Arial" charset="0"/>
              </a:rPr>
              <a:t> pas </a:t>
            </a:r>
            <a:r>
              <a:rPr lang="en-GB" sz="1400" dirty="0" err="1" smtClean="0">
                <a:latin typeface="Arial" charset="0"/>
                <a:cs typeface="Arial" charset="0"/>
              </a:rPr>
              <a:t>motivée</a:t>
            </a:r>
            <a:r>
              <a:rPr lang="en-GB" sz="1400" dirty="0">
                <a:latin typeface="Arial" charset="0"/>
                <a:cs typeface="Arial" charset="0"/>
              </a:rPr>
              <a:t> </a:t>
            </a:r>
            <a:r>
              <a:rPr lang="en-GB" sz="1400" dirty="0" err="1">
                <a:latin typeface="Arial" charset="0"/>
                <a:cs typeface="Arial" charset="0"/>
              </a:rPr>
              <a:t>exclusivement</a:t>
            </a:r>
            <a:r>
              <a:rPr lang="en-GB" sz="1400" dirty="0">
                <a:latin typeface="Arial" charset="0"/>
                <a:cs typeface="Arial" charset="0"/>
              </a:rPr>
              <a:t> </a:t>
            </a:r>
            <a:r>
              <a:rPr lang="en-GB" sz="1400" dirty="0" smtClean="0">
                <a:latin typeface="Arial" charset="0"/>
                <a:cs typeface="Arial" charset="0"/>
              </a:rPr>
              <a:t>par des </a:t>
            </a:r>
            <a:r>
              <a:rPr lang="en-GB" sz="1400" dirty="0" err="1" smtClean="0">
                <a:latin typeface="Arial" charset="0"/>
                <a:cs typeface="Arial" charset="0"/>
              </a:rPr>
              <a:t>considérations</a:t>
            </a:r>
            <a:r>
              <a:rPr lang="en-GB" sz="1400" dirty="0" smtClean="0">
                <a:latin typeface="Arial" charset="0"/>
                <a:cs typeface="Arial" charset="0"/>
              </a:rPr>
              <a:t> </a:t>
            </a:r>
            <a:r>
              <a:rPr lang="en-GB" sz="1400" dirty="0" err="1" smtClean="0">
                <a:latin typeface="Arial" charset="0"/>
                <a:cs typeface="Arial" charset="0"/>
              </a:rPr>
              <a:t>d’évasion</a:t>
            </a:r>
            <a:r>
              <a:rPr lang="en-GB" sz="1400" dirty="0" smtClean="0">
                <a:latin typeface="Arial" charset="0"/>
                <a:cs typeface="Arial" charset="0"/>
              </a:rPr>
              <a:t> </a:t>
            </a:r>
            <a:r>
              <a:rPr lang="en-GB" sz="1400" dirty="0" err="1" smtClean="0">
                <a:latin typeface="Arial" charset="0"/>
                <a:cs typeface="Arial" charset="0"/>
              </a:rPr>
              <a:t>fiscale</a:t>
            </a:r>
            <a:r>
              <a:rPr lang="en-GB" sz="1400" dirty="0" smtClean="0">
                <a:latin typeface="Arial" charset="0"/>
                <a:cs typeface="Arial" charset="0"/>
              </a:rPr>
              <a:t> ;</a:t>
            </a:r>
            <a:endParaRPr lang="en-GB" sz="1400" dirty="0">
              <a:latin typeface="Arial" charset="0"/>
              <a:cs typeface="Arial" charset="0"/>
            </a:endParaRPr>
          </a:p>
          <a:p>
            <a:pPr marL="536575" lvl="2" indent="-285750">
              <a:spcBef>
                <a:spcPts val="400"/>
              </a:spcBef>
              <a:buFont typeface="Wingdings" pitchFamily="2" charset="2"/>
              <a:buChar char="§"/>
              <a:defRPr/>
            </a:pPr>
            <a:r>
              <a:rPr lang="en-GB" sz="1400" dirty="0" err="1"/>
              <a:t>l</a:t>
            </a:r>
            <a:r>
              <a:rPr lang="en-GB" sz="1400" dirty="0" err="1" smtClean="0"/>
              <a:t>’obligation</a:t>
            </a:r>
            <a:r>
              <a:rPr lang="en-GB" sz="1400" dirty="0" smtClean="0"/>
              <a:t> </a:t>
            </a:r>
            <a:r>
              <a:rPr lang="en-GB" sz="1400" dirty="0" err="1" smtClean="0"/>
              <a:t>liée</a:t>
            </a:r>
            <a:r>
              <a:rPr lang="en-GB" sz="1400" dirty="0" smtClean="0"/>
              <a:t> </a:t>
            </a:r>
            <a:r>
              <a:rPr lang="en-GB" sz="1400" dirty="0"/>
              <a:t>à</a:t>
            </a:r>
            <a:r>
              <a:rPr lang="en-GB" sz="1400" dirty="0" smtClean="0"/>
              <a:t> </a:t>
            </a:r>
            <a:r>
              <a:rPr lang="en-GB" sz="1400" dirty="0" err="1" smtClean="0"/>
              <a:t>cette</a:t>
            </a:r>
            <a:r>
              <a:rPr lang="en-GB" sz="1400" dirty="0" smtClean="0"/>
              <a:t> </a:t>
            </a:r>
            <a:r>
              <a:rPr lang="en-GB" sz="1400" dirty="0" err="1" smtClean="0"/>
              <a:t>opération</a:t>
            </a:r>
            <a:r>
              <a:rPr lang="en-GB" sz="1400" dirty="0" smtClean="0"/>
              <a:t> a </a:t>
            </a:r>
            <a:r>
              <a:rPr lang="en-GB" sz="1400" dirty="0" err="1" smtClean="0"/>
              <a:t>été</a:t>
            </a:r>
            <a:r>
              <a:rPr lang="en-GB" sz="1400" dirty="0" smtClean="0"/>
              <a:t> </a:t>
            </a:r>
            <a:r>
              <a:rPr lang="en-GB" sz="1400" dirty="0" err="1" smtClean="0"/>
              <a:t>honorée</a:t>
            </a:r>
            <a:r>
              <a:rPr lang="en-GB" sz="1400" dirty="0" smtClean="0"/>
              <a:t> par </a:t>
            </a:r>
            <a:r>
              <a:rPr lang="en-GB" sz="1400" dirty="0" err="1" smtClean="0"/>
              <a:t>une</a:t>
            </a:r>
            <a:r>
              <a:rPr lang="en-GB" sz="1400" dirty="0" smtClean="0"/>
              <a:t> </a:t>
            </a:r>
            <a:r>
              <a:rPr lang="en-GB" sz="1400" dirty="0" err="1" smtClean="0"/>
              <a:t>partie</a:t>
            </a:r>
            <a:r>
              <a:rPr lang="en-GB" sz="1400" dirty="0" smtClean="0"/>
              <a:t> </a:t>
            </a:r>
            <a:r>
              <a:rPr lang="en-GB" sz="1400" dirty="0" err="1" smtClean="0"/>
              <a:t>contractante</a:t>
            </a:r>
            <a:r>
              <a:rPr lang="en-GB" sz="1400" dirty="0" smtClean="0"/>
              <a:t> </a:t>
            </a:r>
            <a:r>
              <a:rPr lang="en-GB" sz="1400" dirty="0" err="1" smtClean="0"/>
              <a:t>ou</a:t>
            </a:r>
            <a:r>
              <a:rPr lang="en-GB" sz="1400" dirty="0" smtClean="0"/>
              <a:t> </a:t>
            </a:r>
            <a:r>
              <a:rPr lang="en-GB" sz="1400" dirty="0" err="1" smtClean="0"/>
              <a:t>une</a:t>
            </a:r>
            <a:r>
              <a:rPr lang="en-GB" sz="1400" dirty="0" smtClean="0"/>
              <a:t> </a:t>
            </a:r>
            <a:r>
              <a:rPr lang="en-GB" sz="1400" dirty="0" err="1" smtClean="0"/>
              <a:t>autre</a:t>
            </a:r>
            <a:r>
              <a:rPr lang="en-GB" sz="1400" dirty="0" smtClean="0"/>
              <a:t> </a:t>
            </a:r>
            <a:r>
              <a:rPr lang="en-GB" sz="1400" dirty="0" err="1" smtClean="0"/>
              <a:t>partie</a:t>
            </a:r>
            <a:r>
              <a:rPr lang="en-GB" sz="1400" dirty="0" smtClean="0"/>
              <a:t> qui a </a:t>
            </a:r>
            <a:r>
              <a:rPr lang="en-GB" sz="1400" dirty="0" err="1" smtClean="0"/>
              <a:t>repris</a:t>
            </a:r>
            <a:r>
              <a:rPr lang="en-GB" sz="1400" dirty="0" smtClean="0"/>
              <a:t> </a:t>
            </a:r>
            <a:r>
              <a:rPr lang="en-GB" sz="1400" dirty="0" err="1" smtClean="0"/>
              <a:t>cet</a:t>
            </a:r>
            <a:r>
              <a:rPr lang="en-GB" sz="1400" dirty="0" smtClean="0"/>
              <a:t> engagement sur la base d’un </a:t>
            </a:r>
            <a:r>
              <a:rPr lang="en-GB" sz="1400" dirty="0" err="1" smtClean="0"/>
              <a:t>contrat</a:t>
            </a:r>
            <a:r>
              <a:rPr lang="en-GB" sz="1400" dirty="0" smtClean="0"/>
              <a:t> </a:t>
            </a:r>
            <a:r>
              <a:rPr lang="en-GB" sz="1400" dirty="0" err="1" smtClean="0"/>
              <a:t>ou</a:t>
            </a:r>
            <a:r>
              <a:rPr lang="en-GB" sz="1400" dirty="0" smtClean="0"/>
              <a:t> </a:t>
            </a:r>
            <a:r>
              <a:rPr lang="en-GB" sz="1400" dirty="0" err="1" smtClean="0"/>
              <a:t>d’une</a:t>
            </a:r>
            <a:r>
              <a:rPr lang="en-GB" sz="1400" dirty="0" smtClean="0"/>
              <a:t> disposition </a:t>
            </a:r>
            <a:r>
              <a:rPr lang="en-GB" sz="1400" dirty="0" err="1" smtClean="0"/>
              <a:t>règlementaire</a:t>
            </a:r>
            <a:r>
              <a:rPr lang="en-GB" sz="1400" dirty="0" smtClean="0"/>
              <a:t>.</a:t>
            </a:r>
          </a:p>
        </p:txBody>
      </p:sp>
      <p:sp>
        <p:nvSpPr>
          <p:cNvPr id="4" name="ZoneTexte 3"/>
          <p:cNvSpPr txBox="1"/>
          <p:nvPr/>
        </p:nvSpPr>
        <p:spPr>
          <a:xfrm>
            <a:off x="467544" y="3856980"/>
            <a:ext cx="5616624" cy="2031325"/>
          </a:xfrm>
          <a:prstGeom prst="rect">
            <a:avLst/>
          </a:prstGeom>
          <a:noFill/>
          <a:ln>
            <a:noFill/>
          </a:ln>
        </p:spPr>
        <p:txBody>
          <a:bodyPr wrap="square" rtlCol="0">
            <a:spAutoFit/>
          </a:bodyPr>
          <a:lstStyle/>
          <a:p>
            <a:pPr marL="266700" lvl="2" indent="-266700" fontAlgn="base">
              <a:spcBef>
                <a:spcPts val="200"/>
              </a:spcBef>
              <a:spcAft>
                <a:spcPct val="0"/>
              </a:spcAft>
              <a:buFont typeface="Symbol" pitchFamily="18" charset="2"/>
              <a:buChar char="-"/>
              <a:defRPr/>
            </a:pPr>
            <a:r>
              <a:rPr lang="en-GB" sz="1600" b="1" dirty="0">
                <a:latin typeface="Arial" charset="0"/>
                <a:ea typeface="Arial" panose="020B0604020202020204" pitchFamily="34" charset="0"/>
                <a:cs typeface="Arial" charset="0"/>
              </a:rPr>
              <a:t>Le droit à </a:t>
            </a:r>
            <a:r>
              <a:rPr lang="en-GB" sz="1600" b="1" dirty="0" err="1">
                <a:latin typeface="Arial" charset="0"/>
                <a:ea typeface="Arial" panose="020B0604020202020204" pitchFamily="34" charset="0"/>
                <a:cs typeface="Arial" charset="0"/>
              </a:rPr>
              <a:t>déduction</a:t>
            </a:r>
            <a:r>
              <a:rPr lang="en-GB" sz="1600" b="1" dirty="0">
                <a:latin typeface="Arial" charset="0"/>
                <a:ea typeface="Arial" panose="020B0604020202020204" pitchFamily="34" charset="0"/>
                <a:cs typeface="Arial" charset="0"/>
              </a:rPr>
              <a:t> </a:t>
            </a:r>
            <a:r>
              <a:rPr lang="en-GB" sz="1600" b="1" dirty="0" err="1">
                <a:latin typeface="Arial" charset="0"/>
                <a:ea typeface="Arial" panose="020B0604020202020204" pitchFamily="34" charset="0"/>
                <a:cs typeface="Arial" charset="0"/>
              </a:rPr>
              <a:t>n’est</a:t>
            </a:r>
            <a:r>
              <a:rPr lang="en-GB" sz="1600" b="1" dirty="0">
                <a:latin typeface="Arial" charset="0"/>
                <a:ea typeface="Arial" panose="020B0604020202020204" pitchFamily="34" charset="0"/>
                <a:cs typeface="Arial" charset="0"/>
              </a:rPr>
              <a:t> pas </a:t>
            </a:r>
            <a:r>
              <a:rPr lang="en-GB" sz="1600" b="1" dirty="0" err="1">
                <a:latin typeface="Arial" charset="0"/>
                <a:ea typeface="Arial" panose="020B0604020202020204" pitchFamily="34" charset="0"/>
                <a:cs typeface="Arial" charset="0"/>
              </a:rPr>
              <a:t>remis</a:t>
            </a:r>
            <a:r>
              <a:rPr lang="en-GB" sz="1600" b="1" dirty="0">
                <a:latin typeface="Arial" charset="0"/>
                <a:ea typeface="Arial" panose="020B0604020202020204" pitchFamily="34" charset="0"/>
                <a:cs typeface="Arial" charset="0"/>
              </a:rPr>
              <a:t> </a:t>
            </a:r>
            <a:r>
              <a:rPr lang="en-GB" sz="1600" b="1" dirty="0" err="1">
                <a:latin typeface="Arial" charset="0"/>
                <a:ea typeface="Arial" panose="020B0604020202020204" pitchFamily="34" charset="0"/>
                <a:cs typeface="Arial" charset="0"/>
              </a:rPr>
              <a:t>en</a:t>
            </a:r>
            <a:r>
              <a:rPr lang="en-GB" sz="1600" b="1" dirty="0">
                <a:latin typeface="Arial" charset="0"/>
                <a:ea typeface="Arial" panose="020B0604020202020204" pitchFamily="34" charset="0"/>
                <a:cs typeface="Arial" charset="0"/>
              </a:rPr>
              <a:t> cause </a:t>
            </a:r>
            <a:r>
              <a:rPr lang="en-GB" sz="1600" b="1" dirty="0" err="1">
                <a:latin typeface="Arial" charset="0"/>
                <a:ea typeface="Arial" panose="020B0604020202020204" pitchFamily="34" charset="0"/>
                <a:cs typeface="Arial" charset="0"/>
              </a:rPr>
              <a:t>dans</a:t>
            </a:r>
            <a:r>
              <a:rPr lang="en-GB" sz="1600" b="1" dirty="0">
                <a:latin typeface="Arial" charset="0"/>
                <a:ea typeface="Arial" panose="020B0604020202020204" pitchFamily="34" charset="0"/>
                <a:cs typeface="Arial" charset="0"/>
              </a:rPr>
              <a:t> les </a:t>
            </a:r>
            <a:r>
              <a:rPr lang="en-GB" sz="1600" b="1" dirty="0" err="1">
                <a:latin typeface="Arial" charset="0"/>
                <a:ea typeface="Arial" panose="020B0604020202020204" pitchFamily="34" charset="0"/>
                <a:cs typeface="Arial" charset="0"/>
              </a:rPr>
              <a:t>cas</a:t>
            </a:r>
            <a:r>
              <a:rPr lang="en-GB" sz="1600" b="1" dirty="0">
                <a:latin typeface="Arial" charset="0"/>
                <a:ea typeface="Arial" panose="020B0604020202020204" pitchFamily="34" charset="0"/>
                <a:cs typeface="Arial" charset="0"/>
              </a:rPr>
              <a:t> </a:t>
            </a:r>
            <a:r>
              <a:rPr lang="en-GB" sz="1600" b="1" dirty="0" err="1">
                <a:latin typeface="Arial" charset="0"/>
                <a:ea typeface="Arial" panose="020B0604020202020204" pitchFamily="34" charset="0"/>
                <a:cs typeface="Arial" charset="0"/>
              </a:rPr>
              <a:t>suivants</a:t>
            </a:r>
            <a:r>
              <a:rPr lang="en-GB" sz="1600" b="1" dirty="0">
                <a:latin typeface="Arial" charset="0"/>
                <a:ea typeface="Arial" panose="020B0604020202020204" pitchFamily="34" charset="0"/>
                <a:cs typeface="Arial" charset="0"/>
              </a:rPr>
              <a:t> :</a:t>
            </a:r>
          </a:p>
          <a:p>
            <a:pPr marL="447675" lvl="2" indent="-285750" fontAlgn="base">
              <a:spcBef>
                <a:spcPts val="400"/>
              </a:spcBef>
              <a:spcAft>
                <a:spcPct val="0"/>
              </a:spcAft>
              <a:buFont typeface="Wingdings" pitchFamily="2" charset="2"/>
              <a:buChar char="§"/>
              <a:defRPr/>
            </a:pPr>
            <a:r>
              <a:rPr lang="en-GB" sz="1400" dirty="0">
                <a:latin typeface="Arial" charset="0"/>
                <a:ea typeface="Arial" panose="020B0604020202020204" pitchFamily="34" charset="0"/>
                <a:cs typeface="Arial" charset="0"/>
              </a:rPr>
              <a:t>s</a:t>
            </a:r>
            <a:r>
              <a:rPr lang="en-GB" sz="1400" dirty="0" smtClean="0">
                <a:latin typeface="Arial" charset="0"/>
                <a:ea typeface="Arial" panose="020B0604020202020204" pitchFamily="34" charset="0"/>
                <a:cs typeface="Arial" charset="0"/>
              </a:rPr>
              <a:t>ignature </a:t>
            </a:r>
            <a:r>
              <a:rPr lang="en-GB" sz="1400" dirty="0">
                <a:latin typeface="Arial" charset="0"/>
                <a:ea typeface="Arial" panose="020B0604020202020204" pitchFamily="34" charset="0"/>
                <a:cs typeface="Arial" charset="0"/>
              </a:rPr>
              <a:t>de documents </a:t>
            </a:r>
            <a:r>
              <a:rPr lang="en-GB" sz="1400" dirty="0" err="1">
                <a:latin typeface="Arial" charset="0"/>
                <a:ea typeface="Arial" panose="020B0604020202020204" pitchFamily="34" charset="0"/>
                <a:cs typeface="Arial" charset="0"/>
              </a:rPr>
              <a:t>comptables</a:t>
            </a:r>
            <a:r>
              <a:rPr lang="en-GB" sz="1400" dirty="0">
                <a:latin typeface="Arial" charset="0"/>
                <a:ea typeface="Arial" panose="020B0604020202020204" pitchFamily="34" charset="0"/>
                <a:cs typeface="Arial" charset="0"/>
              </a:rPr>
              <a:t> par </a:t>
            </a:r>
            <a:r>
              <a:rPr lang="en-GB" sz="1400" dirty="0" err="1">
                <a:latin typeface="Arial" charset="0"/>
                <a:ea typeface="Arial" panose="020B0604020202020204" pitchFamily="34" charset="0"/>
                <a:cs typeface="Arial" charset="0"/>
              </a:rPr>
              <a:t>une</a:t>
            </a:r>
            <a:r>
              <a:rPr lang="en-GB" sz="1400" dirty="0">
                <a:latin typeface="Arial" charset="0"/>
                <a:ea typeface="Arial" panose="020B0604020202020204" pitchFamily="34" charset="0"/>
                <a:cs typeface="Arial" charset="0"/>
              </a:rPr>
              <a:t> </a:t>
            </a:r>
            <a:r>
              <a:rPr lang="en-GB" sz="1400" dirty="0" err="1">
                <a:latin typeface="Arial" charset="0"/>
                <a:ea typeface="Arial" panose="020B0604020202020204" pitchFamily="34" charset="0"/>
                <a:cs typeface="Arial" charset="0"/>
              </a:rPr>
              <a:t>personne</a:t>
            </a:r>
            <a:r>
              <a:rPr lang="en-GB" sz="1400" dirty="0">
                <a:latin typeface="Arial" charset="0"/>
                <a:ea typeface="Arial" panose="020B0604020202020204" pitchFamily="34" charset="0"/>
                <a:cs typeface="Arial" charset="0"/>
              </a:rPr>
              <a:t> non </a:t>
            </a:r>
            <a:r>
              <a:rPr lang="en-GB" sz="1400" dirty="0" err="1">
                <a:latin typeface="Arial" charset="0"/>
                <a:ea typeface="Arial" panose="020B0604020202020204" pitchFamily="34" charset="0"/>
                <a:cs typeface="Arial" charset="0"/>
              </a:rPr>
              <a:t>identifiée</a:t>
            </a:r>
            <a:r>
              <a:rPr lang="en-GB" sz="1400" dirty="0">
                <a:latin typeface="Arial" charset="0"/>
                <a:ea typeface="Arial" panose="020B0604020202020204" pitchFamily="34" charset="0"/>
                <a:cs typeface="Arial" charset="0"/>
              </a:rPr>
              <a:t> et/</a:t>
            </a:r>
            <a:r>
              <a:rPr lang="en-GB" sz="1400" dirty="0" err="1">
                <a:latin typeface="Arial" charset="0"/>
                <a:ea typeface="Arial" panose="020B0604020202020204" pitchFamily="34" charset="0"/>
                <a:cs typeface="Arial" charset="0"/>
              </a:rPr>
              <a:t>ou</a:t>
            </a:r>
            <a:r>
              <a:rPr lang="en-GB" sz="1400" dirty="0">
                <a:latin typeface="Arial" charset="0"/>
                <a:ea typeface="Arial" panose="020B0604020202020204" pitchFamily="34" charset="0"/>
                <a:cs typeface="Arial" charset="0"/>
              </a:rPr>
              <a:t> </a:t>
            </a:r>
            <a:r>
              <a:rPr lang="en-GB" sz="1400" dirty="0" err="1">
                <a:latin typeface="Arial" charset="0"/>
                <a:ea typeface="Arial" panose="020B0604020202020204" pitchFamily="34" charset="0"/>
                <a:cs typeface="Arial" charset="0"/>
              </a:rPr>
              <a:t>habilitée</a:t>
            </a:r>
            <a:r>
              <a:rPr lang="en-GB" sz="1400" dirty="0">
                <a:latin typeface="Arial" charset="0"/>
                <a:ea typeface="Arial" panose="020B0604020202020204" pitchFamily="34" charset="0"/>
                <a:cs typeface="Arial" charset="0"/>
              </a:rPr>
              <a:t> ;</a:t>
            </a:r>
          </a:p>
          <a:p>
            <a:pPr marL="447675" lvl="2" indent="-285750" fontAlgn="base">
              <a:spcBef>
                <a:spcPts val="400"/>
              </a:spcBef>
              <a:spcAft>
                <a:spcPct val="0"/>
              </a:spcAft>
              <a:buFont typeface="Wingdings" pitchFamily="2" charset="2"/>
              <a:buChar char="§"/>
              <a:defRPr/>
            </a:pPr>
            <a:r>
              <a:rPr lang="en-GB" sz="1400" dirty="0">
                <a:latin typeface="Arial" charset="0"/>
                <a:ea typeface="Arial" panose="020B0604020202020204" pitchFamily="34" charset="0"/>
                <a:cs typeface="Arial" charset="0"/>
              </a:rPr>
              <a:t>n</a:t>
            </a:r>
            <a:r>
              <a:rPr lang="en-GB" sz="1400" dirty="0" smtClean="0">
                <a:latin typeface="Arial" charset="0"/>
                <a:ea typeface="Arial" panose="020B0604020202020204" pitchFamily="34" charset="0"/>
                <a:cs typeface="Arial" charset="0"/>
              </a:rPr>
              <a:t>on-respect </a:t>
            </a:r>
            <a:r>
              <a:rPr lang="en-GB" sz="1400" dirty="0">
                <a:latin typeface="Arial" charset="0"/>
                <a:ea typeface="Arial" panose="020B0604020202020204" pitchFamily="34" charset="0"/>
                <a:cs typeface="Arial" charset="0"/>
              </a:rPr>
              <a:t>de </a:t>
            </a:r>
            <a:r>
              <a:rPr lang="en-GB" sz="1400" dirty="0" err="1">
                <a:latin typeface="Arial" charset="0"/>
                <a:ea typeface="Arial" panose="020B0604020202020204" pitchFamily="34" charset="0"/>
                <a:cs typeface="Arial" charset="0"/>
              </a:rPr>
              <a:t>ses</a:t>
            </a:r>
            <a:r>
              <a:rPr lang="en-GB" sz="1400" dirty="0">
                <a:latin typeface="Arial" charset="0"/>
                <a:ea typeface="Arial" panose="020B0604020202020204" pitchFamily="34" charset="0"/>
                <a:cs typeface="Arial" charset="0"/>
              </a:rPr>
              <a:t> </a:t>
            </a:r>
            <a:r>
              <a:rPr lang="en-GB" sz="1400" dirty="0" err="1">
                <a:latin typeface="Arial" charset="0"/>
                <a:ea typeface="Arial" panose="020B0604020202020204" pitchFamily="34" charset="0"/>
                <a:cs typeface="Arial" charset="0"/>
              </a:rPr>
              <a:t>oblilgations</a:t>
            </a:r>
            <a:r>
              <a:rPr lang="en-GB" sz="1400" dirty="0">
                <a:latin typeface="Arial" charset="0"/>
                <a:ea typeface="Arial" panose="020B0604020202020204" pitchFamily="34" charset="0"/>
                <a:cs typeface="Arial" charset="0"/>
              </a:rPr>
              <a:t> </a:t>
            </a:r>
            <a:r>
              <a:rPr lang="en-GB" sz="1400" dirty="0" err="1">
                <a:latin typeface="Arial" charset="0"/>
                <a:ea typeface="Arial" panose="020B0604020202020204" pitchFamily="34" charset="0"/>
                <a:cs typeface="Arial" charset="0"/>
              </a:rPr>
              <a:t>fiscales</a:t>
            </a:r>
            <a:r>
              <a:rPr lang="en-GB" sz="1400" dirty="0">
                <a:latin typeface="Arial" charset="0"/>
                <a:ea typeface="Arial" panose="020B0604020202020204" pitchFamily="34" charset="0"/>
                <a:cs typeface="Arial" charset="0"/>
              </a:rPr>
              <a:t> par la </a:t>
            </a:r>
            <a:r>
              <a:rPr lang="en-GB" sz="1400" dirty="0" err="1">
                <a:latin typeface="Arial" charset="0"/>
                <a:ea typeface="Arial" panose="020B0604020202020204" pitchFamily="34" charset="0"/>
                <a:cs typeface="Arial" charset="0"/>
              </a:rPr>
              <a:t>contrepartie</a:t>
            </a:r>
            <a:r>
              <a:rPr lang="en-GB" sz="1400" dirty="0">
                <a:latin typeface="Arial" charset="0"/>
                <a:ea typeface="Arial" panose="020B0604020202020204" pitchFamily="34" charset="0"/>
                <a:cs typeface="Arial" charset="0"/>
              </a:rPr>
              <a:t> (</a:t>
            </a:r>
            <a:r>
              <a:rPr lang="en-GB" sz="1400" dirty="0" err="1">
                <a:latin typeface="Arial" charset="0"/>
                <a:ea typeface="Arial" panose="020B0604020202020204" pitchFamily="34" charset="0"/>
                <a:cs typeface="Arial" charset="0"/>
              </a:rPr>
              <a:t>mais</a:t>
            </a:r>
            <a:r>
              <a:rPr lang="en-GB" sz="1400" dirty="0">
                <a:latin typeface="Arial" charset="0"/>
                <a:ea typeface="Arial" panose="020B0604020202020204" pitchFamily="34" charset="0"/>
                <a:cs typeface="Arial" charset="0"/>
              </a:rPr>
              <a:t> la </a:t>
            </a:r>
            <a:r>
              <a:rPr lang="en-GB" sz="1400" i="1" dirty="0">
                <a:latin typeface="Arial" charset="0"/>
                <a:ea typeface="Arial" panose="020B0604020202020204" pitchFamily="34" charset="0"/>
                <a:cs typeface="Arial" charset="0"/>
              </a:rPr>
              <a:t>due diligence </a:t>
            </a:r>
            <a:r>
              <a:rPr lang="en-GB" sz="1400" dirty="0">
                <a:latin typeface="Arial" charset="0"/>
                <a:ea typeface="Arial" panose="020B0604020202020204" pitchFamily="34" charset="0"/>
                <a:cs typeface="Arial" charset="0"/>
              </a:rPr>
              <a:t>des </a:t>
            </a:r>
            <a:r>
              <a:rPr lang="en-GB" sz="1400" dirty="0" err="1">
                <a:latin typeface="Arial" charset="0"/>
                <a:ea typeface="Arial" panose="020B0604020202020204" pitchFamily="34" charset="0"/>
                <a:cs typeface="Arial" charset="0"/>
              </a:rPr>
              <a:t>fournisseurs</a:t>
            </a:r>
            <a:r>
              <a:rPr lang="en-GB" sz="1400" dirty="0">
                <a:latin typeface="Arial" charset="0"/>
                <a:ea typeface="Arial" panose="020B0604020202020204" pitchFamily="34" charset="0"/>
                <a:cs typeface="Arial" charset="0"/>
              </a:rPr>
              <a:t>  </a:t>
            </a:r>
            <a:r>
              <a:rPr lang="en-GB" sz="1400" dirty="0" err="1">
                <a:latin typeface="Arial" charset="0"/>
                <a:ea typeface="Arial" panose="020B0604020202020204" pitchFamily="34" charset="0"/>
                <a:cs typeface="Arial" charset="0"/>
              </a:rPr>
              <a:t>demeure</a:t>
            </a:r>
            <a:r>
              <a:rPr lang="en-GB" sz="1400" dirty="0">
                <a:latin typeface="Arial" charset="0"/>
                <a:ea typeface="Arial" panose="020B0604020202020204" pitchFamily="34" charset="0"/>
                <a:cs typeface="Arial" charset="0"/>
              </a:rPr>
              <a:t> </a:t>
            </a:r>
            <a:r>
              <a:rPr lang="en-GB" sz="1400" dirty="0" err="1">
                <a:latin typeface="Arial" charset="0"/>
                <a:ea typeface="Arial" panose="020B0604020202020204" pitchFamily="34" charset="0"/>
                <a:cs typeface="Arial" charset="0"/>
              </a:rPr>
              <a:t>obligatoire</a:t>
            </a:r>
            <a:r>
              <a:rPr lang="en-GB" sz="1400" dirty="0">
                <a:latin typeface="Arial" charset="0"/>
                <a:ea typeface="Arial" panose="020B0604020202020204" pitchFamily="34" charset="0"/>
                <a:cs typeface="Arial" charset="0"/>
              </a:rPr>
              <a:t> </a:t>
            </a:r>
            <a:r>
              <a:rPr lang="en-GB" sz="1400" dirty="0" smtClean="0">
                <a:latin typeface="Arial" charset="0"/>
                <a:ea typeface="Arial" panose="020B0604020202020204" pitchFamily="34" charset="0"/>
                <a:cs typeface="Arial" charset="0"/>
              </a:rPr>
              <a:t>!) ;</a:t>
            </a:r>
            <a:endParaRPr lang="en-GB" sz="1400" dirty="0">
              <a:latin typeface="Arial" charset="0"/>
              <a:ea typeface="Arial" panose="020B0604020202020204" pitchFamily="34" charset="0"/>
              <a:cs typeface="Arial" charset="0"/>
            </a:endParaRPr>
          </a:p>
          <a:p>
            <a:pPr marL="447675" lvl="2" indent="-285750" fontAlgn="base">
              <a:spcBef>
                <a:spcPts val="400"/>
              </a:spcBef>
              <a:spcAft>
                <a:spcPct val="0"/>
              </a:spcAft>
              <a:buFont typeface="Wingdings" pitchFamily="2" charset="2"/>
              <a:buChar char="§"/>
              <a:defRPr/>
            </a:pPr>
            <a:r>
              <a:rPr lang="en-GB" sz="1400" dirty="0" smtClean="0">
                <a:latin typeface="Arial" charset="0"/>
                <a:ea typeface="Arial" panose="020B0604020202020204" pitchFamily="34" charset="0"/>
                <a:cs typeface="Arial" charset="0"/>
              </a:rPr>
              <a:t>un </a:t>
            </a:r>
            <a:r>
              <a:rPr lang="en-GB" sz="1400" dirty="0" err="1">
                <a:latin typeface="Arial" charset="0"/>
                <a:ea typeface="Arial" panose="020B0604020202020204" pitchFamily="34" charset="0"/>
                <a:cs typeface="Arial" charset="0"/>
              </a:rPr>
              <a:t>résultat</a:t>
            </a:r>
            <a:r>
              <a:rPr lang="en-GB" sz="1400" dirty="0">
                <a:latin typeface="Arial" charset="0"/>
                <a:ea typeface="Arial" panose="020B0604020202020204" pitchFamily="34" charset="0"/>
                <a:cs typeface="Arial" charset="0"/>
              </a:rPr>
              <a:t> </a:t>
            </a:r>
            <a:r>
              <a:rPr lang="en-GB" sz="1400" dirty="0" err="1">
                <a:latin typeface="Arial" charset="0"/>
                <a:ea typeface="Arial" panose="020B0604020202020204" pitchFamily="34" charset="0"/>
                <a:cs typeface="Arial" charset="0"/>
              </a:rPr>
              <a:t>similaire</a:t>
            </a:r>
            <a:r>
              <a:rPr lang="en-GB" sz="1400" dirty="0">
                <a:latin typeface="Arial" charset="0"/>
                <a:ea typeface="Arial" panose="020B0604020202020204" pitchFamily="34" charset="0"/>
                <a:cs typeface="Arial" charset="0"/>
              </a:rPr>
              <a:t> </a:t>
            </a:r>
            <a:r>
              <a:rPr lang="en-GB" sz="1400" dirty="0" smtClean="0">
                <a:latin typeface="Arial" charset="0"/>
                <a:ea typeface="Arial" panose="020B0604020202020204" pitchFamily="34" charset="0"/>
                <a:cs typeface="Arial" charset="0"/>
              </a:rPr>
              <a:t>- via </a:t>
            </a:r>
            <a:r>
              <a:rPr lang="en-GB" sz="1400" dirty="0" err="1">
                <a:latin typeface="Arial" charset="0"/>
                <a:ea typeface="Arial" panose="020B0604020202020204" pitchFamily="34" charset="0"/>
                <a:cs typeface="Arial" charset="0"/>
              </a:rPr>
              <a:t>d’autres</a:t>
            </a:r>
            <a:r>
              <a:rPr lang="en-GB" sz="1400" dirty="0">
                <a:latin typeface="Arial" charset="0"/>
                <a:ea typeface="Arial" panose="020B0604020202020204" pitchFamily="34" charset="0"/>
                <a:cs typeface="Arial" charset="0"/>
              </a:rPr>
              <a:t> </a:t>
            </a:r>
            <a:r>
              <a:rPr lang="en-GB" sz="1400" dirty="0" err="1">
                <a:latin typeface="Arial" charset="0"/>
                <a:ea typeface="Arial" panose="020B0604020202020204" pitchFamily="34" charset="0"/>
                <a:cs typeface="Arial" charset="0"/>
              </a:rPr>
              <a:t>opérations</a:t>
            </a:r>
            <a:r>
              <a:rPr lang="en-GB" sz="1400" dirty="0">
                <a:latin typeface="Arial" charset="0"/>
                <a:ea typeface="Arial" panose="020B0604020202020204" pitchFamily="34" charset="0"/>
                <a:cs typeface="Arial" charset="0"/>
              </a:rPr>
              <a:t> non </a:t>
            </a:r>
            <a:r>
              <a:rPr lang="en-GB" sz="1400" dirty="0" err="1">
                <a:latin typeface="Arial" charset="0"/>
                <a:ea typeface="Arial" panose="020B0604020202020204" pitchFamily="34" charset="0"/>
                <a:cs typeface="Arial" charset="0"/>
              </a:rPr>
              <a:t>interdites</a:t>
            </a:r>
            <a:r>
              <a:rPr lang="en-GB" sz="1400" dirty="0">
                <a:latin typeface="Arial" charset="0"/>
                <a:ea typeface="Arial" panose="020B0604020202020204" pitchFamily="34" charset="0"/>
                <a:cs typeface="Arial" charset="0"/>
              </a:rPr>
              <a:t> pas la </a:t>
            </a:r>
            <a:r>
              <a:rPr lang="en-GB" sz="1400" dirty="0" err="1" smtClean="0">
                <a:latin typeface="Arial" charset="0"/>
                <a:ea typeface="Arial" panose="020B0604020202020204" pitchFamily="34" charset="0"/>
                <a:cs typeface="Arial" charset="0"/>
              </a:rPr>
              <a:t>loi</a:t>
            </a:r>
            <a:r>
              <a:rPr lang="en-GB" sz="1400" dirty="0" smtClean="0">
                <a:latin typeface="Arial" charset="0"/>
                <a:ea typeface="Arial" panose="020B0604020202020204" pitchFamily="34" charset="0"/>
                <a:cs typeface="Arial" charset="0"/>
              </a:rPr>
              <a:t> - </a:t>
            </a:r>
            <a:r>
              <a:rPr lang="en-GB" sz="1400" dirty="0" err="1">
                <a:latin typeface="Arial" charset="0"/>
                <a:ea typeface="Arial" panose="020B0604020202020204" pitchFamily="34" charset="0"/>
                <a:cs typeface="Arial" charset="0"/>
              </a:rPr>
              <a:t>peut</a:t>
            </a:r>
            <a:r>
              <a:rPr lang="en-GB" sz="1400" dirty="0">
                <a:latin typeface="Arial" charset="0"/>
                <a:ea typeface="Arial" panose="020B0604020202020204" pitchFamily="34" charset="0"/>
                <a:cs typeface="Arial" charset="0"/>
              </a:rPr>
              <a:t> </a:t>
            </a:r>
            <a:r>
              <a:rPr lang="en-GB" sz="1400" dirty="0" err="1">
                <a:latin typeface="Arial" charset="0"/>
                <a:ea typeface="Arial" panose="020B0604020202020204" pitchFamily="34" charset="0"/>
                <a:cs typeface="Arial" charset="0"/>
              </a:rPr>
              <a:t>être</a:t>
            </a:r>
            <a:r>
              <a:rPr lang="en-GB" sz="1400" dirty="0">
                <a:latin typeface="Arial" charset="0"/>
                <a:ea typeface="Arial" panose="020B0604020202020204" pitchFamily="34" charset="0"/>
                <a:cs typeface="Arial" charset="0"/>
              </a:rPr>
              <a:t> </a:t>
            </a:r>
            <a:r>
              <a:rPr lang="en-GB" sz="1400" dirty="0" err="1">
                <a:latin typeface="Arial" charset="0"/>
                <a:ea typeface="Arial" panose="020B0604020202020204" pitchFamily="34" charset="0"/>
                <a:cs typeface="Arial" charset="0"/>
              </a:rPr>
              <a:t>obtenu</a:t>
            </a:r>
            <a:r>
              <a:rPr lang="en-GB" sz="1400" dirty="0">
                <a:latin typeface="Arial" charset="0"/>
                <a:ea typeface="Arial" panose="020B0604020202020204" pitchFamily="34" charset="0"/>
                <a:cs typeface="Arial" charset="0"/>
              </a:rPr>
              <a:t> par le </a:t>
            </a:r>
            <a:r>
              <a:rPr lang="en-GB" sz="1400" dirty="0" err="1">
                <a:latin typeface="Arial" charset="0"/>
                <a:ea typeface="Arial" panose="020B0604020202020204" pitchFamily="34" charset="0"/>
                <a:cs typeface="Arial" charset="0"/>
              </a:rPr>
              <a:t>redevable</a:t>
            </a:r>
            <a:r>
              <a:rPr lang="en-GB" sz="1400" dirty="0">
                <a:latin typeface="Arial" charset="0"/>
                <a:ea typeface="Arial" panose="020B0604020202020204" pitchFamily="34" charset="0"/>
                <a:cs typeface="Arial" charset="0"/>
              </a:rPr>
              <a:t>. </a:t>
            </a:r>
          </a:p>
        </p:txBody>
      </p:sp>
    </p:spTree>
    <p:extLst>
      <p:ext uri="{BB962C8B-B14F-4D97-AF65-F5344CB8AC3E}">
        <p14:creationId xmlns:p14="http://schemas.microsoft.com/office/powerpoint/2010/main" val="3684152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altLang="en-US" dirty="0" smtClean="0">
                <a:latin typeface="Arial" charset="0"/>
                <a:cs typeface="Arial" charset="0"/>
              </a:rPr>
              <a:t>Table des </a:t>
            </a:r>
            <a:r>
              <a:rPr lang="en-GB" altLang="en-US" dirty="0" err="1">
                <a:latin typeface="Arial" charset="0"/>
                <a:cs typeface="Arial" charset="0"/>
              </a:rPr>
              <a:t>matières</a:t>
            </a:r>
            <a:endParaRPr lang="en-GB" altLang="en-US" sz="1800" dirty="0">
              <a:latin typeface="Arial" charset="0"/>
              <a:cs typeface="Arial" charset="0"/>
            </a:endParaRP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2</a:t>
            </a:fld>
            <a:endParaRPr lang="en-GB" noProof="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772816"/>
            <a:ext cx="2359025"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 descr="CMSLegal_Cover_SubHeading"/>
          <p:cNvSpPr>
            <a:spLocks noGrp="1"/>
          </p:cNvSpPr>
          <p:nvPr>
            <p:ph type="body" sz="quarter" idx="11"/>
          </p:nvPr>
        </p:nvSpPr>
        <p:spPr>
          <a:xfrm>
            <a:off x="467171" y="1485031"/>
            <a:ext cx="8569325" cy="5040313"/>
          </a:xfrm>
        </p:spPr>
        <p:txBody>
          <a:bodyPr/>
          <a:lstStyle/>
          <a:p>
            <a:pPr marL="266700" lvl="2" indent="-266700">
              <a:spcBef>
                <a:spcPts val="400"/>
              </a:spcBef>
              <a:defRPr/>
            </a:pPr>
            <a:r>
              <a:rPr lang="fr-FR" altLang="en-US" sz="1800" dirty="0" smtClean="0">
                <a:latin typeface="Arial" charset="0"/>
                <a:cs typeface="Arial" charset="0"/>
              </a:rPr>
              <a:t>Distribution de dividendes              </a:t>
            </a:r>
          </a:p>
          <a:p>
            <a:pPr marL="825500" lvl="2" indent="-285750">
              <a:spcBef>
                <a:spcPts val="400"/>
              </a:spcBef>
              <a:buFont typeface="Wingdings" panose="05000000000000000000" pitchFamily="2" charset="2"/>
              <a:buChar char="§"/>
              <a:defRPr/>
            </a:pPr>
            <a:r>
              <a:rPr lang="fr-FR" altLang="en-US" sz="1400" dirty="0" smtClean="0">
                <a:latin typeface="Arial" charset="0"/>
                <a:cs typeface="Arial" charset="0"/>
              </a:rPr>
              <a:t>Aspects à </a:t>
            </a:r>
            <a:r>
              <a:rPr lang="fr-FR" altLang="en-US" sz="1400" dirty="0">
                <a:latin typeface="Arial" charset="0"/>
                <a:cs typeface="Arial" charset="0"/>
              </a:rPr>
              <a:t>prendre </a:t>
            </a:r>
            <a:r>
              <a:rPr lang="fr-FR" altLang="en-US" sz="1400" dirty="0" smtClean="0">
                <a:latin typeface="Arial" charset="0"/>
                <a:cs typeface="Arial" charset="0"/>
              </a:rPr>
              <a:t>en compte avant de proc</a:t>
            </a:r>
            <a:r>
              <a:rPr lang="fr-FR" altLang="en-US" sz="1400" dirty="0" smtClean="0"/>
              <a:t>é</a:t>
            </a:r>
            <a:r>
              <a:rPr lang="fr-FR" altLang="en-US" sz="1400" dirty="0" smtClean="0">
                <a:latin typeface="Arial" charset="0"/>
                <a:cs typeface="Arial" charset="0"/>
              </a:rPr>
              <a:t>der à une distribution</a:t>
            </a:r>
          </a:p>
          <a:p>
            <a:pPr marL="825500" lvl="2" indent="-285750">
              <a:spcBef>
                <a:spcPts val="400"/>
              </a:spcBef>
              <a:buFont typeface="Wingdings" panose="05000000000000000000" pitchFamily="2" charset="2"/>
              <a:buChar char="§"/>
              <a:defRPr/>
            </a:pPr>
            <a:r>
              <a:rPr lang="fr-FR" altLang="en-US" sz="1400" dirty="0" smtClean="0">
                <a:latin typeface="Arial" charset="0"/>
                <a:cs typeface="Arial" charset="0"/>
              </a:rPr>
              <a:t>Application des dispositifs conventionnels (</a:t>
            </a:r>
            <a:r>
              <a:rPr lang="fr-FR" altLang="en-US" sz="1400" i="1" dirty="0" smtClean="0">
                <a:latin typeface="Arial" charset="0"/>
                <a:cs typeface="Arial" charset="0"/>
              </a:rPr>
              <a:t>taux r</a:t>
            </a:r>
            <a:r>
              <a:rPr lang="fr-FR" altLang="en-US" sz="1400" dirty="0" smtClean="0"/>
              <a:t>é</a:t>
            </a:r>
            <a:r>
              <a:rPr lang="fr-FR" altLang="en-US" sz="1400" i="1" dirty="0" smtClean="0">
                <a:latin typeface="Arial" charset="0"/>
                <a:cs typeface="Arial" charset="0"/>
              </a:rPr>
              <a:t>duits des RAS) </a:t>
            </a:r>
          </a:p>
          <a:p>
            <a:pPr marL="825500" lvl="2" indent="-285750">
              <a:spcBef>
                <a:spcPts val="400"/>
              </a:spcBef>
              <a:buFont typeface="Wingdings" panose="05000000000000000000" pitchFamily="2" charset="2"/>
              <a:buChar char="§"/>
              <a:defRPr/>
            </a:pPr>
            <a:endParaRPr lang="fr-FR" altLang="en-US" sz="1400" i="1" dirty="0" smtClean="0">
              <a:latin typeface="Arial" charset="0"/>
              <a:cs typeface="Arial" charset="0"/>
            </a:endParaRPr>
          </a:p>
          <a:p>
            <a:pPr marL="266700" lvl="2" indent="-266700">
              <a:spcBef>
                <a:spcPts val="400"/>
              </a:spcBef>
              <a:defRPr/>
            </a:pPr>
            <a:r>
              <a:rPr lang="fr-FR" altLang="en-US" sz="1800" dirty="0" smtClean="0">
                <a:latin typeface="Arial" charset="0"/>
                <a:cs typeface="Arial" charset="0"/>
              </a:rPr>
              <a:t>Prêts intra-groupes et options de financement alternatives               </a:t>
            </a:r>
          </a:p>
          <a:p>
            <a:pPr marL="825500" lvl="2" indent="-285750" eaLnBrk="1" hangingPunct="1">
              <a:spcBef>
                <a:spcPts val="400"/>
              </a:spcBef>
              <a:buFont typeface="Wingdings" panose="05000000000000000000" pitchFamily="2" charset="2"/>
              <a:buChar char="§"/>
              <a:defRPr/>
            </a:pPr>
            <a:r>
              <a:rPr lang="fr-FR" altLang="en-US" sz="1400" dirty="0" smtClean="0">
                <a:latin typeface="Arial" charset="0"/>
                <a:cs typeface="Arial" charset="0"/>
              </a:rPr>
              <a:t>Structuration des contrats de prêt</a:t>
            </a:r>
          </a:p>
          <a:p>
            <a:pPr marL="825500" lvl="2" indent="-285750">
              <a:spcBef>
                <a:spcPts val="400"/>
              </a:spcBef>
              <a:buFont typeface="Wingdings" panose="05000000000000000000" pitchFamily="2" charset="2"/>
              <a:buChar char="§"/>
              <a:defRPr/>
            </a:pPr>
            <a:r>
              <a:rPr lang="fr-FR" altLang="en-US" sz="1400" dirty="0" smtClean="0">
                <a:latin typeface="Arial" charset="0"/>
                <a:cs typeface="Arial" charset="0"/>
              </a:rPr>
              <a:t>Modes alternatifs de règlement de dettes et RAS</a:t>
            </a:r>
          </a:p>
          <a:p>
            <a:pPr marL="825500" lvl="2" indent="-285750">
              <a:spcBef>
                <a:spcPts val="400"/>
              </a:spcBef>
              <a:buFont typeface="Wingdings" panose="05000000000000000000" pitchFamily="2" charset="2"/>
              <a:buChar char="§"/>
              <a:defRPr/>
            </a:pPr>
            <a:r>
              <a:rPr lang="fr-FR" altLang="en-US" sz="1400" dirty="0" smtClean="0">
                <a:latin typeface="Arial" charset="0"/>
                <a:cs typeface="Arial" charset="0"/>
              </a:rPr>
              <a:t>Application des taux r</a:t>
            </a:r>
            <a:r>
              <a:rPr lang="fr-FR" altLang="en-US" sz="1400" dirty="0" smtClean="0"/>
              <a:t>é</a:t>
            </a:r>
            <a:r>
              <a:rPr lang="fr-FR" altLang="en-US" sz="1400" dirty="0" smtClean="0">
                <a:latin typeface="Arial" charset="0"/>
                <a:cs typeface="Arial" charset="0"/>
              </a:rPr>
              <a:t>duits des RAS sur intérêts exc</a:t>
            </a:r>
            <a:r>
              <a:rPr lang="fr-FR" altLang="en-US" sz="1400" dirty="0" smtClean="0"/>
              <a:t>é</a:t>
            </a:r>
            <a:r>
              <a:rPr lang="fr-FR" altLang="en-US" sz="1400" dirty="0" smtClean="0">
                <a:latin typeface="Arial" charset="0"/>
                <a:cs typeface="Arial" charset="0"/>
              </a:rPr>
              <a:t>dentaires</a:t>
            </a:r>
          </a:p>
          <a:p>
            <a:pPr marL="825500" lvl="2" indent="-285750" eaLnBrk="1" hangingPunct="1">
              <a:spcBef>
                <a:spcPts val="400"/>
              </a:spcBef>
              <a:buFont typeface="Wingdings" panose="05000000000000000000" pitchFamily="2" charset="2"/>
              <a:buChar char="§"/>
              <a:defRPr/>
            </a:pPr>
            <a:r>
              <a:rPr lang="fr-FR" altLang="en-US" sz="1400" dirty="0" smtClean="0">
                <a:latin typeface="Arial" charset="0"/>
                <a:cs typeface="Arial" charset="0"/>
              </a:rPr>
              <a:t>Options alternatives de financement </a:t>
            </a:r>
          </a:p>
          <a:p>
            <a:pPr marL="825500" lvl="2" indent="-285750" eaLnBrk="1" hangingPunct="1">
              <a:spcBef>
                <a:spcPts val="400"/>
              </a:spcBef>
              <a:buFont typeface="Wingdings" panose="05000000000000000000" pitchFamily="2" charset="2"/>
              <a:buChar char="§"/>
              <a:defRPr/>
            </a:pPr>
            <a:endParaRPr lang="fr-FR" altLang="en-US" sz="1400" i="1" dirty="0" smtClean="0">
              <a:latin typeface="Arial" charset="0"/>
              <a:cs typeface="Arial" charset="0"/>
            </a:endParaRPr>
          </a:p>
          <a:p>
            <a:pPr marL="266700" lvl="2" indent="-266700">
              <a:spcBef>
                <a:spcPts val="400"/>
              </a:spcBef>
              <a:defRPr/>
            </a:pPr>
            <a:r>
              <a:rPr lang="fr-FR" altLang="en-US" sz="1800" dirty="0" smtClean="0">
                <a:latin typeface="Arial" charset="0"/>
                <a:cs typeface="Arial" charset="0"/>
              </a:rPr>
              <a:t>Notion de b</a:t>
            </a:r>
            <a:r>
              <a:rPr lang="fr-FR" altLang="en-US" sz="1800" dirty="0" smtClean="0"/>
              <a:t>é</a:t>
            </a:r>
            <a:r>
              <a:rPr lang="fr-FR" altLang="en-US" sz="1800" dirty="0" smtClean="0">
                <a:latin typeface="Arial" charset="0"/>
                <a:cs typeface="Arial" charset="0"/>
              </a:rPr>
              <a:t>n</a:t>
            </a:r>
            <a:r>
              <a:rPr lang="fr-FR" altLang="en-US" sz="1800" dirty="0" smtClean="0"/>
              <a:t>é</a:t>
            </a:r>
            <a:r>
              <a:rPr lang="fr-FR" altLang="en-US" sz="1800" dirty="0" smtClean="0">
                <a:latin typeface="Arial" charset="0"/>
                <a:cs typeface="Arial" charset="0"/>
              </a:rPr>
              <a:t>ficiaire effectif et obligations correspondantes                    </a:t>
            </a:r>
          </a:p>
          <a:p>
            <a:pPr marL="825500" lvl="2" indent="-285750">
              <a:spcBef>
                <a:spcPts val="400"/>
              </a:spcBef>
              <a:buFont typeface="Wingdings" panose="05000000000000000000" pitchFamily="2" charset="2"/>
              <a:buChar char="§"/>
              <a:defRPr/>
            </a:pPr>
            <a:r>
              <a:rPr lang="fr-FR" altLang="en-US" sz="1400" dirty="0" smtClean="0">
                <a:latin typeface="Arial" charset="0"/>
                <a:cs typeface="Arial" charset="0"/>
              </a:rPr>
              <a:t>Evaluation des risques et approches des autorit</a:t>
            </a:r>
            <a:r>
              <a:rPr lang="fr-FR" altLang="en-US" sz="1400" dirty="0" smtClean="0"/>
              <a:t>é</a:t>
            </a:r>
            <a:r>
              <a:rPr lang="fr-FR" altLang="en-US" sz="1400" dirty="0" smtClean="0">
                <a:latin typeface="Arial" charset="0"/>
                <a:cs typeface="Arial" charset="0"/>
              </a:rPr>
              <a:t>s fiscales (jurisprudence r</a:t>
            </a:r>
            <a:r>
              <a:rPr lang="fr-FR" altLang="en-US" sz="1400" dirty="0" smtClean="0"/>
              <a:t>é</a:t>
            </a:r>
            <a:r>
              <a:rPr lang="fr-FR" altLang="en-US" sz="1400" dirty="0" smtClean="0">
                <a:latin typeface="Arial" charset="0"/>
                <a:cs typeface="Arial" charset="0"/>
              </a:rPr>
              <a:t>cente, clarifications, etc.)</a:t>
            </a:r>
          </a:p>
          <a:p>
            <a:pPr marL="825500" lvl="2" indent="-285750">
              <a:spcBef>
                <a:spcPts val="400"/>
              </a:spcBef>
              <a:buFont typeface="Wingdings" panose="05000000000000000000" pitchFamily="2" charset="2"/>
              <a:buChar char="§"/>
              <a:defRPr/>
            </a:pPr>
            <a:r>
              <a:rPr lang="fr-FR" altLang="en-US" sz="1400" dirty="0" smtClean="0">
                <a:latin typeface="Arial" charset="0"/>
                <a:cs typeface="Arial" charset="0"/>
              </a:rPr>
              <a:t>Strat</a:t>
            </a:r>
            <a:r>
              <a:rPr lang="fr-FR" altLang="en-US" sz="1400" dirty="0" smtClean="0"/>
              <a:t>ég</a:t>
            </a:r>
            <a:r>
              <a:rPr lang="fr-FR" altLang="en-US" sz="1400" dirty="0" smtClean="0">
                <a:latin typeface="Arial" charset="0"/>
                <a:cs typeface="Arial" charset="0"/>
              </a:rPr>
              <a:t>ie fiscale et recommandations</a:t>
            </a:r>
          </a:p>
          <a:p>
            <a:pPr marL="825500" lvl="2" indent="-285750">
              <a:spcBef>
                <a:spcPts val="400"/>
              </a:spcBef>
              <a:buFont typeface="Wingdings" panose="05000000000000000000" pitchFamily="2" charset="2"/>
              <a:buChar char="§"/>
              <a:defRPr/>
            </a:pPr>
            <a:endParaRPr lang="fr-FR" altLang="en-US" sz="1400" i="1" dirty="0" smtClean="0">
              <a:latin typeface="Arial" charset="0"/>
              <a:cs typeface="Arial" charset="0"/>
            </a:endParaRPr>
          </a:p>
          <a:p>
            <a:pPr marL="266700" lvl="2" indent="-266700">
              <a:spcBef>
                <a:spcPts val="400"/>
              </a:spcBef>
              <a:defRPr/>
            </a:pPr>
            <a:r>
              <a:rPr lang="fr-FR" altLang="en-US" sz="1800" dirty="0" smtClean="0">
                <a:latin typeface="Arial" charset="0"/>
                <a:cs typeface="Arial" charset="0"/>
              </a:rPr>
              <a:t>Tour d’horizon des </a:t>
            </a:r>
            <a:r>
              <a:rPr lang="fr-FR" altLang="en-US" sz="1800" dirty="0" smtClean="0"/>
              <a:t>é</a:t>
            </a:r>
            <a:r>
              <a:rPr lang="fr-FR" altLang="en-US" sz="1800" dirty="0" smtClean="0">
                <a:latin typeface="Arial" charset="0"/>
                <a:cs typeface="Arial" charset="0"/>
              </a:rPr>
              <a:t>volutions r</a:t>
            </a:r>
            <a:r>
              <a:rPr lang="fr-FR" altLang="en-US" sz="1800" dirty="0" smtClean="0"/>
              <a:t>é</a:t>
            </a:r>
            <a:r>
              <a:rPr lang="fr-FR" altLang="en-US" sz="1800" dirty="0" smtClean="0">
                <a:latin typeface="Arial" charset="0"/>
                <a:cs typeface="Arial" charset="0"/>
              </a:rPr>
              <a:t>glementaires et de la jurisprudence r</a:t>
            </a:r>
            <a:r>
              <a:rPr lang="fr-FR" altLang="en-US" sz="1800" dirty="0" smtClean="0"/>
              <a:t>é</a:t>
            </a:r>
            <a:r>
              <a:rPr lang="fr-FR" altLang="en-US" sz="1800" dirty="0" smtClean="0">
                <a:latin typeface="Arial" charset="0"/>
                <a:cs typeface="Arial" charset="0"/>
              </a:rPr>
              <a:t>cente</a:t>
            </a:r>
            <a:endParaRPr lang="fr-FR" altLang="en-US" sz="1400" dirty="0" smtClean="0">
              <a:latin typeface="Arial" charset="0"/>
              <a:cs typeface="Arial" charset="0"/>
            </a:endParaRPr>
          </a:p>
        </p:txBody>
      </p:sp>
    </p:spTree>
    <p:extLst>
      <p:ext uri="{BB962C8B-B14F-4D97-AF65-F5344CB8AC3E}">
        <p14:creationId xmlns:p14="http://schemas.microsoft.com/office/powerpoint/2010/main" val="3127253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255117" y="3408954"/>
            <a:ext cx="3668811" cy="2004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 name="Textplatzhalter 1"/>
          <p:cNvSpPr>
            <a:spLocks noGrp="1"/>
          </p:cNvSpPr>
          <p:nvPr>
            <p:ph type="body" sz="quarter" idx="10"/>
          </p:nvPr>
        </p:nvSpPr>
        <p:spPr/>
        <p:txBody>
          <a:bodyPr/>
          <a:lstStyle/>
          <a:p>
            <a:r>
              <a:rPr lang="en-GB" altLang="en-US" dirty="0" err="1">
                <a:latin typeface="Arial" charset="0"/>
                <a:cs typeface="Arial" charset="0"/>
              </a:rPr>
              <a:t>É</a:t>
            </a:r>
            <a:r>
              <a:rPr lang="en-GB" altLang="en-US" dirty="0" err="1" smtClean="0">
                <a:latin typeface="Arial" charset="0"/>
                <a:cs typeface="Arial" charset="0"/>
              </a:rPr>
              <a:t>volution</a:t>
            </a:r>
            <a:r>
              <a:rPr lang="en-GB" altLang="en-US" dirty="0" smtClean="0">
                <a:latin typeface="Arial" charset="0"/>
                <a:cs typeface="Arial" charset="0"/>
              </a:rPr>
              <a:t> </a:t>
            </a:r>
            <a:r>
              <a:rPr lang="en-GB" altLang="en-US" dirty="0">
                <a:latin typeface="Arial" charset="0"/>
                <a:cs typeface="Arial" charset="0"/>
              </a:rPr>
              <a:t>du concept </a:t>
            </a:r>
            <a:r>
              <a:rPr lang="en-GB" altLang="en-US" dirty="0" err="1" smtClean="0">
                <a:latin typeface="Arial" charset="0"/>
                <a:cs typeface="Arial" charset="0"/>
              </a:rPr>
              <a:t>d’avantage</a:t>
            </a:r>
            <a:r>
              <a:rPr lang="en-GB" altLang="en-US" dirty="0" smtClean="0">
                <a:latin typeface="Arial" charset="0"/>
                <a:cs typeface="Arial" charset="0"/>
              </a:rPr>
              <a:t> fiscal </a:t>
            </a:r>
            <a:r>
              <a:rPr lang="en-GB" altLang="en-US" dirty="0" err="1" smtClean="0">
                <a:latin typeface="Arial" charset="0"/>
                <a:cs typeface="Arial" charset="0"/>
              </a:rPr>
              <a:t>injustifié</a:t>
            </a:r>
            <a:r>
              <a:rPr lang="en-GB" altLang="en-US" dirty="0" smtClean="0">
                <a:latin typeface="Arial" charset="0"/>
                <a:cs typeface="Arial" charset="0"/>
              </a:rPr>
              <a:t> (</a:t>
            </a:r>
            <a:r>
              <a:rPr lang="en-GB" altLang="en-US" dirty="0">
                <a:latin typeface="Arial" charset="0"/>
                <a:cs typeface="Arial" charset="0"/>
              </a:rPr>
              <a:t>2/3</a:t>
            </a:r>
            <a:r>
              <a:rPr lang="en-GB" altLang="en-US" dirty="0" smtClean="0">
                <a:latin typeface="Arial" charset="0"/>
                <a:cs typeface="Arial" charset="0"/>
              </a:rPr>
              <a:t>)</a:t>
            </a:r>
            <a:endParaRPr lang="en-GB" altLang="en-US" sz="1800" dirty="0">
              <a:latin typeface="Arial" charset="0"/>
              <a:cs typeface="Arial" charset="0"/>
            </a:endParaRP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20</a:t>
            </a:fld>
            <a:endParaRPr lang="en-GB" noProof="0" dirty="0"/>
          </a:p>
        </p:txBody>
      </p:sp>
      <p:sp>
        <p:nvSpPr>
          <p:cNvPr id="6" name="Text Placeholder 2"/>
          <p:cNvSpPr>
            <a:spLocks noGrp="1"/>
          </p:cNvSpPr>
          <p:nvPr>
            <p:ph type="body" sz="quarter" idx="11"/>
          </p:nvPr>
        </p:nvSpPr>
        <p:spPr>
          <a:xfrm>
            <a:off x="3923928" y="1988840"/>
            <a:ext cx="4896543" cy="4248472"/>
          </a:xfrm>
        </p:spPr>
        <p:txBody>
          <a:bodyPr/>
          <a:lstStyle/>
          <a:p>
            <a:pPr marL="0" lvl="2" indent="0">
              <a:spcBef>
                <a:spcPct val="0"/>
              </a:spcBef>
              <a:buNone/>
            </a:pPr>
            <a:r>
              <a:rPr lang="en-US" altLang="en-US" sz="1200" b="1" dirty="0" err="1" smtClean="0">
                <a:latin typeface="Arial" charset="0"/>
                <a:cs typeface="Arial" charset="0"/>
              </a:rPr>
              <a:t>Décision</a:t>
            </a:r>
            <a:r>
              <a:rPr lang="en-US" altLang="en-US" sz="1200" b="1" dirty="0" smtClean="0">
                <a:latin typeface="Arial" charset="0"/>
                <a:cs typeface="Arial" charset="0"/>
              </a:rPr>
              <a:t> de la </a:t>
            </a:r>
            <a:r>
              <a:rPr lang="en-US" altLang="en-US" sz="1200" b="1" dirty="0" err="1" smtClean="0">
                <a:latin typeface="Arial" charset="0"/>
                <a:cs typeface="Arial" charset="0"/>
              </a:rPr>
              <a:t>Cour</a:t>
            </a:r>
            <a:r>
              <a:rPr lang="en-US" altLang="en-US" sz="1200" b="1" dirty="0" smtClean="0">
                <a:latin typeface="Arial" charset="0"/>
                <a:cs typeface="Arial" charset="0"/>
              </a:rPr>
              <a:t> </a:t>
            </a:r>
            <a:r>
              <a:rPr lang="en-US" altLang="en-US" sz="1200" b="1" dirty="0" err="1">
                <a:latin typeface="Arial" charset="0"/>
                <a:cs typeface="Arial" charset="0"/>
              </a:rPr>
              <a:t>s</a:t>
            </a:r>
            <a:r>
              <a:rPr lang="en-US" altLang="en-US" sz="1200" b="1" dirty="0" err="1" smtClean="0">
                <a:latin typeface="Arial" charset="0"/>
                <a:cs typeface="Arial" charset="0"/>
              </a:rPr>
              <a:t>uprême</a:t>
            </a:r>
            <a:r>
              <a:rPr lang="en-US" altLang="en-US" sz="1200" b="1" dirty="0" smtClean="0">
                <a:latin typeface="Arial" charset="0"/>
                <a:cs typeface="Arial" charset="0"/>
              </a:rPr>
              <a:t> du 09 </a:t>
            </a:r>
            <a:r>
              <a:rPr lang="en-US" altLang="en-US" sz="1200" b="1" dirty="0" err="1" smtClean="0">
                <a:latin typeface="Arial" charset="0"/>
                <a:cs typeface="Arial" charset="0"/>
              </a:rPr>
              <a:t>août</a:t>
            </a:r>
            <a:r>
              <a:rPr lang="en-US" altLang="en-US" sz="1200" b="1" dirty="0" smtClean="0">
                <a:latin typeface="Arial" charset="0"/>
                <a:cs typeface="Arial" charset="0"/>
              </a:rPr>
              <a:t> </a:t>
            </a:r>
            <a:r>
              <a:rPr lang="en-US" altLang="en-US" sz="1200" b="1" dirty="0">
                <a:latin typeface="Arial" charset="0"/>
                <a:cs typeface="Arial" charset="0"/>
              </a:rPr>
              <a:t>2017 </a:t>
            </a:r>
            <a:r>
              <a:rPr lang="en-US" altLang="en-US" sz="1200" b="1" dirty="0" smtClean="0">
                <a:latin typeface="Arial" charset="0"/>
                <a:cs typeface="Arial" charset="0"/>
              </a:rPr>
              <a:t>(N </a:t>
            </a:r>
            <a:r>
              <a:rPr lang="ru-RU" altLang="en-US" sz="1200" b="1" dirty="0" smtClean="0">
                <a:latin typeface="Arial" charset="0"/>
                <a:cs typeface="Arial" charset="0"/>
              </a:rPr>
              <a:t>305-ЭС17-9969</a:t>
            </a:r>
            <a:r>
              <a:rPr lang="en-US" altLang="en-US" sz="1200" b="1" dirty="0" smtClean="0">
                <a:latin typeface="Arial" charset="0"/>
                <a:cs typeface="Arial" charset="0"/>
              </a:rPr>
              <a:t>)</a:t>
            </a:r>
            <a:endParaRPr lang="en-US" altLang="en-US" sz="1200" b="1" dirty="0">
              <a:latin typeface="Arial" charset="0"/>
              <a:cs typeface="Arial" charset="0"/>
            </a:endParaRPr>
          </a:p>
          <a:p>
            <a:pPr marL="250825" lvl="2" indent="0">
              <a:spcBef>
                <a:spcPts val="600"/>
              </a:spcBef>
              <a:buNone/>
            </a:pPr>
            <a:r>
              <a:rPr lang="en-US" altLang="en-US" sz="1400" i="1" dirty="0" smtClean="0">
                <a:latin typeface="Arial" charset="0"/>
                <a:cs typeface="Arial" charset="0"/>
              </a:rPr>
              <a:t>Contexte</a:t>
            </a:r>
            <a:endParaRPr lang="en-US" altLang="en-US" sz="1400" i="1" dirty="0">
              <a:latin typeface="Arial" charset="0"/>
              <a:cs typeface="Arial" charset="0"/>
            </a:endParaRPr>
          </a:p>
          <a:p>
            <a:pPr marL="536575" lvl="2" indent="-285750">
              <a:spcBef>
                <a:spcPts val="400"/>
              </a:spcBef>
              <a:buFont typeface="Wingdings" pitchFamily="2" charset="2"/>
              <a:buChar char="§"/>
              <a:defRPr/>
            </a:pPr>
            <a:r>
              <a:rPr lang="en-US" altLang="en-US" sz="1200" dirty="0" smtClean="0">
                <a:latin typeface="Arial" charset="0"/>
                <a:cs typeface="Arial" charset="0"/>
              </a:rPr>
              <a:t>Le </a:t>
            </a:r>
            <a:r>
              <a:rPr lang="en-US" altLang="en-US" sz="1200" dirty="0" err="1" smtClean="0">
                <a:latin typeface="Arial" charset="0"/>
                <a:cs typeface="Arial" charset="0"/>
              </a:rPr>
              <a:t>redevable</a:t>
            </a:r>
            <a:r>
              <a:rPr lang="en-US" altLang="en-US" sz="1200" dirty="0" smtClean="0">
                <a:latin typeface="Arial" charset="0"/>
                <a:cs typeface="Arial" charset="0"/>
              </a:rPr>
              <a:t> (</a:t>
            </a:r>
            <a:r>
              <a:rPr lang="en-US" altLang="en-US" sz="1200" dirty="0" err="1" smtClean="0">
                <a:latin typeface="Arial" charset="0"/>
                <a:cs typeface="Arial" charset="0"/>
              </a:rPr>
              <a:t>distributeur</a:t>
            </a:r>
            <a:r>
              <a:rPr lang="en-US" altLang="en-US" sz="1200" dirty="0" smtClean="0">
                <a:latin typeface="Arial" charset="0"/>
                <a:cs typeface="Arial" charset="0"/>
              </a:rPr>
              <a:t>) </a:t>
            </a:r>
            <a:r>
              <a:rPr lang="en-US" altLang="en-US" sz="1200" dirty="0" err="1" smtClean="0">
                <a:latin typeface="Arial" charset="0"/>
                <a:cs typeface="Arial" charset="0"/>
              </a:rPr>
              <a:t>achète</a:t>
            </a:r>
            <a:r>
              <a:rPr lang="en-US" altLang="en-US" sz="1200" dirty="0" smtClean="0">
                <a:latin typeface="Arial" charset="0"/>
                <a:cs typeface="Arial" charset="0"/>
              </a:rPr>
              <a:t> des </a:t>
            </a:r>
            <a:r>
              <a:rPr lang="en-US" altLang="en-US" sz="1200" dirty="0" err="1" smtClean="0">
                <a:latin typeface="Arial" charset="0"/>
                <a:cs typeface="Arial" charset="0"/>
              </a:rPr>
              <a:t>pneus</a:t>
            </a:r>
            <a:r>
              <a:rPr lang="en-US" altLang="en-US" sz="1200" dirty="0" smtClean="0">
                <a:latin typeface="Arial" charset="0"/>
                <a:cs typeface="Arial" charset="0"/>
              </a:rPr>
              <a:t> </a:t>
            </a:r>
            <a:r>
              <a:rPr lang="en-US" altLang="en-US" sz="1200" dirty="0" err="1" smtClean="0">
                <a:latin typeface="Arial" charset="0"/>
                <a:cs typeface="Arial" charset="0"/>
              </a:rPr>
              <a:t>auprès</a:t>
            </a:r>
            <a:r>
              <a:rPr lang="en-US" altLang="en-US" sz="1200" dirty="0" smtClean="0">
                <a:latin typeface="Arial" charset="0"/>
                <a:cs typeface="Arial" charset="0"/>
              </a:rPr>
              <a:t> </a:t>
            </a:r>
            <a:r>
              <a:rPr lang="en-US" altLang="en-US" sz="1200" dirty="0" err="1" smtClean="0">
                <a:latin typeface="Arial" charset="0"/>
                <a:cs typeface="Arial" charset="0"/>
              </a:rPr>
              <a:t>d’une</a:t>
            </a:r>
            <a:r>
              <a:rPr lang="en-US" altLang="en-US" sz="1200" dirty="0" smtClean="0">
                <a:latin typeface="Arial" charset="0"/>
                <a:cs typeface="Arial" charset="0"/>
              </a:rPr>
              <a:t> </a:t>
            </a:r>
            <a:r>
              <a:rPr lang="en-US" altLang="en-US" sz="1200" dirty="0" err="1" smtClean="0">
                <a:latin typeface="Arial" charset="0"/>
                <a:cs typeface="Arial" charset="0"/>
              </a:rPr>
              <a:t>usine</a:t>
            </a:r>
            <a:r>
              <a:rPr lang="en-US" altLang="en-US" sz="1200" dirty="0" smtClean="0">
                <a:latin typeface="Arial" charset="0"/>
                <a:cs typeface="Arial" charset="0"/>
              </a:rPr>
              <a:t> en </a:t>
            </a:r>
            <a:r>
              <a:rPr lang="en-US" altLang="en-US" sz="1200" dirty="0" err="1" smtClean="0">
                <a:latin typeface="Arial" charset="0"/>
                <a:cs typeface="Arial" charset="0"/>
              </a:rPr>
              <a:t>Allemagne</a:t>
            </a:r>
            <a:r>
              <a:rPr lang="en-US" altLang="en-US" sz="1200" dirty="0" smtClean="0">
                <a:latin typeface="Arial" charset="0"/>
                <a:cs typeface="Arial" charset="0"/>
              </a:rPr>
              <a:t> (</a:t>
            </a:r>
            <a:r>
              <a:rPr lang="en-US" altLang="en-US" sz="1200" dirty="0" err="1" smtClean="0">
                <a:latin typeface="Arial" charset="0"/>
                <a:cs typeface="Arial" charset="0"/>
              </a:rPr>
              <a:t>soci</a:t>
            </a:r>
            <a:r>
              <a:rPr lang="en-US" altLang="en-US" sz="1200" dirty="0" err="1" smtClean="0">
                <a:latin typeface="Arial" charset="0"/>
                <a:ea typeface="Arial" pitchFamily="-110" charset="0"/>
                <a:cs typeface="Arial" charset="0"/>
              </a:rPr>
              <a:t>é</a:t>
            </a:r>
            <a:r>
              <a:rPr lang="en-US" altLang="en-US" sz="1200" dirty="0" err="1" smtClean="0">
                <a:latin typeface="Arial" charset="0"/>
                <a:cs typeface="Arial" charset="0"/>
              </a:rPr>
              <a:t>t</a:t>
            </a:r>
            <a:r>
              <a:rPr lang="en-US" altLang="en-US" sz="1200" dirty="0" err="1" smtClean="0">
                <a:latin typeface="Arial" charset="0"/>
                <a:ea typeface="Arial" pitchFamily="-110" charset="0"/>
                <a:cs typeface="Arial" charset="0"/>
              </a:rPr>
              <a:t>é</a:t>
            </a:r>
            <a:r>
              <a:rPr lang="en-US" altLang="en-US" sz="1200" dirty="0" smtClean="0">
                <a:latin typeface="Arial" charset="0"/>
                <a:cs typeface="Arial" charset="0"/>
              </a:rPr>
              <a:t> </a:t>
            </a:r>
            <a:r>
              <a:rPr lang="en-US" altLang="en-US" sz="1200" dirty="0" err="1" smtClean="0">
                <a:latin typeface="Arial" charset="0"/>
                <a:cs typeface="Arial" charset="0"/>
              </a:rPr>
              <a:t>affilil</a:t>
            </a:r>
            <a:r>
              <a:rPr lang="en-US" altLang="en-US" sz="1200" dirty="0" err="1" smtClean="0">
                <a:latin typeface="Arial" charset="0"/>
                <a:ea typeface="Arial" pitchFamily="-110" charset="0"/>
                <a:cs typeface="Arial" charset="0"/>
              </a:rPr>
              <a:t>é</a:t>
            </a:r>
            <a:r>
              <a:rPr lang="en-US" altLang="en-US" sz="1200" dirty="0" err="1" smtClean="0">
                <a:latin typeface="Arial" charset="0"/>
                <a:cs typeface="Arial" charset="0"/>
              </a:rPr>
              <a:t>e</a:t>
            </a:r>
            <a:r>
              <a:rPr lang="en-US" altLang="en-US" sz="1200" dirty="0" smtClean="0">
                <a:latin typeface="Arial" charset="0"/>
                <a:cs typeface="Arial" charset="0"/>
              </a:rPr>
              <a:t>) pour </a:t>
            </a:r>
            <a:r>
              <a:rPr lang="en-US" altLang="en-US" sz="1200" dirty="0" err="1" smtClean="0">
                <a:latin typeface="Arial" charset="0"/>
                <a:cs typeface="Arial" charset="0"/>
              </a:rPr>
              <a:t>leur</a:t>
            </a:r>
            <a:r>
              <a:rPr lang="en-US" altLang="en-US" sz="1200" dirty="0" smtClean="0">
                <a:latin typeface="Arial" charset="0"/>
                <a:cs typeface="Arial" charset="0"/>
              </a:rPr>
              <a:t> </a:t>
            </a:r>
            <a:r>
              <a:rPr lang="en-US" altLang="en-US" sz="1200" dirty="0" err="1" smtClean="0">
                <a:latin typeface="Arial" charset="0"/>
                <a:cs typeface="Arial" charset="0"/>
              </a:rPr>
              <a:t>revente</a:t>
            </a:r>
            <a:r>
              <a:rPr lang="en-US" altLang="en-US" sz="1200" dirty="0" smtClean="0">
                <a:latin typeface="Arial" charset="0"/>
                <a:cs typeface="Arial" charset="0"/>
              </a:rPr>
              <a:t> </a:t>
            </a:r>
            <a:r>
              <a:rPr lang="en-US" altLang="en-US" sz="1200" dirty="0" err="1" smtClean="0">
                <a:latin typeface="Arial" charset="0"/>
                <a:cs typeface="Arial" charset="0"/>
              </a:rPr>
              <a:t>en</a:t>
            </a:r>
            <a:r>
              <a:rPr lang="en-US" altLang="en-US" sz="1200" dirty="0" smtClean="0">
                <a:latin typeface="Arial" charset="0"/>
                <a:cs typeface="Arial" charset="0"/>
              </a:rPr>
              <a:t> </a:t>
            </a:r>
            <a:r>
              <a:rPr lang="en-US" altLang="en-US" sz="1200" dirty="0" err="1" smtClean="0">
                <a:latin typeface="Arial" charset="0"/>
                <a:cs typeface="Arial" charset="0"/>
              </a:rPr>
              <a:t>Russie</a:t>
            </a:r>
            <a:r>
              <a:rPr lang="en-US" altLang="en-US" sz="1200" dirty="0">
                <a:latin typeface="Arial" charset="0"/>
                <a:cs typeface="Arial" charset="0"/>
              </a:rPr>
              <a:t>.</a:t>
            </a:r>
          </a:p>
          <a:p>
            <a:pPr marL="536575" lvl="2" indent="-285750">
              <a:spcBef>
                <a:spcPts val="400"/>
              </a:spcBef>
              <a:buFont typeface="Wingdings" pitchFamily="2" charset="2"/>
              <a:buChar char="§"/>
              <a:defRPr/>
            </a:pPr>
            <a:r>
              <a:rPr lang="en-US" altLang="en-US" sz="1200" dirty="0" smtClean="0">
                <a:latin typeface="Arial" charset="0"/>
                <a:cs typeface="Arial" charset="0"/>
              </a:rPr>
              <a:t>Les </a:t>
            </a:r>
            <a:r>
              <a:rPr lang="en-US" altLang="en-US" sz="1200" dirty="0" err="1" smtClean="0">
                <a:latin typeface="Arial" charset="0"/>
                <a:cs typeface="Arial" charset="0"/>
              </a:rPr>
              <a:t>contrats</a:t>
            </a:r>
            <a:r>
              <a:rPr lang="en-US" altLang="en-US" sz="1200" dirty="0" smtClean="0">
                <a:latin typeface="Arial" charset="0"/>
                <a:cs typeface="Arial" charset="0"/>
              </a:rPr>
              <a:t> </a:t>
            </a:r>
            <a:r>
              <a:rPr lang="en-US" altLang="en-US" sz="1200" dirty="0" err="1" smtClean="0">
                <a:latin typeface="Arial" charset="0"/>
                <a:cs typeface="Arial" charset="0"/>
              </a:rPr>
              <a:t>signés</a:t>
            </a:r>
            <a:r>
              <a:rPr lang="en-US" altLang="en-US" sz="1200" dirty="0" smtClean="0">
                <a:latin typeface="Arial" charset="0"/>
                <a:cs typeface="Arial" charset="0"/>
              </a:rPr>
              <a:t> entre le </a:t>
            </a:r>
            <a:r>
              <a:rPr lang="en-US" altLang="en-US" sz="1200" dirty="0" err="1" smtClean="0">
                <a:latin typeface="Arial" charset="0"/>
                <a:cs typeface="Arial" charset="0"/>
              </a:rPr>
              <a:t>redevable</a:t>
            </a:r>
            <a:r>
              <a:rPr lang="en-US" altLang="en-US" sz="1200" dirty="0" smtClean="0">
                <a:latin typeface="Arial" charset="0"/>
                <a:cs typeface="Arial" charset="0"/>
              </a:rPr>
              <a:t> et les </a:t>
            </a:r>
            <a:r>
              <a:rPr lang="en-US" altLang="en-US" sz="1200" dirty="0" err="1" smtClean="0">
                <a:latin typeface="Arial" charset="0"/>
                <a:cs typeface="Arial" charset="0"/>
              </a:rPr>
              <a:t>acheteurs</a:t>
            </a:r>
            <a:r>
              <a:rPr lang="en-US" altLang="en-US" sz="1200" dirty="0" smtClean="0">
                <a:latin typeface="Arial" charset="0"/>
                <a:cs typeface="Arial" charset="0"/>
              </a:rPr>
              <a:t> </a:t>
            </a:r>
            <a:r>
              <a:rPr lang="en-US" altLang="en-US" sz="1200" dirty="0" err="1" smtClean="0">
                <a:latin typeface="Arial" charset="0"/>
                <a:cs typeface="Arial" charset="0"/>
              </a:rPr>
              <a:t>russes</a:t>
            </a:r>
            <a:r>
              <a:rPr lang="en-US" altLang="en-US" sz="1200" dirty="0" smtClean="0">
                <a:latin typeface="Arial" charset="0"/>
                <a:cs typeface="Arial" charset="0"/>
              </a:rPr>
              <a:t> </a:t>
            </a:r>
            <a:r>
              <a:rPr lang="en-US" altLang="en-US" sz="1200" dirty="0" err="1" smtClean="0">
                <a:latin typeface="Arial" charset="0"/>
                <a:cs typeface="Arial" charset="0"/>
              </a:rPr>
              <a:t>prévoyaient</a:t>
            </a:r>
            <a:r>
              <a:rPr lang="en-US" altLang="en-US" sz="1200" dirty="0" smtClean="0">
                <a:latin typeface="Arial" charset="0"/>
                <a:cs typeface="Arial" charset="0"/>
              </a:rPr>
              <a:t> des </a:t>
            </a:r>
            <a:r>
              <a:rPr lang="en-US" altLang="en-US" sz="1200" dirty="0" err="1" smtClean="0">
                <a:latin typeface="Arial" charset="0"/>
                <a:cs typeface="Arial" charset="0"/>
              </a:rPr>
              <a:t>délais</a:t>
            </a:r>
            <a:r>
              <a:rPr lang="en-US" altLang="en-US" sz="1200" dirty="0" smtClean="0">
                <a:latin typeface="Arial" charset="0"/>
                <a:cs typeface="Arial" charset="0"/>
              </a:rPr>
              <a:t> de </a:t>
            </a:r>
            <a:r>
              <a:rPr lang="en-US" altLang="en-US" sz="1200" dirty="0" err="1" smtClean="0">
                <a:latin typeface="Arial" charset="0"/>
                <a:cs typeface="Arial" charset="0"/>
              </a:rPr>
              <a:t>paiement</a:t>
            </a:r>
            <a:r>
              <a:rPr lang="en-US" altLang="en-US" sz="1200" dirty="0" smtClean="0">
                <a:latin typeface="Arial" charset="0"/>
                <a:cs typeface="Arial" charset="0"/>
              </a:rPr>
              <a:t> </a:t>
            </a:r>
            <a:r>
              <a:rPr lang="en-US" altLang="en-US" sz="1200" dirty="0" err="1" smtClean="0">
                <a:latin typeface="Arial" charset="0"/>
                <a:cs typeface="Arial" charset="0"/>
              </a:rPr>
              <a:t>très</a:t>
            </a:r>
            <a:r>
              <a:rPr lang="en-US" altLang="en-US" sz="1200" dirty="0" smtClean="0">
                <a:latin typeface="Arial" charset="0"/>
                <a:cs typeface="Arial" charset="0"/>
              </a:rPr>
              <a:t> longs, </a:t>
            </a:r>
            <a:r>
              <a:rPr lang="en-US" altLang="en-US" sz="1200" dirty="0" err="1" smtClean="0">
                <a:latin typeface="Arial" charset="0"/>
                <a:cs typeface="Arial" charset="0"/>
              </a:rPr>
              <a:t>ce</a:t>
            </a:r>
            <a:r>
              <a:rPr lang="en-US" altLang="en-US" sz="1200" dirty="0" smtClean="0">
                <a:latin typeface="Arial" charset="0"/>
                <a:cs typeface="Arial" charset="0"/>
              </a:rPr>
              <a:t> qui </a:t>
            </a:r>
            <a:r>
              <a:rPr lang="en-US" altLang="en-US" sz="1200" dirty="0" err="1" smtClean="0">
                <a:latin typeface="Arial" charset="0"/>
                <a:cs typeface="Arial" charset="0"/>
              </a:rPr>
              <a:t>générait</a:t>
            </a:r>
            <a:r>
              <a:rPr lang="en-US" altLang="en-US" sz="1200" dirty="0" smtClean="0">
                <a:latin typeface="Arial" charset="0"/>
                <a:cs typeface="Arial" charset="0"/>
              </a:rPr>
              <a:t> des </a:t>
            </a:r>
            <a:r>
              <a:rPr lang="en-US" altLang="en-US" sz="1200" dirty="0" err="1" smtClean="0">
                <a:latin typeface="Arial" charset="0"/>
                <a:cs typeface="Arial" charset="0"/>
              </a:rPr>
              <a:t>problèmes</a:t>
            </a:r>
            <a:r>
              <a:rPr lang="en-US" altLang="en-US" sz="1200" dirty="0" smtClean="0">
                <a:latin typeface="Arial" charset="0"/>
                <a:cs typeface="Arial" charset="0"/>
              </a:rPr>
              <a:t> de </a:t>
            </a:r>
            <a:r>
              <a:rPr lang="en-US" altLang="en-US" sz="1200" dirty="0" err="1" smtClean="0">
                <a:latin typeface="Arial" charset="0"/>
                <a:cs typeface="Arial" charset="0"/>
              </a:rPr>
              <a:t>trésorerie</a:t>
            </a:r>
            <a:r>
              <a:rPr lang="en-US" altLang="en-US" sz="1200" dirty="0">
                <a:latin typeface="Arial" charset="0"/>
                <a:cs typeface="Arial" charset="0"/>
              </a:rPr>
              <a:t>.</a:t>
            </a:r>
          </a:p>
          <a:p>
            <a:pPr marL="536575" lvl="2" indent="-285750">
              <a:spcBef>
                <a:spcPts val="400"/>
              </a:spcBef>
              <a:buFont typeface="Wingdings" pitchFamily="2" charset="2"/>
              <a:buChar char="§"/>
              <a:defRPr/>
            </a:pPr>
            <a:r>
              <a:rPr lang="en-US" altLang="en-US" sz="1200" dirty="0" err="1" smtClean="0">
                <a:latin typeface="Arial" charset="0"/>
                <a:cs typeface="Arial" charset="0"/>
              </a:rPr>
              <a:t>L’activité</a:t>
            </a:r>
            <a:r>
              <a:rPr lang="en-US" altLang="en-US" sz="1200" dirty="0" smtClean="0">
                <a:latin typeface="Arial" charset="0"/>
                <a:cs typeface="Arial" charset="0"/>
              </a:rPr>
              <a:t> (</a:t>
            </a:r>
            <a:r>
              <a:rPr lang="en-US" altLang="en-US" sz="1200" dirty="0" err="1" smtClean="0">
                <a:latin typeface="Arial" charset="0"/>
                <a:cs typeface="Arial" charset="0"/>
              </a:rPr>
              <a:t>trésorerie</a:t>
            </a:r>
            <a:r>
              <a:rPr lang="en-US" altLang="en-US" sz="1200" dirty="0" smtClean="0">
                <a:latin typeface="Arial" charset="0"/>
                <a:cs typeface="Arial" charset="0"/>
              </a:rPr>
              <a:t>) du </a:t>
            </a:r>
            <a:r>
              <a:rPr lang="en-US" altLang="en-US" sz="1200" dirty="0" err="1" smtClean="0">
                <a:latin typeface="Arial" charset="0"/>
                <a:cs typeface="Arial" charset="0"/>
              </a:rPr>
              <a:t>redevable</a:t>
            </a:r>
            <a:r>
              <a:rPr lang="en-US" altLang="en-US" sz="1200" dirty="0" smtClean="0">
                <a:latin typeface="Arial" charset="0"/>
                <a:cs typeface="Arial" charset="0"/>
              </a:rPr>
              <a:t> </a:t>
            </a:r>
            <a:r>
              <a:rPr lang="en-US" altLang="en-US" sz="1200" dirty="0" err="1" smtClean="0">
                <a:latin typeface="Arial" charset="0"/>
                <a:cs typeface="Arial" charset="0"/>
              </a:rPr>
              <a:t>était</a:t>
            </a:r>
            <a:r>
              <a:rPr lang="en-US" altLang="en-US" sz="1200" dirty="0" smtClean="0">
                <a:latin typeface="Arial" charset="0"/>
                <a:cs typeface="Arial" charset="0"/>
              </a:rPr>
              <a:t> </a:t>
            </a:r>
            <a:r>
              <a:rPr lang="en-US" altLang="en-US" sz="1200" dirty="0" err="1" smtClean="0">
                <a:latin typeface="Arial" charset="0"/>
                <a:cs typeface="Arial" charset="0"/>
              </a:rPr>
              <a:t>financée</a:t>
            </a:r>
            <a:r>
              <a:rPr lang="en-US" altLang="en-US" sz="1200" dirty="0" smtClean="0">
                <a:latin typeface="Arial" charset="0"/>
                <a:cs typeface="Arial" charset="0"/>
              </a:rPr>
              <a:t> par des </a:t>
            </a:r>
            <a:r>
              <a:rPr lang="en-US" altLang="en-US" sz="1200" dirty="0" err="1" smtClean="0">
                <a:latin typeface="Arial" charset="0"/>
                <a:cs typeface="Arial" charset="0"/>
              </a:rPr>
              <a:t>prêts</a:t>
            </a:r>
            <a:r>
              <a:rPr lang="en-US" altLang="en-US" sz="1200" dirty="0" smtClean="0">
                <a:latin typeface="Arial" charset="0"/>
                <a:cs typeface="Arial" charset="0"/>
              </a:rPr>
              <a:t>  </a:t>
            </a:r>
            <a:r>
              <a:rPr lang="en-US" altLang="en-US" sz="1200" dirty="0" err="1" smtClean="0">
                <a:latin typeface="Arial" charset="0"/>
                <a:cs typeface="Arial" charset="0"/>
              </a:rPr>
              <a:t>d’une</a:t>
            </a:r>
            <a:r>
              <a:rPr lang="en-US" altLang="en-US" sz="1200" dirty="0" smtClean="0">
                <a:latin typeface="Arial" charset="0"/>
                <a:cs typeface="Arial" charset="0"/>
              </a:rPr>
              <a:t> </a:t>
            </a:r>
            <a:r>
              <a:rPr lang="en-US" altLang="en-US" sz="1200" dirty="0" err="1" smtClean="0">
                <a:latin typeface="Arial" charset="0"/>
                <a:cs typeface="Arial" charset="0"/>
              </a:rPr>
              <a:t>société</a:t>
            </a:r>
            <a:r>
              <a:rPr lang="en-US" altLang="en-US" sz="1200" dirty="0" smtClean="0">
                <a:latin typeface="Arial" charset="0"/>
                <a:cs typeface="Arial" charset="0"/>
              </a:rPr>
              <a:t> </a:t>
            </a:r>
            <a:r>
              <a:rPr lang="en-US" altLang="en-US" sz="1200" dirty="0" err="1" smtClean="0">
                <a:latin typeface="Arial" charset="0"/>
                <a:cs typeface="Arial" charset="0"/>
              </a:rPr>
              <a:t>affiliée</a:t>
            </a:r>
            <a:r>
              <a:rPr lang="en-US" altLang="en-US" sz="1200" dirty="0" smtClean="0">
                <a:latin typeface="Arial" charset="0"/>
                <a:cs typeface="Arial" charset="0"/>
              </a:rPr>
              <a:t> allemande.</a:t>
            </a:r>
          </a:p>
          <a:p>
            <a:pPr marL="536575" lvl="2" indent="-285750">
              <a:spcBef>
                <a:spcPts val="400"/>
              </a:spcBef>
              <a:buFont typeface="Wingdings" pitchFamily="2" charset="2"/>
              <a:buChar char="§"/>
              <a:defRPr/>
            </a:pPr>
            <a:endParaRPr lang="en-US" altLang="en-US" sz="400" dirty="0">
              <a:latin typeface="Arial" charset="0"/>
              <a:cs typeface="Arial" charset="0"/>
            </a:endParaRPr>
          </a:p>
          <a:p>
            <a:pPr marL="250825" lvl="2" indent="0">
              <a:spcBef>
                <a:spcPts val="600"/>
              </a:spcBef>
              <a:buNone/>
            </a:pPr>
            <a:r>
              <a:rPr lang="en-US" altLang="en-US" sz="1400" i="1" dirty="0">
                <a:latin typeface="Arial" charset="0"/>
                <a:cs typeface="Arial" charset="0"/>
              </a:rPr>
              <a:t>Position </a:t>
            </a:r>
            <a:r>
              <a:rPr lang="en-US" altLang="en-US" sz="1400" i="1" dirty="0" smtClean="0">
                <a:latin typeface="Arial" charset="0"/>
                <a:cs typeface="Arial" charset="0"/>
              </a:rPr>
              <a:t>de </a:t>
            </a:r>
            <a:r>
              <a:rPr lang="en-US" altLang="en-US" sz="1400" i="1" dirty="0" err="1" smtClean="0">
                <a:latin typeface="Arial" charset="0"/>
                <a:cs typeface="Arial" charset="0"/>
              </a:rPr>
              <a:t>l’administration</a:t>
            </a:r>
            <a:r>
              <a:rPr lang="en-US" altLang="en-US" sz="1400" i="1" dirty="0" smtClean="0">
                <a:latin typeface="Arial" charset="0"/>
                <a:cs typeface="Arial" charset="0"/>
              </a:rPr>
              <a:t> </a:t>
            </a:r>
            <a:r>
              <a:rPr lang="en-US" altLang="en-US" sz="1400" i="1" dirty="0" err="1" smtClean="0">
                <a:latin typeface="Arial" charset="0"/>
                <a:cs typeface="Arial" charset="0"/>
              </a:rPr>
              <a:t>fiscale</a:t>
            </a:r>
            <a:endParaRPr lang="en-US" altLang="en-US" sz="1400" i="1" dirty="0">
              <a:latin typeface="Arial" charset="0"/>
              <a:cs typeface="Arial" charset="0"/>
            </a:endParaRPr>
          </a:p>
          <a:p>
            <a:pPr marL="536575" lvl="2" indent="-285750">
              <a:spcBef>
                <a:spcPts val="400"/>
              </a:spcBef>
              <a:buFont typeface="Wingdings" pitchFamily="2" charset="2"/>
              <a:buChar char="§"/>
              <a:defRPr/>
            </a:pPr>
            <a:r>
              <a:rPr lang="en-GB" altLang="en-US" sz="1200" dirty="0" smtClean="0">
                <a:latin typeface="Arial" charset="0"/>
                <a:cs typeface="Arial" charset="0"/>
              </a:rPr>
              <a:t>Le </a:t>
            </a:r>
            <a:r>
              <a:rPr lang="en-GB" altLang="en-US" sz="1200" dirty="0" err="1" smtClean="0">
                <a:latin typeface="Arial" charset="0"/>
                <a:cs typeface="Arial" charset="0"/>
              </a:rPr>
              <a:t>manque</a:t>
            </a:r>
            <a:r>
              <a:rPr lang="en-GB" altLang="en-US" sz="1200" dirty="0" smtClean="0">
                <a:latin typeface="Arial" charset="0"/>
                <a:cs typeface="Arial" charset="0"/>
              </a:rPr>
              <a:t> de </a:t>
            </a:r>
            <a:r>
              <a:rPr lang="en-GB" altLang="en-US" sz="1200" dirty="0" err="1" smtClean="0">
                <a:latin typeface="Arial" charset="0"/>
                <a:cs typeface="Arial" charset="0"/>
              </a:rPr>
              <a:t>trésorerie</a:t>
            </a:r>
            <a:r>
              <a:rPr lang="en-GB" altLang="en-US" sz="1200" dirty="0" smtClean="0">
                <a:latin typeface="Arial" charset="0"/>
                <a:cs typeface="Arial" charset="0"/>
              </a:rPr>
              <a:t> du </a:t>
            </a:r>
            <a:r>
              <a:rPr lang="en-GB" altLang="en-US" sz="1200" dirty="0" err="1" smtClean="0">
                <a:latin typeface="Arial" charset="0"/>
                <a:cs typeface="Arial" charset="0"/>
              </a:rPr>
              <a:t>redevable</a:t>
            </a:r>
            <a:r>
              <a:rPr lang="en-GB" altLang="en-US" sz="1200" dirty="0" smtClean="0">
                <a:latin typeface="Arial" charset="0"/>
                <a:cs typeface="Arial" charset="0"/>
              </a:rPr>
              <a:t> </a:t>
            </a:r>
            <a:r>
              <a:rPr lang="en-GB" altLang="en-US" sz="1200" dirty="0" err="1" smtClean="0">
                <a:latin typeface="Arial" charset="0"/>
                <a:cs typeface="Arial" charset="0"/>
              </a:rPr>
              <a:t>était</a:t>
            </a:r>
            <a:r>
              <a:rPr lang="en-GB" altLang="en-US" sz="1200" dirty="0" smtClean="0">
                <a:latin typeface="Arial" charset="0"/>
                <a:cs typeface="Arial" charset="0"/>
              </a:rPr>
              <a:t> </a:t>
            </a:r>
            <a:r>
              <a:rPr lang="en-GB" altLang="en-US" sz="1200" dirty="0" err="1" smtClean="0">
                <a:latin typeface="Arial" charset="0"/>
                <a:cs typeface="Arial" charset="0"/>
              </a:rPr>
              <a:t>organisé</a:t>
            </a:r>
            <a:r>
              <a:rPr lang="en-GB" altLang="en-US" sz="1200" dirty="0" smtClean="0">
                <a:latin typeface="Arial" charset="0"/>
                <a:cs typeface="Arial" charset="0"/>
              </a:rPr>
              <a:t> </a:t>
            </a:r>
            <a:r>
              <a:rPr lang="en-GB" altLang="en-US" sz="1200" dirty="0" err="1" smtClean="0">
                <a:latin typeface="Arial" charset="0"/>
                <a:cs typeface="Arial" charset="0"/>
              </a:rPr>
              <a:t>artificiellement</a:t>
            </a:r>
            <a:r>
              <a:rPr lang="en-GB" altLang="en-US" sz="1200" dirty="0">
                <a:latin typeface="Arial" charset="0"/>
                <a:cs typeface="Arial" charset="0"/>
              </a:rPr>
              <a:t>.</a:t>
            </a:r>
          </a:p>
          <a:p>
            <a:pPr marL="536575" lvl="2" indent="-285750">
              <a:spcBef>
                <a:spcPts val="400"/>
              </a:spcBef>
              <a:buFont typeface="Wingdings" pitchFamily="2" charset="2"/>
              <a:buChar char="§"/>
              <a:defRPr/>
            </a:pPr>
            <a:r>
              <a:rPr lang="en-GB" altLang="en-US" sz="1200" dirty="0" smtClean="0">
                <a:latin typeface="Arial" charset="0"/>
                <a:cs typeface="Arial" charset="0"/>
              </a:rPr>
              <a:t>Ce </a:t>
            </a:r>
            <a:r>
              <a:rPr lang="en-GB" altLang="en-US" sz="1200" dirty="0" err="1" smtClean="0">
                <a:latin typeface="Arial" charset="0"/>
                <a:cs typeface="Arial" charset="0"/>
              </a:rPr>
              <a:t>schéma</a:t>
            </a:r>
            <a:r>
              <a:rPr lang="en-GB" altLang="en-US" sz="1200" dirty="0" smtClean="0">
                <a:latin typeface="Arial" charset="0"/>
                <a:cs typeface="Arial" charset="0"/>
              </a:rPr>
              <a:t> </a:t>
            </a:r>
            <a:r>
              <a:rPr lang="en-GB" altLang="en-US" sz="1200" dirty="0" err="1">
                <a:latin typeface="Arial" charset="0"/>
                <a:cs typeface="Arial" charset="0"/>
              </a:rPr>
              <a:t>é</a:t>
            </a:r>
            <a:r>
              <a:rPr lang="en-GB" altLang="en-US" sz="1200" dirty="0" err="1" smtClean="0">
                <a:latin typeface="Arial" charset="0"/>
                <a:cs typeface="Arial" charset="0"/>
              </a:rPr>
              <a:t>tait</a:t>
            </a:r>
            <a:r>
              <a:rPr lang="en-GB" altLang="en-US" sz="1200" dirty="0" smtClean="0">
                <a:latin typeface="Arial" charset="0"/>
                <a:cs typeface="Arial" charset="0"/>
              </a:rPr>
              <a:t> </a:t>
            </a:r>
            <a:r>
              <a:rPr lang="en-GB" altLang="en-US" sz="1200" dirty="0" err="1" smtClean="0">
                <a:latin typeface="Arial" charset="0"/>
                <a:cs typeface="Arial" charset="0"/>
              </a:rPr>
              <a:t>destiné</a:t>
            </a:r>
            <a:r>
              <a:rPr lang="en-GB" altLang="en-US" sz="1200" dirty="0" smtClean="0">
                <a:latin typeface="Arial" charset="0"/>
                <a:cs typeface="Arial" charset="0"/>
              </a:rPr>
              <a:t> </a:t>
            </a:r>
            <a:r>
              <a:rPr lang="en-GB" altLang="en-US" sz="1200" dirty="0">
                <a:latin typeface="Arial" charset="0"/>
                <a:cs typeface="Arial" charset="0"/>
              </a:rPr>
              <a:t>à</a:t>
            </a:r>
            <a:r>
              <a:rPr lang="en-GB" altLang="en-US" sz="1200" dirty="0" smtClean="0">
                <a:latin typeface="Arial" charset="0"/>
                <a:cs typeface="Arial" charset="0"/>
              </a:rPr>
              <a:t> </a:t>
            </a:r>
            <a:r>
              <a:rPr lang="en-GB" altLang="en-US" sz="1200" dirty="0" err="1" smtClean="0">
                <a:latin typeface="Arial" charset="0"/>
                <a:cs typeface="Arial" charset="0"/>
              </a:rPr>
              <a:t>permettre</a:t>
            </a:r>
            <a:r>
              <a:rPr lang="en-GB" altLang="en-US" sz="1200" dirty="0" smtClean="0">
                <a:latin typeface="Arial" charset="0"/>
                <a:cs typeface="Arial" charset="0"/>
              </a:rPr>
              <a:t> la </a:t>
            </a:r>
            <a:r>
              <a:rPr lang="en-GB" altLang="en-US" sz="1200" dirty="0" err="1" smtClean="0">
                <a:latin typeface="Arial" charset="0"/>
                <a:cs typeface="Arial" charset="0"/>
              </a:rPr>
              <a:t>remontée</a:t>
            </a:r>
            <a:r>
              <a:rPr lang="en-GB" altLang="en-US" sz="1200" dirty="0" smtClean="0">
                <a:latin typeface="Arial" charset="0"/>
                <a:cs typeface="Arial" charset="0"/>
              </a:rPr>
              <a:t> de profits </a:t>
            </a:r>
            <a:r>
              <a:rPr lang="en-GB" altLang="en-US" sz="1200" dirty="0" err="1" smtClean="0">
                <a:latin typeface="Arial" charset="0"/>
                <a:cs typeface="Arial" charset="0"/>
              </a:rPr>
              <a:t>vers</a:t>
            </a:r>
            <a:r>
              <a:rPr lang="en-GB" altLang="en-US" sz="1200" dirty="0" smtClean="0">
                <a:latin typeface="Arial" charset="0"/>
                <a:cs typeface="Arial" charset="0"/>
              </a:rPr>
              <a:t> </a:t>
            </a:r>
            <a:r>
              <a:rPr lang="en-GB" altLang="en-US" sz="1200" dirty="0" err="1" smtClean="0">
                <a:latin typeface="Arial" charset="0"/>
                <a:cs typeface="Arial" charset="0"/>
              </a:rPr>
              <a:t>GermanCo</a:t>
            </a:r>
            <a:r>
              <a:rPr lang="en-GB" altLang="en-US" sz="1200" dirty="0" smtClean="0">
                <a:latin typeface="Arial" charset="0"/>
                <a:cs typeface="Arial" charset="0"/>
              </a:rPr>
              <a:t> en </a:t>
            </a:r>
            <a:r>
              <a:rPr lang="en-GB" altLang="en-US" sz="1200" dirty="0" err="1" smtClean="0">
                <a:latin typeface="Arial" charset="0"/>
                <a:cs typeface="Arial" charset="0"/>
              </a:rPr>
              <a:t>neutralité</a:t>
            </a:r>
            <a:r>
              <a:rPr lang="en-GB" altLang="en-US" sz="1200" dirty="0" smtClean="0">
                <a:latin typeface="Arial" charset="0"/>
                <a:cs typeface="Arial" charset="0"/>
              </a:rPr>
              <a:t> </a:t>
            </a:r>
            <a:r>
              <a:rPr lang="en-GB" altLang="en-US" sz="1200" dirty="0" err="1" smtClean="0">
                <a:latin typeface="Arial" charset="0"/>
                <a:cs typeface="Arial" charset="0"/>
              </a:rPr>
              <a:t>fiscale</a:t>
            </a:r>
            <a:r>
              <a:rPr lang="en-GB" altLang="en-US" sz="1200" dirty="0" smtClean="0">
                <a:latin typeface="Arial" charset="0"/>
                <a:cs typeface="Arial" charset="0"/>
              </a:rPr>
              <a:t>.</a:t>
            </a:r>
          </a:p>
          <a:p>
            <a:pPr marL="536575" lvl="2" indent="-285750">
              <a:spcBef>
                <a:spcPts val="400"/>
              </a:spcBef>
              <a:buFont typeface="Wingdings" pitchFamily="2" charset="2"/>
              <a:buChar char="§"/>
              <a:defRPr/>
            </a:pPr>
            <a:endParaRPr lang="en-GB" altLang="en-US" sz="400" dirty="0">
              <a:latin typeface="Arial" charset="0"/>
              <a:cs typeface="Arial" charset="0"/>
            </a:endParaRPr>
          </a:p>
          <a:p>
            <a:pPr marL="250825" lvl="2" indent="0">
              <a:spcBef>
                <a:spcPts val="600"/>
              </a:spcBef>
              <a:buNone/>
            </a:pPr>
            <a:r>
              <a:rPr lang="en-US" altLang="en-US" sz="1400" i="1" dirty="0">
                <a:latin typeface="Arial" charset="0"/>
                <a:cs typeface="Arial" charset="0"/>
              </a:rPr>
              <a:t>Position </a:t>
            </a:r>
            <a:r>
              <a:rPr lang="en-US" altLang="en-US" sz="1400" i="1" dirty="0" smtClean="0">
                <a:latin typeface="Arial" charset="0"/>
                <a:cs typeface="Arial" charset="0"/>
              </a:rPr>
              <a:t>du Tribunal</a:t>
            </a:r>
          </a:p>
          <a:p>
            <a:pPr marL="250825" lvl="2" indent="0">
              <a:spcBef>
                <a:spcPts val="600"/>
              </a:spcBef>
              <a:buNone/>
            </a:pPr>
            <a:r>
              <a:rPr lang="en-US" altLang="en-US" sz="1200" b="1" dirty="0" smtClean="0">
                <a:latin typeface="Arial" charset="0"/>
                <a:cs typeface="Arial" charset="0"/>
              </a:rPr>
              <a:t>Le </a:t>
            </a:r>
            <a:r>
              <a:rPr lang="en-US" altLang="en-US" sz="1200" b="1" dirty="0" err="1" smtClean="0">
                <a:latin typeface="Arial" charset="0"/>
                <a:cs typeface="Arial" charset="0"/>
              </a:rPr>
              <a:t>redevable</a:t>
            </a:r>
            <a:r>
              <a:rPr lang="en-US" altLang="en-US" sz="1200" b="1" dirty="0" smtClean="0">
                <a:latin typeface="Arial" charset="0"/>
                <a:cs typeface="Arial" charset="0"/>
              </a:rPr>
              <a:t> </a:t>
            </a:r>
            <a:r>
              <a:rPr lang="en-US" altLang="en-US" sz="1200" b="1" dirty="0" err="1" smtClean="0">
                <a:latin typeface="Arial" charset="0"/>
                <a:cs typeface="Arial" charset="0"/>
              </a:rPr>
              <a:t>n’a</a:t>
            </a:r>
            <a:r>
              <a:rPr lang="en-US" altLang="en-US" sz="1200" b="1" dirty="0" smtClean="0">
                <a:latin typeface="Arial" charset="0"/>
                <a:cs typeface="Arial" charset="0"/>
              </a:rPr>
              <a:t> </a:t>
            </a:r>
            <a:r>
              <a:rPr lang="en-US" altLang="en-US" sz="1200" b="1" dirty="0" err="1" smtClean="0">
                <a:latin typeface="Arial" charset="0"/>
                <a:cs typeface="Arial" charset="0"/>
              </a:rPr>
              <a:t>fourni</a:t>
            </a:r>
            <a:r>
              <a:rPr lang="en-US" altLang="en-US" sz="1200" b="1" dirty="0" smtClean="0">
                <a:latin typeface="Arial" charset="0"/>
                <a:cs typeface="Arial" charset="0"/>
              </a:rPr>
              <a:t> </a:t>
            </a:r>
            <a:r>
              <a:rPr lang="en-US" altLang="en-US" sz="1200" b="1" dirty="0" err="1" smtClean="0">
                <a:latin typeface="Arial" charset="0"/>
                <a:cs typeface="Arial" charset="0"/>
              </a:rPr>
              <a:t>aucune</a:t>
            </a:r>
            <a:r>
              <a:rPr lang="en-US" altLang="en-US" sz="1200" b="1" dirty="0" smtClean="0">
                <a:latin typeface="Arial" charset="0"/>
                <a:cs typeface="Arial" charset="0"/>
              </a:rPr>
              <a:t> </a:t>
            </a:r>
            <a:r>
              <a:rPr lang="en-US" altLang="en-US" sz="1200" b="1" dirty="0" err="1" smtClean="0">
                <a:latin typeface="Arial" charset="0"/>
                <a:cs typeface="Arial" charset="0"/>
              </a:rPr>
              <a:t>preuve</a:t>
            </a:r>
            <a:r>
              <a:rPr lang="en-US" altLang="en-US" sz="1200" b="1" dirty="0" smtClean="0">
                <a:latin typeface="Arial" charset="0"/>
                <a:cs typeface="Arial" charset="0"/>
              </a:rPr>
              <a:t> de </a:t>
            </a:r>
            <a:r>
              <a:rPr lang="en-US" altLang="en-US" sz="1200" b="1" dirty="0" err="1" smtClean="0">
                <a:latin typeface="Arial" charset="0"/>
                <a:cs typeface="Arial" charset="0"/>
              </a:rPr>
              <a:t>l’intérêt</a:t>
            </a:r>
            <a:r>
              <a:rPr lang="en-US" altLang="en-US" sz="1200" b="1" dirty="0" smtClean="0">
                <a:latin typeface="Arial" charset="0"/>
                <a:cs typeface="Arial" charset="0"/>
              </a:rPr>
              <a:t> </a:t>
            </a:r>
            <a:r>
              <a:rPr lang="en-US" altLang="en-US" sz="1200" b="1" dirty="0" err="1" smtClean="0">
                <a:latin typeface="Arial" charset="0"/>
                <a:cs typeface="Arial" charset="0"/>
              </a:rPr>
              <a:t>économique</a:t>
            </a:r>
            <a:r>
              <a:rPr lang="en-US" altLang="en-US" sz="1200" b="1" dirty="0" smtClean="0">
                <a:latin typeface="Arial" charset="0"/>
                <a:cs typeface="Arial" charset="0"/>
              </a:rPr>
              <a:t> aux </a:t>
            </a:r>
            <a:r>
              <a:rPr lang="en-US" altLang="en-US" sz="1200" b="1" dirty="0" err="1" smtClean="0">
                <a:latin typeface="Arial" charset="0"/>
                <a:cs typeface="Arial" charset="0"/>
              </a:rPr>
              <a:t>prêts</a:t>
            </a:r>
            <a:r>
              <a:rPr lang="en-US" altLang="en-US" sz="1200" b="1" dirty="0" smtClean="0">
                <a:latin typeface="Arial" charset="0"/>
                <a:cs typeface="Arial" charset="0"/>
              </a:rPr>
              <a:t> intra-</a:t>
            </a:r>
            <a:r>
              <a:rPr lang="en-US" altLang="en-US" sz="1200" b="1" dirty="0" err="1" smtClean="0">
                <a:latin typeface="Arial" charset="0"/>
                <a:cs typeface="Arial" charset="0"/>
              </a:rPr>
              <a:t>groupes</a:t>
            </a:r>
            <a:r>
              <a:rPr lang="en-US" altLang="en-US" sz="1200" b="1" dirty="0" smtClean="0">
                <a:latin typeface="Arial" charset="0"/>
                <a:cs typeface="Arial" charset="0"/>
              </a:rPr>
              <a:t> ; </a:t>
            </a:r>
            <a:r>
              <a:rPr lang="en-US" altLang="en-US" sz="1200" b="1" dirty="0" err="1" smtClean="0">
                <a:latin typeface="Arial" charset="0"/>
                <a:cs typeface="Arial" charset="0"/>
              </a:rPr>
              <a:t>donc</a:t>
            </a:r>
            <a:r>
              <a:rPr lang="en-US" altLang="en-US" sz="1200" b="1" dirty="0" smtClean="0">
                <a:latin typeface="Arial" charset="0"/>
                <a:cs typeface="Arial" charset="0"/>
              </a:rPr>
              <a:t> les </a:t>
            </a:r>
            <a:r>
              <a:rPr lang="en-US" altLang="en-US" sz="1200" b="1" dirty="0" err="1" smtClean="0">
                <a:latin typeface="Arial" charset="0"/>
                <a:cs typeface="Arial" charset="0"/>
              </a:rPr>
              <a:t>intérêts</a:t>
            </a:r>
            <a:r>
              <a:rPr lang="en-US" altLang="en-US" sz="1200" b="1" dirty="0" smtClean="0">
                <a:latin typeface="Arial" charset="0"/>
                <a:cs typeface="Arial" charset="0"/>
              </a:rPr>
              <a:t> de prêt </a:t>
            </a:r>
            <a:r>
              <a:rPr lang="en-US" altLang="en-US" sz="1200" b="1" dirty="0" err="1" smtClean="0">
                <a:latin typeface="Arial" charset="0"/>
                <a:cs typeface="Arial" charset="0"/>
              </a:rPr>
              <a:t>payés</a:t>
            </a:r>
            <a:r>
              <a:rPr lang="en-US" altLang="en-US" sz="1200" b="1" dirty="0" smtClean="0">
                <a:latin typeface="Arial" charset="0"/>
                <a:cs typeface="Arial" charset="0"/>
              </a:rPr>
              <a:t> </a:t>
            </a:r>
            <a:r>
              <a:rPr lang="en-US" altLang="en-US" sz="1200" b="1" dirty="0" err="1">
                <a:latin typeface="Arial" charset="0"/>
                <a:cs typeface="Arial" charset="0"/>
              </a:rPr>
              <a:t>é</a:t>
            </a:r>
            <a:r>
              <a:rPr lang="en-US" altLang="en-US" sz="1200" b="1" dirty="0" err="1" smtClean="0">
                <a:latin typeface="Arial" charset="0"/>
                <a:cs typeface="Arial" charset="0"/>
              </a:rPr>
              <a:t>taient</a:t>
            </a:r>
            <a:r>
              <a:rPr lang="en-US" altLang="en-US" sz="1200" b="1" dirty="0" smtClean="0">
                <a:latin typeface="Arial" charset="0"/>
                <a:cs typeface="Arial" charset="0"/>
              </a:rPr>
              <a:t> non </a:t>
            </a:r>
            <a:r>
              <a:rPr lang="en-US" altLang="en-US" sz="1200" b="1" dirty="0" err="1" smtClean="0">
                <a:latin typeface="Arial" charset="0"/>
                <a:cs typeface="Arial" charset="0"/>
              </a:rPr>
              <a:t>déductibles</a:t>
            </a:r>
            <a:r>
              <a:rPr lang="en-US" altLang="en-US" sz="1200" b="1" dirty="0" smtClean="0">
                <a:latin typeface="Arial" charset="0"/>
                <a:cs typeface="Arial" charset="0"/>
              </a:rPr>
              <a:t>, car </a:t>
            </a:r>
            <a:r>
              <a:rPr lang="en-US" altLang="en-US" sz="1200" b="1" dirty="0" err="1" smtClean="0">
                <a:latin typeface="Arial" charset="0"/>
                <a:cs typeface="Arial" charset="0"/>
              </a:rPr>
              <a:t>injustifiés</a:t>
            </a:r>
            <a:r>
              <a:rPr lang="en-US" altLang="en-US" sz="1200" b="1" dirty="0" smtClean="0">
                <a:latin typeface="Arial" charset="0"/>
                <a:cs typeface="Arial" charset="0"/>
              </a:rPr>
              <a:t> </a:t>
            </a:r>
            <a:r>
              <a:rPr lang="en-US" altLang="en-US" sz="1200" b="1" dirty="0" err="1">
                <a:latin typeface="Arial" charset="0"/>
                <a:cs typeface="Arial" charset="0"/>
              </a:rPr>
              <a:t>é</a:t>
            </a:r>
            <a:r>
              <a:rPr lang="en-US" altLang="en-US" sz="1200" b="1" dirty="0" err="1" smtClean="0">
                <a:latin typeface="Arial" charset="0"/>
                <a:cs typeface="Arial" charset="0"/>
              </a:rPr>
              <a:t>conomiquement</a:t>
            </a:r>
            <a:r>
              <a:rPr lang="en-US" altLang="en-US" sz="1200" b="1" dirty="0" smtClean="0">
                <a:latin typeface="Arial" charset="0"/>
                <a:cs typeface="Arial" charset="0"/>
              </a:rPr>
              <a:t> </a:t>
            </a:r>
            <a:r>
              <a:rPr lang="en-US" altLang="en-US" sz="1200" dirty="0" smtClean="0">
                <a:latin typeface="Arial" charset="0"/>
                <a:cs typeface="Arial" charset="0"/>
              </a:rPr>
              <a:t>.   </a:t>
            </a:r>
            <a:endParaRPr lang="en-GB" altLang="en-US" sz="1200" dirty="0">
              <a:latin typeface="Arial" charset="0"/>
              <a:cs typeface="Arial" charset="0"/>
            </a:endParaRPr>
          </a:p>
        </p:txBody>
      </p:sp>
      <p:grpSp>
        <p:nvGrpSpPr>
          <p:cNvPr id="34" name="Group 7"/>
          <p:cNvGrpSpPr>
            <a:grpSpLocks/>
          </p:cNvGrpSpPr>
          <p:nvPr/>
        </p:nvGrpSpPr>
        <p:grpSpPr bwMode="auto">
          <a:xfrm>
            <a:off x="394965" y="2213198"/>
            <a:ext cx="1208088" cy="2003425"/>
            <a:chOff x="639577" y="2570957"/>
            <a:chExt cx="1208002" cy="2004730"/>
          </a:xfrm>
        </p:grpSpPr>
        <p:sp>
          <p:nvSpPr>
            <p:cNvPr id="35" name="Rectangle 48"/>
            <p:cNvSpPr>
              <a:spLocks noChangeArrowheads="1"/>
            </p:cNvSpPr>
            <p:nvPr/>
          </p:nvSpPr>
          <p:spPr bwMode="auto">
            <a:xfrm>
              <a:off x="669102" y="2570957"/>
              <a:ext cx="1108791" cy="436588"/>
            </a:xfrm>
            <a:prstGeom prst="rect">
              <a:avLst/>
            </a:prstGeom>
            <a:solidFill>
              <a:schemeClr val="bg1"/>
            </a:solidFill>
            <a:ln w="22225">
              <a:solidFill>
                <a:srgbClr val="13294A"/>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a:solidFill>
                    <a:srgbClr val="13294A"/>
                  </a:solidFill>
                  <a:latin typeface="Arial" charset="0"/>
                </a:rPr>
                <a:t>German Co</a:t>
              </a:r>
              <a:endParaRPr lang="ru-RU" altLang="en-US" sz="1200" b="1">
                <a:solidFill>
                  <a:srgbClr val="13294A"/>
                </a:solidFill>
                <a:latin typeface="Arial" charset="0"/>
              </a:endParaRPr>
            </a:p>
          </p:txBody>
        </p:sp>
        <p:sp>
          <p:nvSpPr>
            <p:cNvPr id="36" name="Rectangle 35"/>
            <p:cNvSpPr>
              <a:spLocks noChangeArrowheads="1"/>
            </p:cNvSpPr>
            <p:nvPr/>
          </p:nvSpPr>
          <p:spPr bwMode="auto">
            <a:xfrm>
              <a:off x="639577" y="4140429"/>
              <a:ext cx="1208002" cy="435258"/>
            </a:xfrm>
            <a:prstGeom prst="rect">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22289" tIns="18574" rIns="22289" bIns="0" anchor="ctr" upright="1"/>
            <a:lstStyle/>
            <a:p>
              <a:pPr algn="ctr">
                <a:defRPr/>
              </a:pPr>
              <a:r>
                <a:rPr lang="en-US" sz="1200" b="1" dirty="0" err="1" smtClean="0">
                  <a:solidFill>
                    <a:schemeClr val="accent1">
                      <a:lumMod val="50000"/>
                      <a:lumOff val="50000"/>
                    </a:schemeClr>
                  </a:solidFill>
                  <a:latin typeface="Arial" pitchFamily="34" charset="0"/>
                  <a:cs typeface="Arial" pitchFamily="34" charset="0"/>
                </a:rPr>
                <a:t>redevable</a:t>
              </a:r>
              <a:endParaRPr lang="ru-RU" sz="1200" b="1" dirty="0">
                <a:solidFill>
                  <a:schemeClr val="accent1">
                    <a:lumMod val="50000"/>
                    <a:lumOff val="50000"/>
                  </a:schemeClr>
                </a:solidFill>
                <a:latin typeface="Arial" pitchFamily="34" charset="0"/>
                <a:cs typeface="Arial" pitchFamily="34" charset="0"/>
              </a:endParaRPr>
            </a:p>
          </p:txBody>
        </p:sp>
      </p:grpSp>
      <p:sp>
        <p:nvSpPr>
          <p:cNvPr id="37" name="TextBox 3"/>
          <p:cNvSpPr txBox="1">
            <a:spLocks noChangeArrowheads="1"/>
          </p:cNvSpPr>
          <p:nvPr/>
        </p:nvSpPr>
        <p:spPr bwMode="auto">
          <a:xfrm>
            <a:off x="323528" y="3003773"/>
            <a:ext cx="439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13294A"/>
                </a:solidFill>
                <a:latin typeface="Arial" charset="0"/>
                <a:cs typeface="Arial" charset="0"/>
              </a:defRPr>
            </a:lvl1pPr>
            <a:lvl2pPr>
              <a:defRPr>
                <a:solidFill>
                  <a:srgbClr val="13294A"/>
                </a:solidFill>
                <a:latin typeface="Arial" charset="0"/>
                <a:cs typeface="Arial" charset="0"/>
              </a:defRPr>
            </a:lvl2pPr>
            <a:lvl3pPr>
              <a:defRPr sz="1600">
                <a:solidFill>
                  <a:srgbClr val="13294A"/>
                </a:solidFill>
                <a:latin typeface="Arial" charset="0"/>
                <a:cs typeface="Arial" charset="0"/>
              </a:defRPr>
            </a:lvl3pPr>
            <a:lvl4pPr>
              <a:defRPr sz="1600">
                <a:solidFill>
                  <a:srgbClr val="13294A"/>
                </a:solidFill>
                <a:latin typeface="Arial" charset="0"/>
                <a:cs typeface="Arial" charset="0"/>
              </a:defRPr>
            </a:lvl4pPr>
            <a:lvl5pPr>
              <a:defRPr sz="1600">
                <a:solidFill>
                  <a:srgbClr val="13294A"/>
                </a:solidFill>
                <a:latin typeface="Arial" charset="0"/>
                <a:cs typeface="Arial" charset="0"/>
              </a:defRPr>
            </a:lvl5pPr>
            <a:lvl6pPr eaLnBrk="0" fontAlgn="base" hangingPunct="0">
              <a:spcAft>
                <a:spcPct val="0"/>
              </a:spcAft>
              <a:buFont typeface="Symbol" pitchFamily="18" charset="2"/>
              <a:buChar char="-"/>
              <a:defRPr sz="1600">
                <a:solidFill>
                  <a:srgbClr val="13294A"/>
                </a:solidFill>
                <a:latin typeface="Arial" charset="0"/>
                <a:cs typeface="Arial" charset="0"/>
              </a:defRPr>
            </a:lvl6pPr>
            <a:lvl7pPr eaLnBrk="0" fontAlgn="base" hangingPunct="0">
              <a:spcAft>
                <a:spcPct val="0"/>
              </a:spcAft>
              <a:buFont typeface="Symbol" pitchFamily="18" charset="2"/>
              <a:buChar char="-"/>
              <a:defRPr sz="1600">
                <a:solidFill>
                  <a:srgbClr val="13294A"/>
                </a:solidFill>
                <a:latin typeface="Arial" charset="0"/>
                <a:cs typeface="Arial" charset="0"/>
              </a:defRPr>
            </a:lvl7pPr>
            <a:lvl8pPr eaLnBrk="0" fontAlgn="base" hangingPunct="0">
              <a:spcAft>
                <a:spcPct val="0"/>
              </a:spcAft>
              <a:buFont typeface="Symbol" pitchFamily="18" charset="2"/>
              <a:buChar char="-"/>
              <a:defRPr sz="1600">
                <a:solidFill>
                  <a:srgbClr val="13294A"/>
                </a:solidFill>
                <a:latin typeface="Arial" charset="0"/>
                <a:cs typeface="Arial" charset="0"/>
              </a:defRPr>
            </a:lvl8pPr>
            <a:lvl9pPr eaLnBrk="0" fontAlgn="base" hangingPunct="0">
              <a:spcAft>
                <a:spcPct val="0"/>
              </a:spcAft>
              <a:buFont typeface="Symbol" pitchFamily="18" charset="2"/>
              <a:buChar char="-"/>
              <a:defRPr sz="1600">
                <a:solidFill>
                  <a:srgbClr val="13294A"/>
                </a:solidFill>
                <a:latin typeface="Arial" charset="0"/>
                <a:cs typeface="Arial" charset="0"/>
              </a:defRPr>
            </a:lvl9pPr>
          </a:lstStyle>
          <a:p>
            <a:pPr>
              <a:defRPr/>
            </a:pPr>
            <a:r>
              <a:rPr lang="en-US" altLang="en-US" sz="1000" b="1" dirty="0" smtClean="0">
                <a:solidFill>
                  <a:schemeClr val="accent1">
                    <a:lumMod val="75000"/>
                    <a:lumOff val="25000"/>
                  </a:schemeClr>
                </a:solidFill>
              </a:rPr>
              <a:t>%</a:t>
            </a:r>
          </a:p>
        </p:txBody>
      </p:sp>
      <p:sp>
        <p:nvSpPr>
          <p:cNvPr id="38" name="TextBox 3"/>
          <p:cNvSpPr txBox="1">
            <a:spLocks noChangeArrowheads="1"/>
          </p:cNvSpPr>
          <p:nvPr/>
        </p:nvSpPr>
        <p:spPr bwMode="auto">
          <a:xfrm>
            <a:off x="1269678" y="3182937"/>
            <a:ext cx="569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smtClean="0">
                <a:solidFill>
                  <a:srgbClr val="13294A"/>
                </a:solidFill>
                <a:latin typeface="Arial" charset="0"/>
              </a:rPr>
              <a:t>prêt</a:t>
            </a:r>
            <a:endParaRPr lang="en-US" altLang="en-US" sz="1000" b="1" dirty="0">
              <a:solidFill>
                <a:srgbClr val="13294A"/>
              </a:solidFill>
              <a:latin typeface="Arial" charset="0"/>
            </a:endParaRPr>
          </a:p>
        </p:txBody>
      </p:sp>
      <p:cxnSp>
        <p:nvCxnSpPr>
          <p:cNvPr id="39" name="Straight Arrow Connector 38"/>
          <p:cNvCxnSpPr/>
          <p:nvPr/>
        </p:nvCxnSpPr>
        <p:spPr>
          <a:xfrm flipV="1">
            <a:off x="683890" y="2665636"/>
            <a:ext cx="0" cy="1131887"/>
          </a:xfrm>
          <a:prstGeom prst="straightConnector1">
            <a:avLst/>
          </a:prstGeom>
          <a:ln w="12700">
            <a:solidFill>
              <a:schemeClr val="accent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260153" y="2665636"/>
            <a:ext cx="0" cy="1131887"/>
          </a:xfrm>
          <a:prstGeom prst="straightConnector1">
            <a:avLst/>
          </a:prstGeom>
          <a:ln w="12700">
            <a:solidFill>
              <a:srgbClr val="13294A"/>
            </a:solidFill>
            <a:tailEnd type="arrow"/>
          </a:ln>
        </p:spPr>
        <p:style>
          <a:lnRef idx="1">
            <a:schemeClr val="accent1"/>
          </a:lnRef>
          <a:fillRef idx="0">
            <a:schemeClr val="accent1"/>
          </a:fillRef>
          <a:effectRef idx="0">
            <a:schemeClr val="accent1"/>
          </a:effectRef>
          <a:fontRef idx="minor">
            <a:schemeClr val="tx1"/>
          </a:fontRef>
        </p:style>
      </p:cxnSp>
      <p:grpSp>
        <p:nvGrpSpPr>
          <p:cNvPr id="41" name="Group 1"/>
          <p:cNvGrpSpPr>
            <a:grpSpLocks/>
          </p:cNvGrpSpPr>
          <p:nvPr/>
        </p:nvGrpSpPr>
        <p:grpSpPr bwMode="auto">
          <a:xfrm>
            <a:off x="2242815" y="2065561"/>
            <a:ext cx="1325563" cy="622300"/>
            <a:chOff x="2051720" y="2924944"/>
            <a:chExt cx="1324893" cy="622519"/>
          </a:xfrm>
        </p:grpSpPr>
        <p:sp>
          <p:nvSpPr>
            <p:cNvPr id="42" name="Rectangle 48"/>
            <p:cNvSpPr>
              <a:spLocks noChangeArrowheads="1"/>
            </p:cNvSpPr>
            <p:nvPr/>
          </p:nvSpPr>
          <p:spPr bwMode="auto">
            <a:xfrm>
              <a:off x="2267744" y="2924944"/>
              <a:ext cx="1108869" cy="436365"/>
            </a:xfrm>
            <a:prstGeom prst="rect">
              <a:avLst/>
            </a:prstGeom>
            <a:solidFill>
              <a:schemeClr val="bg1"/>
            </a:solidFill>
            <a:ln w="22225">
              <a:solidFill>
                <a:srgbClr val="13294A"/>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a:solidFill>
                    <a:srgbClr val="13294A"/>
                  </a:solidFill>
                  <a:latin typeface="Arial" charset="0"/>
                </a:rPr>
                <a:t>Germany Co</a:t>
              </a:r>
              <a:endParaRPr lang="ru-RU" altLang="en-US" sz="1200" b="1">
                <a:solidFill>
                  <a:srgbClr val="13294A"/>
                </a:solidFill>
                <a:latin typeface="Arial" charset="0"/>
              </a:endParaRPr>
            </a:p>
          </p:txBody>
        </p:sp>
        <p:sp>
          <p:nvSpPr>
            <p:cNvPr id="43" name="Rectangle 48"/>
            <p:cNvSpPr>
              <a:spLocks noChangeArrowheads="1"/>
            </p:cNvSpPr>
            <p:nvPr/>
          </p:nvSpPr>
          <p:spPr bwMode="auto">
            <a:xfrm>
              <a:off x="2164237" y="2995811"/>
              <a:ext cx="1108869" cy="436365"/>
            </a:xfrm>
            <a:prstGeom prst="rect">
              <a:avLst/>
            </a:prstGeom>
            <a:solidFill>
              <a:schemeClr val="bg1"/>
            </a:solidFill>
            <a:ln w="22225">
              <a:solidFill>
                <a:srgbClr val="13294A"/>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ru-RU" altLang="en-US" sz="1200" b="1">
                <a:solidFill>
                  <a:srgbClr val="13294A"/>
                </a:solidFill>
                <a:latin typeface="Arial" charset="0"/>
              </a:endParaRPr>
            </a:p>
          </p:txBody>
        </p:sp>
        <p:sp>
          <p:nvSpPr>
            <p:cNvPr id="44" name="Rectangle 48"/>
            <p:cNvSpPr>
              <a:spLocks noChangeArrowheads="1"/>
            </p:cNvSpPr>
            <p:nvPr/>
          </p:nvSpPr>
          <p:spPr bwMode="auto">
            <a:xfrm>
              <a:off x="2051720" y="3111098"/>
              <a:ext cx="1108869" cy="436365"/>
            </a:xfrm>
            <a:prstGeom prst="rect">
              <a:avLst/>
            </a:prstGeom>
            <a:solidFill>
              <a:schemeClr val="bg1"/>
            </a:solidFill>
            <a:ln w="22225">
              <a:solidFill>
                <a:srgbClr val="13294A"/>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a:solidFill>
                    <a:srgbClr val="13294A"/>
                  </a:solidFill>
                  <a:latin typeface="Arial" charset="0"/>
                </a:rPr>
                <a:t>German Plants</a:t>
              </a:r>
              <a:endParaRPr lang="ru-RU" altLang="en-US" sz="1200" b="1">
                <a:solidFill>
                  <a:srgbClr val="13294A"/>
                </a:solidFill>
                <a:latin typeface="Arial" charset="0"/>
              </a:endParaRPr>
            </a:p>
          </p:txBody>
        </p:sp>
      </p:grpSp>
      <p:cxnSp>
        <p:nvCxnSpPr>
          <p:cNvPr id="45" name="Elbow Connector 44"/>
          <p:cNvCxnSpPr>
            <a:stCxn id="44" idx="2"/>
            <a:endCxn id="36" idx="3"/>
          </p:cNvCxnSpPr>
          <p:nvPr/>
        </p:nvCxnSpPr>
        <p:spPr>
          <a:xfrm rot="5400000">
            <a:off x="1544315" y="2746599"/>
            <a:ext cx="1311275" cy="1193800"/>
          </a:xfrm>
          <a:prstGeom prst="bentConnector2">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46" name="TextBox 3"/>
          <p:cNvSpPr txBox="1">
            <a:spLocks noChangeArrowheads="1"/>
          </p:cNvSpPr>
          <p:nvPr/>
        </p:nvSpPr>
        <p:spPr bwMode="auto">
          <a:xfrm>
            <a:off x="2104703" y="3970561"/>
            <a:ext cx="12475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err="1" smtClean="0">
                <a:solidFill>
                  <a:srgbClr val="13294A"/>
                </a:solidFill>
                <a:latin typeface="Arial" charset="0"/>
              </a:rPr>
              <a:t>Vente</a:t>
            </a:r>
            <a:r>
              <a:rPr lang="en-US" altLang="en-US" sz="1000" b="1" dirty="0" smtClean="0">
                <a:solidFill>
                  <a:srgbClr val="13294A"/>
                </a:solidFill>
                <a:latin typeface="Arial" charset="0"/>
              </a:rPr>
              <a:t> de </a:t>
            </a:r>
            <a:r>
              <a:rPr lang="en-US" altLang="en-US" sz="1000" b="1" dirty="0" err="1" smtClean="0">
                <a:solidFill>
                  <a:srgbClr val="13294A"/>
                </a:solidFill>
                <a:latin typeface="Arial" charset="0"/>
              </a:rPr>
              <a:t>pneus</a:t>
            </a:r>
            <a:endParaRPr lang="en-US" altLang="en-US" sz="1000" b="1" dirty="0">
              <a:solidFill>
                <a:srgbClr val="13294A"/>
              </a:solidFill>
              <a:latin typeface="Arial" charset="0"/>
            </a:endParaRPr>
          </a:p>
        </p:txBody>
      </p:sp>
      <p:sp>
        <p:nvSpPr>
          <p:cNvPr id="47" name="Rounded Rectangular Callout 46"/>
          <p:cNvSpPr/>
          <p:nvPr/>
        </p:nvSpPr>
        <p:spPr bwMode="auto">
          <a:xfrm>
            <a:off x="2488878" y="4335686"/>
            <a:ext cx="1360487" cy="324000"/>
          </a:xfrm>
          <a:prstGeom prst="wedgeRoundRectCallout">
            <a:avLst>
              <a:gd name="adj1" fmla="val -28352"/>
              <a:gd name="adj2" fmla="val -81965"/>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GB" sz="1000" i="1" dirty="0" err="1" smtClean="0">
                <a:solidFill>
                  <a:srgbClr val="002060"/>
                </a:solidFill>
                <a:latin typeface="Arial" charset="0"/>
                <a:cs typeface="Arial" charset="0"/>
              </a:rPr>
              <a:t>Paiement</a:t>
            </a:r>
            <a:r>
              <a:rPr lang="en-GB" sz="1000" i="1" dirty="0" smtClean="0">
                <a:solidFill>
                  <a:srgbClr val="002060"/>
                </a:solidFill>
                <a:latin typeface="Arial" charset="0"/>
                <a:cs typeface="Arial" charset="0"/>
              </a:rPr>
              <a:t> </a:t>
            </a:r>
            <a:r>
              <a:rPr lang="en-GB" sz="1000" i="1" dirty="0" err="1" smtClean="0">
                <a:solidFill>
                  <a:srgbClr val="002060"/>
                </a:solidFill>
                <a:latin typeface="Arial" charset="0"/>
                <a:cs typeface="Arial" charset="0"/>
              </a:rPr>
              <a:t>différé</a:t>
            </a:r>
            <a:r>
              <a:rPr lang="en-GB" sz="1000" i="1" dirty="0" smtClean="0">
                <a:solidFill>
                  <a:srgbClr val="002060"/>
                </a:solidFill>
                <a:latin typeface="Arial" charset="0"/>
                <a:cs typeface="Arial" charset="0"/>
              </a:rPr>
              <a:t> de 1 à 2 </a:t>
            </a:r>
            <a:r>
              <a:rPr lang="en-GB" sz="1000" i="1" dirty="0" err="1" smtClean="0">
                <a:solidFill>
                  <a:srgbClr val="002060"/>
                </a:solidFill>
                <a:latin typeface="Arial" charset="0"/>
                <a:cs typeface="Arial" charset="0"/>
              </a:rPr>
              <a:t>mois</a:t>
            </a:r>
            <a:endParaRPr lang="en-GB" sz="1000" i="1" dirty="0">
              <a:solidFill>
                <a:srgbClr val="002060"/>
              </a:solidFill>
              <a:latin typeface="Arial" charset="0"/>
              <a:cs typeface="Arial" charset="0"/>
            </a:endParaRPr>
          </a:p>
        </p:txBody>
      </p:sp>
      <p:sp>
        <p:nvSpPr>
          <p:cNvPr id="48" name="Rounded Rectangular Callout 47"/>
          <p:cNvSpPr/>
          <p:nvPr/>
        </p:nvSpPr>
        <p:spPr bwMode="auto">
          <a:xfrm>
            <a:off x="1387153" y="2786062"/>
            <a:ext cx="968236" cy="266700"/>
          </a:xfrm>
          <a:prstGeom prst="wedgeRoundRectCallout">
            <a:avLst>
              <a:gd name="adj1" fmla="val -30299"/>
              <a:gd name="adj2" fmla="val 92394"/>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algn="just">
              <a:defRPr/>
            </a:pPr>
            <a:r>
              <a:rPr lang="en-GB" sz="1000" i="1" dirty="0" smtClean="0">
                <a:solidFill>
                  <a:srgbClr val="002060"/>
                </a:solidFill>
                <a:latin typeface="Arial" charset="0"/>
                <a:cs typeface="Arial" charset="0"/>
              </a:rPr>
              <a:t>Court </a:t>
            </a:r>
            <a:r>
              <a:rPr lang="en-GB" sz="1000" i="1" dirty="0" err="1" smtClean="0">
                <a:solidFill>
                  <a:srgbClr val="002060"/>
                </a:solidFill>
                <a:latin typeface="Arial" charset="0"/>
                <a:cs typeface="Arial" charset="0"/>
              </a:rPr>
              <a:t>terme</a:t>
            </a:r>
            <a:endParaRPr lang="en-GB" sz="1000" i="1" dirty="0">
              <a:solidFill>
                <a:srgbClr val="002060"/>
              </a:solidFill>
              <a:latin typeface="Arial" charset="0"/>
              <a:cs typeface="Arial" charset="0"/>
            </a:endParaRPr>
          </a:p>
        </p:txBody>
      </p:sp>
      <p:grpSp>
        <p:nvGrpSpPr>
          <p:cNvPr id="49" name="Group 26"/>
          <p:cNvGrpSpPr>
            <a:grpSpLocks/>
          </p:cNvGrpSpPr>
          <p:nvPr/>
        </p:nvGrpSpPr>
        <p:grpSpPr bwMode="auto">
          <a:xfrm>
            <a:off x="323528" y="5037361"/>
            <a:ext cx="1397000" cy="623887"/>
            <a:chOff x="2111906" y="3047220"/>
            <a:chExt cx="1396901" cy="624068"/>
          </a:xfrm>
        </p:grpSpPr>
        <p:sp>
          <p:nvSpPr>
            <p:cNvPr id="50" name="Rectangle 48"/>
            <p:cNvSpPr>
              <a:spLocks noChangeArrowheads="1"/>
            </p:cNvSpPr>
            <p:nvPr/>
          </p:nvSpPr>
          <p:spPr bwMode="auto">
            <a:xfrm>
              <a:off x="2111906" y="3234599"/>
              <a:ext cx="1109583" cy="436689"/>
            </a:xfrm>
            <a:prstGeom prst="rect">
              <a:avLst/>
            </a:prstGeom>
            <a:solidFill>
              <a:schemeClr val="bg1"/>
            </a:solidFill>
            <a:ln w="22225">
              <a:solidFill>
                <a:schemeClr val="bg2">
                  <a:lumMod val="75000"/>
                </a:schemeClr>
              </a:solidFill>
              <a:miter lim="800000"/>
              <a:headEnd/>
              <a:tailEnd/>
            </a:ln>
          </p:spPr>
          <p:txBody>
            <a:bodyPr lIns="22289" tIns="18574" rIns="22289" bIns="0" anchor="ctr"/>
            <a:lstStyle/>
            <a:p>
              <a:pPr algn="ctr">
                <a:defRPr/>
              </a:pPr>
              <a:endParaRPr lang="ru-RU" altLang="en-US" sz="1200" b="1" dirty="0">
                <a:solidFill>
                  <a:srgbClr val="13294A"/>
                </a:solidFill>
                <a:latin typeface="Arial" charset="0"/>
              </a:endParaRPr>
            </a:p>
          </p:txBody>
        </p:sp>
        <p:sp>
          <p:nvSpPr>
            <p:cNvPr id="51" name="Rectangle 48"/>
            <p:cNvSpPr>
              <a:spLocks noChangeArrowheads="1"/>
            </p:cNvSpPr>
            <p:nvPr/>
          </p:nvSpPr>
          <p:spPr bwMode="auto">
            <a:xfrm>
              <a:off x="2234134" y="3140909"/>
              <a:ext cx="1107996" cy="436690"/>
            </a:xfrm>
            <a:prstGeom prst="rect">
              <a:avLst/>
            </a:prstGeom>
            <a:solidFill>
              <a:schemeClr val="bg1"/>
            </a:solidFill>
            <a:ln w="22225">
              <a:solidFill>
                <a:schemeClr val="bg2">
                  <a:lumMod val="75000"/>
                </a:schemeClr>
              </a:solidFill>
              <a:miter lim="800000"/>
              <a:headEnd/>
              <a:tailEnd/>
            </a:ln>
          </p:spPr>
          <p:txBody>
            <a:bodyPr lIns="22289" tIns="18574" rIns="22289" bIns="0" anchor="ctr"/>
            <a:lstStyle/>
            <a:p>
              <a:pPr algn="ctr">
                <a:defRPr/>
              </a:pPr>
              <a:endParaRPr lang="ru-RU" altLang="en-US" sz="1200" b="1" dirty="0">
                <a:solidFill>
                  <a:srgbClr val="13294A"/>
                </a:solidFill>
                <a:latin typeface="Arial" charset="0"/>
              </a:endParaRPr>
            </a:p>
          </p:txBody>
        </p:sp>
        <p:sp>
          <p:nvSpPr>
            <p:cNvPr id="52" name="Rectangle 48"/>
            <p:cNvSpPr>
              <a:spLocks noChangeArrowheads="1"/>
            </p:cNvSpPr>
            <p:nvPr/>
          </p:nvSpPr>
          <p:spPr bwMode="auto">
            <a:xfrm>
              <a:off x="2399223" y="3047220"/>
              <a:ext cx="1109584" cy="436689"/>
            </a:xfrm>
            <a:prstGeom prst="rect">
              <a:avLst/>
            </a:prstGeom>
            <a:solidFill>
              <a:schemeClr val="bg1"/>
            </a:solidFill>
            <a:ln w="22225">
              <a:solidFill>
                <a:schemeClr val="bg2">
                  <a:lumMod val="75000"/>
                </a:schemeClr>
              </a:solidFill>
              <a:miter lim="800000"/>
              <a:headEnd/>
              <a:tailEnd/>
            </a:ln>
          </p:spPr>
          <p:txBody>
            <a:bodyPr lIns="22289" tIns="18574" rIns="22289" bIns="0" anchor="ctr"/>
            <a:lstStyle/>
            <a:p>
              <a:pPr algn="ctr">
                <a:defRPr/>
              </a:pPr>
              <a:r>
                <a:rPr lang="en-US" altLang="en-US" sz="1200" b="1" dirty="0" err="1" smtClean="0">
                  <a:solidFill>
                    <a:schemeClr val="bg2">
                      <a:lumMod val="50000"/>
                    </a:schemeClr>
                  </a:solidFill>
                  <a:latin typeface="Arial" charset="0"/>
                </a:rPr>
                <a:t>Acheteurs</a:t>
              </a:r>
              <a:r>
                <a:rPr lang="en-US" altLang="en-US" sz="1200" b="1" dirty="0" smtClean="0">
                  <a:solidFill>
                    <a:schemeClr val="bg2">
                      <a:lumMod val="50000"/>
                    </a:schemeClr>
                  </a:solidFill>
                  <a:latin typeface="Arial" charset="0"/>
                </a:rPr>
                <a:t> </a:t>
              </a:r>
              <a:r>
                <a:rPr lang="en-US" altLang="en-US" sz="1200" b="1" dirty="0" err="1" smtClean="0">
                  <a:solidFill>
                    <a:schemeClr val="bg2">
                      <a:lumMod val="50000"/>
                    </a:schemeClr>
                  </a:solidFill>
                  <a:latin typeface="Arial" charset="0"/>
                </a:rPr>
                <a:t>russes</a:t>
              </a:r>
              <a:endParaRPr lang="ru-RU" altLang="en-US" sz="1200" b="1" dirty="0">
                <a:solidFill>
                  <a:schemeClr val="bg2">
                    <a:lumMod val="50000"/>
                  </a:schemeClr>
                </a:solidFill>
                <a:latin typeface="Arial" charset="0"/>
              </a:endParaRPr>
            </a:p>
          </p:txBody>
        </p:sp>
      </p:grpSp>
      <p:cxnSp>
        <p:nvCxnSpPr>
          <p:cNvPr id="53" name="Straight Arrow Connector 52"/>
          <p:cNvCxnSpPr>
            <a:endCxn id="52" idx="0"/>
          </p:cNvCxnSpPr>
          <p:nvPr/>
        </p:nvCxnSpPr>
        <p:spPr>
          <a:xfrm>
            <a:off x="1166490" y="4216623"/>
            <a:ext cx="0" cy="820738"/>
          </a:xfrm>
          <a:prstGeom prst="straightConnector1">
            <a:avLst/>
          </a:prstGeom>
          <a:ln w="127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3"/>
          <p:cNvSpPr txBox="1">
            <a:spLocks noChangeArrowheads="1"/>
          </p:cNvSpPr>
          <p:nvPr/>
        </p:nvSpPr>
        <p:spPr bwMode="auto">
          <a:xfrm>
            <a:off x="1166490" y="4746848"/>
            <a:ext cx="1322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err="1" smtClean="0">
                <a:solidFill>
                  <a:srgbClr val="13294A"/>
                </a:solidFill>
                <a:latin typeface="Arial" charset="0"/>
              </a:rPr>
              <a:t>Vente</a:t>
            </a:r>
            <a:r>
              <a:rPr lang="en-US" altLang="en-US" sz="1000" b="1" dirty="0" smtClean="0">
                <a:solidFill>
                  <a:srgbClr val="13294A"/>
                </a:solidFill>
                <a:latin typeface="Arial" charset="0"/>
              </a:rPr>
              <a:t> de </a:t>
            </a:r>
            <a:r>
              <a:rPr lang="en-US" altLang="en-US" sz="1000" b="1" dirty="0" err="1" smtClean="0">
                <a:solidFill>
                  <a:srgbClr val="13294A"/>
                </a:solidFill>
                <a:latin typeface="Arial" charset="0"/>
              </a:rPr>
              <a:t>pneus</a:t>
            </a:r>
            <a:endParaRPr lang="en-US" altLang="en-US" sz="1000" b="1" dirty="0">
              <a:solidFill>
                <a:srgbClr val="13294A"/>
              </a:solidFill>
              <a:latin typeface="Arial" charset="0"/>
            </a:endParaRPr>
          </a:p>
        </p:txBody>
      </p:sp>
      <p:sp>
        <p:nvSpPr>
          <p:cNvPr id="55" name="Rounded Rectangular Callout 54"/>
          <p:cNvSpPr/>
          <p:nvPr/>
        </p:nvSpPr>
        <p:spPr bwMode="auto">
          <a:xfrm>
            <a:off x="1849115" y="5094511"/>
            <a:ext cx="1360488" cy="324000"/>
          </a:xfrm>
          <a:prstGeom prst="wedgeRoundRectCallout">
            <a:avLst>
              <a:gd name="adj1" fmla="val -32833"/>
              <a:gd name="adj2" fmla="val -87256"/>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GB" sz="1000" i="1" dirty="0" err="1">
                <a:solidFill>
                  <a:srgbClr val="002060"/>
                </a:solidFill>
                <a:latin typeface="Arial" charset="0"/>
                <a:cs typeface="Arial" charset="0"/>
              </a:rPr>
              <a:t>Paiement</a:t>
            </a:r>
            <a:r>
              <a:rPr lang="en-GB" sz="1000" i="1" dirty="0">
                <a:solidFill>
                  <a:srgbClr val="002060"/>
                </a:solidFill>
                <a:latin typeface="Arial" charset="0"/>
                <a:cs typeface="Arial" charset="0"/>
              </a:rPr>
              <a:t> </a:t>
            </a:r>
            <a:r>
              <a:rPr lang="en-GB" sz="1000" i="1" dirty="0" err="1" smtClean="0">
                <a:solidFill>
                  <a:srgbClr val="002060"/>
                </a:solidFill>
                <a:latin typeface="Arial" charset="0"/>
                <a:cs typeface="Arial" charset="0"/>
              </a:rPr>
              <a:t>différé</a:t>
            </a:r>
            <a:r>
              <a:rPr lang="en-GB" sz="1000" i="1" dirty="0" smtClean="0">
                <a:solidFill>
                  <a:srgbClr val="002060"/>
                </a:solidFill>
                <a:latin typeface="Arial" charset="0"/>
                <a:cs typeface="Arial" charset="0"/>
              </a:rPr>
              <a:t> </a:t>
            </a:r>
            <a:r>
              <a:rPr lang="en-GB" sz="1000" i="1" dirty="0">
                <a:solidFill>
                  <a:srgbClr val="002060"/>
                </a:solidFill>
                <a:latin typeface="Arial" charset="0"/>
                <a:cs typeface="Arial" charset="0"/>
              </a:rPr>
              <a:t>de </a:t>
            </a:r>
            <a:r>
              <a:rPr lang="en-GB" sz="1000" i="1" dirty="0" smtClean="0">
                <a:solidFill>
                  <a:srgbClr val="002060"/>
                </a:solidFill>
                <a:latin typeface="Arial" charset="0"/>
                <a:cs typeface="Arial" charset="0"/>
              </a:rPr>
              <a:t>3 </a:t>
            </a:r>
            <a:r>
              <a:rPr lang="en-GB" sz="1000" i="1" dirty="0">
                <a:solidFill>
                  <a:srgbClr val="002060"/>
                </a:solidFill>
                <a:latin typeface="Arial" charset="0"/>
                <a:cs typeface="Arial" charset="0"/>
              </a:rPr>
              <a:t>à</a:t>
            </a:r>
            <a:r>
              <a:rPr lang="en-GB" sz="1000" i="1" dirty="0" smtClean="0">
                <a:solidFill>
                  <a:srgbClr val="002060"/>
                </a:solidFill>
                <a:latin typeface="Arial" charset="0"/>
                <a:cs typeface="Arial" charset="0"/>
              </a:rPr>
              <a:t> 6 </a:t>
            </a:r>
            <a:r>
              <a:rPr lang="en-GB" sz="1000" i="1" dirty="0" err="1">
                <a:solidFill>
                  <a:srgbClr val="002060"/>
                </a:solidFill>
                <a:latin typeface="Arial" charset="0"/>
                <a:cs typeface="Arial" charset="0"/>
              </a:rPr>
              <a:t>mois</a:t>
            </a:r>
            <a:endParaRPr lang="en-GB" sz="1000" i="1" dirty="0">
              <a:solidFill>
                <a:srgbClr val="002060"/>
              </a:solidFill>
              <a:latin typeface="Arial" charset="0"/>
              <a:cs typeface="Arial" charset="0"/>
            </a:endParaRPr>
          </a:p>
        </p:txBody>
      </p:sp>
      <p:sp>
        <p:nvSpPr>
          <p:cNvPr id="28" name="TextBox 27"/>
          <p:cNvSpPr txBox="1"/>
          <p:nvPr/>
        </p:nvSpPr>
        <p:spPr>
          <a:xfrm>
            <a:off x="2919518" y="3429000"/>
            <a:ext cx="654050" cy="246221"/>
          </a:xfrm>
          <a:prstGeom prst="rect">
            <a:avLst/>
          </a:prstGeom>
          <a:noFill/>
          <a:ln>
            <a:noFill/>
          </a:ln>
        </p:spPr>
        <p:txBody>
          <a:bodyPr wrap="square" rtlCol="0">
            <a:spAutoFit/>
          </a:bodyPr>
          <a:lstStyle/>
          <a:p>
            <a:r>
              <a:rPr lang="en-US" sz="1000" dirty="0" err="1" smtClean="0">
                <a:solidFill>
                  <a:srgbClr val="766A62"/>
                </a:solidFill>
                <a:latin typeface="Arial" pitchFamily="34" charset="0"/>
                <a:cs typeface="Arial" pitchFamily="34" charset="0"/>
              </a:rPr>
              <a:t>Russie</a:t>
            </a:r>
            <a:endParaRPr lang="en-GB" sz="1000" dirty="0" smtClean="0">
              <a:solidFill>
                <a:srgbClr val="766A62"/>
              </a:solidFill>
              <a:latin typeface="Arial" pitchFamily="34" charset="0"/>
              <a:cs typeface="Arial" pitchFamily="34" charset="0"/>
            </a:endParaRPr>
          </a:p>
        </p:txBody>
      </p:sp>
      <p:sp>
        <p:nvSpPr>
          <p:cNvPr id="29" name="Text Placeholder 3"/>
          <p:cNvSpPr txBox="1">
            <a:spLocks/>
          </p:cNvSpPr>
          <p:nvPr/>
        </p:nvSpPr>
        <p:spPr>
          <a:xfrm>
            <a:off x="3923928" y="1472382"/>
            <a:ext cx="4752528" cy="300434"/>
          </a:xfrm>
          <a:prstGeom prst="rect">
            <a:avLst/>
          </a:prstGeom>
          <a:ln w="19050">
            <a:solidFill>
              <a:srgbClr val="C00000"/>
            </a:solidFill>
            <a:miter lim="800000"/>
            <a:headEnd/>
            <a:tailEnd/>
          </a:ln>
        </p:spPr>
        <p:txBody>
          <a:bodyPr/>
          <a:lst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lvl="2" indent="0">
              <a:spcBef>
                <a:spcPts val="800"/>
              </a:spcBef>
              <a:buFont typeface="Symbol" pitchFamily="18" charset="2"/>
              <a:buNone/>
            </a:pPr>
            <a:r>
              <a:rPr lang="en-US" altLang="en-US" sz="1200" b="1" dirty="0" smtClean="0">
                <a:solidFill>
                  <a:srgbClr val="FF0000"/>
                </a:solidFill>
                <a:latin typeface="Arial" charset="0"/>
                <a:cs typeface="Arial" charset="0"/>
              </a:rPr>
              <a:t>D</a:t>
            </a:r>
            <a:r>
              <a:rPr lang="fr-FR" altLang="en-US" sz="1200" b="1" dirty="0">
                <a:solidFill>
                  <a:srgbClr val="FF0000"/>
                </a:solidFill>
                <a:latin typeface="Arial" charset="0"/>
                <a:cs typeface="Arial" charset="0"/>
              </a:rPr>
              <a:t>é</a:t>
            </a:r>
            <a:r>
              <a:rPr lang="en-US" altLang="en-US" sz="1200" b="1" dirty="0" err="1">
                <a:solidFill>
                  <a:srgbClr val="FF0000"/>
                </a:solidFill>
                <a:latin typeface="Arial" charset="0"/>
                <a:cs typeface="Arial" charset="0"/>
              </a:rPr>
              <a:t>cision</a:t>
            </a:r>
            <a:r>
              <a:rPr lang="en-US" altLang="en-US" sz="1200" b="1" dirty="0">
                <a:solidFill>
                  <a:srgbClr val="FF0000"/>
                </a:solidFill>
                <a:latin typeface="Arial" charset="0"/>
                <a:cs typeface="Arial" charset="0"/>
              </a:rPr>
              <a:t> </a:t>
            </a:r>
            <a:r>
              <a:rPr lang="en-US" altLang="en-US" sz="1200" b="1" i="1" dirty="0" smtClean="0">
                <a:solidFill>
                  <a:srgbClr val="FF0000"/>
                </a:solidFill>
                <a:latin typeface="Arial" charset="0"/>
                <a:cs typeface="Arial" charset="0"/>
              </a:rPr>
              <a:t>Continental </a:t>
            </a:r>
            <a:r>
              <a:rPr lang="en-US" altLang="en-US" sz="1200" b="1" i="1" dirty="0" err="1" smtClean="0">
                <a:solidFill>
                  <a:srgbClr val="FF0000"/>
                </a:solidFill>
                <a:latin typeface="Arial" charset="0"/>
                <a:cs typeface="Arial" charset="0"/>
              </a:rPr>
              <a:t>tyres</a:t>
            </a:r>
            <a:r>
              <a:rPr lang="en-US" altLang="en-US" sz="1200" b="1" i="1" dirty="0" smtClean="0">
                <a:solidFill>
                  <a:srgbClr val="FF0000"/>
                </a:solidFill>
                <a:latin typeface="Arial" charset="0"/>
                <a:cs typeface="Arial" charset="0"/>
              </a:rPr>
              <a:t> </a:t>
            </a:r>
            <a:r>
              <a:rPr lang="en-US" altLang="en-US" sz="1200" b="1" dirty="0" smtClean="0">
                <a:solidFill>
                  <a:srgbClr val="FF0000"/>
                </a:solidFill>
                <a:latin typeface="Arial" charset="0"/>
                <a:cs typeface="Arial" charset="0"/>
              </a:rPr>
              <a:t>favorable </a:t>
            </a:r>
            <a:r>
              <a:rPr lang="fr-FR" altLang="fr-FR" sz="1200" b="1" dirty="0">
                <a:solidFill>
                  <a:srgbClr val="FF0000"/>
                </a:solidFill>
                <a:latin typeface="Arial" charset="0"/>
                <a:cs typeface="Arial" charset="0"/>
              </a:rPr>
              <a:t>à </a:t>
            </a:r>
            <a:r>
              <a:rPr lang="en-US" altLang="en-US" sz="1200" b="1" dirty="0" err="1">
                <a:solidFill>
                  <a:srgbClr val="FF0000"/>
                </a:solidFill>
                <a:latin typeface="Arial" charset="0"/>
                <a:cs typeface="Arial" charset="0"/>
              </a:rPr>
              <a:t>l’inspection</a:t>
            </a:r>
            <a:r>
              <a:rPr lang="en-US" altLang="en-US" sz="1200" b="1" dirty="0">
                <a:solidFill>
                  <a:srgbClr val="FF0000"/>
                </a:solidFill>
                <a:latin typeface="Arial" charset="0"/>
                <a:cs typeface="Arial" charset="0"/>
              </a:rPr>
              <a:t> </a:t>
            </a:r>
            <a:r>
              <a:rPr lang="en-US" altLang="en-US" sz="1200" b="1" dirty="0" err="1">
                <a:solidFill>
                  <a:srgbClr val="FF0000"/>
                </a:solidFill>
                <a:latin typeface="Arial" charset="0"/>
                <a:cs typeface="Arial" charset="0"/>
              </a:rPr>
              <a:t>fiscale</a:t>
            </a:r>
            <a:endParaRPr lang="en-GB" altLang="en-US" sz="1200" b="1" dirty="0">
              <a:solidFill>
                <a:srgbClr val="FF0000"/>
              </a:solidFill>
              <a:latin typeface="Arial" charset="0"/>
              <a:cs typeface="Arial" charset="0"/>
            </a:endParaRPr>
          </a:p>
        </p:txBody>
      </p:sp>
    </p:spTree>
    <p:extLst>
      <p:ext uri="{BB962C8B-B14F-4D97-AF65-F5344CB8AC3E}">
        <p14:creationId xmlns:p14="http://schemas.microsoft.com/office/powerpoint/2010/main" val="1996989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altLang="en-US" dirty="0" err="1">
                <a:latin typeface="Arial" charset="0"/>
                <a:cs typeface="Arial" charset="0"/>
              </a:rPr>
              <a:t>É</a:t>
            </a:r>
            <a:r>
              <a:rPr lang="en-GB" altLang="en-US" dirty="0" err="1" smtClean="0">
                <a:latin typeface="Arial" charset="0"/>
                <a:cs typeface="Arial" charset="0"/>
              </a:rPr>
              <a:t>volution</a:t>
            </a:r>
            <a:r>
              <a:rPr lang="en-GB" altLang="en-US" dirty="0" smtClean="0">
                <a:latin typeface="Arial" charset="0"/>
                <a:cs typeface="Arial" charset="0"/>
              </a:rPr>
              <a:t> </a:t>
            </a:r>
            <a:r>
              <a:rPr lang="en-GB" altLang="en-US" dirty="0">
                <a:latin typeface="Arial" charset="0"/>
                <a:cs typeface="Arial" charset="0"/>
              </a:rPr>
              <a:t>du concept </a:t>
            </a:r>
            <a:r>
              <a:rPr lang="en-GB" altLang="en-US" dirty="0" err="1" smtClean="0">
                <a:latin typeface="Arial" charset="0"/>
                <a:cs typeface="Arial" charset="0"/>
              </a:rPr>
              <a:t>d’avantage</a:t>
            </a:r>
            <a:r>
              <a:rPr lang="en-GB" altLang="en-US" dirty="0" smtClean="0">
                <a:latin typeface="Arial" charset="0"/>
                <a:cs typeface="Arial" charset="0"/>
              </a:rPr>
              <a:t> </a:t>
            </a:r>
            <a:r>
              <a:rPr lang="en-GB" altLang="en-US" dirty="0">
                <a:latin typeface="Arial" charset="0"/>
                <a:cs typeface="Arial" charset="0"/>
              </a:rPr>
              <a:t>f</a:t>
            </a:r>
            <a:r>
              <a:rPr lang="en-GB" altLang="en-US" dirty="0" smtClean="0">
                <a:latin typeface="Arial" charset="0"/>
                <a:cs typeface="Arial" charset="0"/>
              </a:rPr>
              <a:t>iscal </a:t>
            </a:r>
            <a:r>
              <a:rPr lang="en-GB" altLang="en-US" dirty="0" err="1" smtClean="0">
                <a:latin typeface="Arial" charset="0"/>
                <a:cs typeface="Arial" charset="0"/>
              </a:rPr>
              <a:t>injustifié</a:t>
            </a:r>
            <a:r>
              <a:rPr lang="en-GB" altLang="en-US" dirty="0" smtClean="0">
                <a:latin typeface="Arial" charset="0"/>
                <a:cs typeface="Arial" charset="0"/>
              </a:rPr>
              <a:t> (</a:t>
            </a:r>
            <a:r>
              <a:rPr lang="en-GB" altLang="en-US" dirty="0">
                <a:latin typeface="Arial" charset="0"/>
                <a:cs typeface="Arial" charset="0"/>
              </a:rPr>
              <a:t>3/3</a:t>
            </a:r>
            <a:r>
              <a:rPr lang="en-GB" altLang="en-US" dirty="0" smtClean="0">
                <a:latin typeface="Arial" charset="0"/>
                <a:cs typeface="Arial" charset="0"/>
              </a:rPr>
              <a:t>)</a:t>
            </a:r>
            <a:endParaRPr lang="en-GB" altLang="en-US" sz="1800" dirty="0">
              <a:latin typeface="Arial" charset="0"/>
              <a:cs typeface="Arial" charset="0"/>
            </a:endParaRP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21</a:t>
            </a:fld>
            <a:endParaRPr lang="en-GB" noProof="0" dirty="0"/>
          </a:p>
        </p:txBody>
      </p:sp>
      <p:sp>
        <p:nvSpPr>
          <p:cNvPr id="6" name="Text Placeholder 2"/>
          <p:cNvSpPr>
            <a:spLocks noGrp="1"/>
          </p:cNvSpPr>
          <p:nvPr>
            <p:ph type="body" sz="quarter" idx="11"/>
          </p:nvPr>
        </p:nvSpPr>
        <p:spPr>
          <a:xfrm>
            <a:off x="3707904" y="1983631"/>
            <a:ext cx="5184576" cy="4757737"/>
          </a:xfrm>
        </p:spPr>
        <p:txBody>
          <a:bodyPr/>
          <a:lstStyle/>
          <a:p>
            <a:pPr marL="0" lvl="2" indent="0">
              <a:spcBef>
                <a:spcPct val="0"/>
              </a:spcBef>
              <a:buNone/>
            </a:pPr>
            <a:r>
              <a:rPr lang="en-US" altLang="en-US" sz="1200" b="1" dirty="0" err="1" smtClean="0">
                <a:latin typeface="Arial" charset="0"/>
                <a:cs typeface="Arial" charset="0"/>
              </a:rPr>
              <a:t>Décision</a:t>
            </a:r>
            <a:r>
              <a:rPr lang="en-US" altLang="en-US" sz="1200" b="1" dirty="0" smtClean="0">
                <a:latin typeface="Arial" charset="0"/>
                <a:cs typeface="Arial" charset="0"/>
              </a:rPr>
              <a:t> de la </a:t>
            </a:r>
            <a:r>
              <a:rPr lang="en-US" altLang="en-US" sz="1200" b="1" dirty="0" err="1" smtClean="0">
                <a:latin typeface="Arial" charset="0"/>
                <a:cs typeface="Arial" charset="0"/>
              </a:rPr>
              <a:t>cour</a:t>
            </a:r>
            <a:r>
              <a:rPr lang="en-US" altLang="en-US" sz="1200" b="1" dirty="0" smtClean="0">
                <a:latin typeface="Arial" charset="0"/>
                <a:cs typeface="Arial" charset="0"/>
              </a:rPr>
              <a:t> </a:t>
            </a:r>
            <a:r>
              <a:rPr lang="en-US" altLang="en-US" sz="1200" b="1" dirty="0" err="1" smtClean="0">
                <a:latin typeface="Arial" charset="0"/>
                <a:cs typeface="Arial" charset="0"/>
              </a:rPr>
              <a:t>d’arbitrage</a:t>
            </a:r>
            <a:r>
              <a:rPr lang="en-US" altLang="en-US" sz="1200" b="1" dirty="0" smtClean="0">
                <a:latin typeface="Arial" charset="0"/>
                <a:cs typeface="Arial" charset="0"/>
              </a:rPr>
              <a:t> de la </a:t>
            </a:r>
            <a:r>
              <a:rPr lang="en-US" altLang="en-US" sz="1200" b="1" dirty="0" err="1" smtClean="0">
                <a:latin typeface="Arial" charset="0"/>
                <a:cs typeface="Arial" charset="0"/>
              </a:rPr>
              <a:t>région</a:t>
            </a:r>
            <a:r>
              <a:rPr lang="en-US" altLang="en-US" sz="1200" b="1" dirty="0" smtClean="0">
                <a:latin typeface="Arial" charset="0"/>
                <a:cs typeface="Arial" charset="0"/>
              </a:rPr>
              <a:t> </a:t>
            </a:r>
            <a:r>
              <a:rPr lang="en-US" altLang="en-US" sz="1200" b="1" dirty="0" err="1" smtClean="0">
                <a:latin typeface="Arial" charset="0"/>
                <a:cs typeface="Arial" charset="0"/>
              </a:rPr>
              <a:t>Oural</a:t>
            </a:r>
            <a:r>
              <a:rPr lang="en-US" altLang="en-US" sz="1200" b="1" dirty="0" smtClean="0">
                <a:latin typeface="Arial" charset="0"/>
                <a:cs typeface="Arial" charset="0"/>
              </a:rPr>
              <a:t> du </a:t>
            </a:r>
            <a:r>
              <a:rPr lang="en-US" altLang="en-US" sz="1200" b="1" dirty="0">
                <a:latin typeface="Arial" charset="0"/>
                <a:cs typeface="Arial" charset="0"/>
              </a:rPr>
              <a:t>16 </a:t>
            </a:r>
            <a:r>
              <a:rPr lang="en-US" altLang="en-US" sz="1200" b="1" dirty="0" err="1" smtClean="0">
                <a:latin typeface="Arial" charset="0"/>
                <a:cs typeface="Arial" charset="0"/>
              </a:rPr>
              <a:t>juin</a:t>
            </a:r>
            <a:r>
              <a:rPr lang="en-US" altLang="en-US" sz="1200" b="1" dirty="0" smtClean="0">
                <a:latin typeface="Arial" charset="0"/>
                <a:cs typeface="Arial" charset="0"/>
              </a:rPr>
              <a:t> </a:t>
            </a:r>
            <a:r>
              <a:rPr lang="en-US" altLang="en-US" sz="1200" b="1" dirty="0">
                <a:latin typeface="Arial" charset="0"/>
                <a:cs typeface="Arial" charset="0"/>
              </a:rPr>
              <a:t>2017 </a:t>
            </a:r>
            <a:endParaRPr lang="en-US" altLang="en-US" sz="1200" b="1" dirty="0" smtClean="0">
              <a:latin typeface="Arial" charset="0"/>
              <a:cs typeface="Arial" charset="0"/>
            </a:endParaRPr>
          </a:p>
          <a:p>
            <a:pPr marL="0" lvl="2" indent="0">
              <a:spcBef>
                <a:spcPct val="0"/>
              </a:spcBef>
              <a:buNone/>
            </a:pPr>
            <a:r>
              <a:rPr lang="en-US" altLang="en-US" sz="1200" b="1" dirty="0" smtClean="0">
                <a:latin typeface="Arial" charset="0"/>
                <a:cs typeface="Arial" charset="0"/>
              </a:rPr>
              <a:t>(N </a:t>
            </a:r>
            <a:r>
              <a:rPr lang="ru-RU" altLang="en-US" sz="1200" b="1" dirty="0">
                <a:latin typeface="Arial" charset="0"/>
                <a:cs typeface="Arial" charset="0"/>
              </a:rPr>
              <a:t>Ф09-2776/17</a:t>
            </a:r>
            <a:r>
              <a:rPr lang="en-US" altLang="en-US" sz="1200" b="1" dirty="0">
                <a:latin typeface="Arial" charset="0"/>
                <a:cs typeface="Arial" charset="0"/>
              </a:rPr>
              <a:t> </a:t>
            </a:r>
            <a:r>
              <a:rPr lang="en-US" altLang="en-US" sz="1200" b="1" dirty="0" smtClean="0">
                <a:latin typeface="Arial" charset="0"/>
                <a:cs typeface="Arial" charset="0"/>
              </a:rPr>
              <a:t>dossier </a:t>
            </a:r>
            <a:r>
              <a:rPr lang="ru-RU" altLang="en-US" sz="1200" b="1" dirty="0" smtClean="0">
                <a:latin typeface="Arial" charset="0"/>
                <a:cs typeface="Arial" charset="0"/>
              </a:rPr>
              <a:t>А50-17405/2016</a:t>
            </a:r>
            <a:r>
              <a:rPr lang="en-US" altLang="en-US" sz="1200" b="1" dirty="0" smtClean="0">
                <a:latin typeface="Arial" charset="0"/>
                <a:cs typeface="Arial" charset="0"/>
              </a:rPr>
              <a:t>)</a:t>
            </a:r>
            <a:endParaRPr lang="en-US" altLang="en-US" sz="1200" b="1" dirty="0">
              <a:latin typeface="Arial" charset="0"/>
              <a:cs typeface="Arial" charset="0"/>
            </a:endParaRPr>
          </a:p>
          <a:p>
            <a:pPr marL="250825" lvl="2" indent="0">
              <a:spcBef>
                <a:spcPts val="600"/>
              </a:spcBef>
              <a:buNone/>
            </a:pPr>
            <a:r>
              <a:rPr lang="en-US" altLang="en-US" sz="1400" i="1" dirty="0">
                <a:latin typeface="Arial" charset="0"/>
                <a:cs typeface="Arial" charset="0"/>
              </a:rPr>
              <a:t>Contexte</a:t>
            </a:r>
          </a:p>
          <a:p>
            <a:pPr marL="536575" lvl="2" indent="-285750">
              <a:spcBef>
                <a:spcPts val="400"/>
              </a:spcBef>
              <a:buFont typeface="Wingdings" pitchFamily="2" charset="2"/>
              <a:buChar char="§"/>
              <a:defRPr/>
            </a:pPr>
            <a:r>
              <a:rPr lang="en-US" sz="1200" dirty="0" err="1" smtClean="0">
                <a:latin typeface="Arial" charset="0"/>
                <a:cs typeface="Arial" charset="0"/>
              </a:rPr>
              <a:t>Afin</a:t>
            </a:r>
            <a:r>
              <a:rPr lang="en-US" sz="1200" dirty="0" smtClean="0">
                <a:latin typeface="Arial" charset="0"/>
                <a:cs typeface="Arial" charset="0"/>
              </a:rPr>
              <a:t> </a:t>
            </a:r>
            <a:r>
              <a:rPr lang="en-US" sz="1200" dirty="0" err="1" smtClean="0">
                <a:latin typeface="Arial" charset="0"/>
                <a:cs typeface="Arial" charset="0"/>
              </a:rPr>
              <a:t>d’acheter</a:t>
            </a:r>
            <a:r>
              <a:rPr lang="en-US" sz="1200" dirty="0" smtClean="0">
                <a:latin typeface="Arial" charset="0"/>
                <a:cs typeface="Arial" charset="0"/>
              </a:rPr>
              <a:t> les </a:t>
            </a:r>
            <a:r>
              <a:rPr lang="en-US" sz="1200" dirty="0" err="1" smtClean="0">
                <a:latin typeface="Arial" charset="0"/>
                <a:cs typeface="Arial" charset="0"/>
              </a:rPr>
              <a:t>titres</a:t>
            </a:r>
            <a:r>
              <a:rPr lang="en-US" sz="1200" dirty="0" smtClean="0">
                <a:latin typeface="Arial" charset="0"/>
                <a:cs typeface="Arial" charset="0"/>
              </a:rPr>
              <a:t> du </a:t>
            </a:r>
            <a:r>
              <a:rPr lang="en-US" sz="1200" dirty="0" err="1" smtClean="0">
                <a:latin typeface="Arial" charset="0"/>
                <a:cs typeface="Arial" charset="0"/>
              </a:rPr>
              <a:t>redevable</a:t>
            </a:r>
            <a:r>
              <a:rPr lang="en-US" sz="1200" dirty="0" smtClean="0">
                <a:latin typeface="Arial" charset="0"/>
                <a:cs typeface="Arial" charset="0"/>
              </a:rPr>
              <a:t>, </a:t>
            </a:r>
            <a:r>
              <a:rPr lang="en-US" sz="1200" dirty="0" err="1" smtClean="0">
                <a:latin typeface="Arial" charset="0"/>
                <a:cs typeface="Arial" charset="0"/>
              </a:rPr>
              <a:t>RusCo</a:t>
            </a:r>
            <a:r>
              <a:rPr lang="en-US" sz="1200" dirty="0" smtClean="0">
                <a:latin typeface="Arial" charset="0"/>
                <a:cs typeface="Arial" charset="0"/>
              </a:rPr>
              <a:t> </a:t>
            </a:r>
            <a:r>
              <a:rPr lang="en-US" sz="1200" dirty="0" err="1" smtClean="0">
                <a:latin typeface="Arial" charset="0"/>
                <a:cs typeface="Arial" charset="0"/>
              </a:rPr>
              <a:t>est</a:t>
            </a:r>
            <a:r>
              <a:rPr lang="en-US" sz="1200" dirty="0" smtClean="0">
                <a:latin typeface="Arial" charset="0"/>
                <a:cs typeface="Arial" charset="0"/>
              </a:rPr>
              <a:t> </a:t>
            </a:r>
            <a:r>
              <a:rPr lang="en-US" sz="1200" dirty="0" err="1" smtClean="0">
                <a:latin typeface="Arial" charset="0"/>
                <a:cs typeface="Arial" charset="0"/>
              </a:rPr>
              <a:t>financée</a:t>
            </a:r>
            <a:r>
              <a:rPr lang="en-US" sz="1200" dirty="0" smtClean="0">
                <a:latin typeface="Arial" charset="0"/>
                <a:cs typeface="Arial" charset="0"/>
              </a:rPr>
              <a:t> par </a:t>
            </a:r>
            <a:r>
              <a:rPr lang="en-US" sz="1200" dirty="0" err="1" smtClean="0">
                <a:latin typeface="Arial" charset="0"/>
                <a:cs typeface="Arial" charset="0"/>
              </a:rPr>
              <a:t>DutchCo</a:t>
            </a:r>
            <a:r>
              <a:rPr lang="en-US" sz="1200" dirty="0" smtClean="0">
                <a:latin typeface="Arial" charset="0"/>
                <a:cs typeface="Arial" charset="0"/>
              </a:rPr>
              <a:t> 2, </a:t>
            </a:r>
            <a:r>
              <a:rPr lang="en-US" sz="1200" dirty="0" err="1" smtClean="0">
                <a:latin typeface="Arial" charset="0"/>
                <a:cs typeface="Arial" charset="0"/>
              </a:rPr>
              <a:t>une</a:t>
            </a:r>
            <a:r>
              <a:rPr lang="en-US" sz="1200" dirty="0" smtClean="0">
                <a:latin typeface="Arial" charset="0"/>
                <a:cs typeface="Arial" charset="0"/>
              </a:rPr>
              <a:t> </a:t>
            </a:r>
            <a:r>
              <a:rPr lang="en-US" sz="1200" dirty="0" err="1" smtClean="0">
                <a:latin typeface="Arial" charset="0"/>
                <a:cs typeface="Arial" charset="0"/>
              </a:rPr>
              <a:t>société</a:t>
            </a:r>
            <a:r>
              <a:rPr lang="en-US" sz="1200" dirty="0" smtClean="0">
                <a:latin typeface="Arial" charset="0"/>
                <a:cs typeface="Arial" charset="0"/>
              </a:rPr>
              <a:t> </a:t>
            </a:r>
            <a:r>
              <a:rPr lang="en-US" sz="1200" dirty="0" err="1" smtClean="0">
                <a:latin typeface="Arial" charset="0"/>
                <a:cs typeface="Arial" charset="0"/>
              </a:rPr>
              <a:t>affiliée</a:t>
            </a:r>
            <a:r>
              <a:rPr lang="en-US" sz="1200" dirty="0" smtClean="0">
                <a:latin typeface="Arial" charset="0"/>
                <a:cs typeface="Arial" charset="0"/>
              </a:rPr>
              <a:t> </a:t>
            </a:r>
            <a:r>
              <a:rPr lang="en-US" sz="1200" dirty="0" err="1" smtClean="0">
                <a:latin typeface="Arial" charset="0"/>
                <a:cs typeface="Arial" charset="0"/>
              </a:rPr>
              <a:t>étrangère</a:t>
            </a:r>
            <a:r>
              <a:rPr lang="en-US" sz="1200" dirty="0">
                <a:latin typeface="Arial" charset="0"/>
                <a:cs typeface="Arial" charset="0"/>
              </a:rPr>
              <a:t>.</a:t>
            </a:r>
          </a:p>
          <a:p>
            <a:pPr marL="536575" lvl="2" indent="-285750">
              <a:spcBef>
                <a:spcPts val="400"/>
              </a:spcBef>
              <a:buFont typeface="Wingdings" pitchFamily="2" charset="2"/>
              <a:buChar char="§"/>
              <a:defRPr/>
            </a:pPr>
            <a:r>
              <a:rPr lang="en-US" sz="1200" dirty="0" err="1" smtClean="0">
                <a:latin typeface="Arial" charset="0"/>
                <a:cs typeface="Arial" charset="0"/>
              </a:rPr>
              <a:t>Ensuite</a:t>
            </a:r>
            <a:r>
              <a:rPr lang="en-US" sz="1200" dirty="0" smtClean="0">
                <a:latin typeface="Arial" charset="0"/>
                <a:cs typeface="Arial" charset="0"/>
              </a:rPr>
              <a:t> </a:t>
            </a:r>
            <a:r>
              <a:rPr lang="en-US" sz="1200" dirty="0" err="1" smtClean="0">
                <a:latin typeface="Arial" charset="0"/>
                <a:cs typeface="Arial" charset="0"/>
              </a:rPr>
              <a:t>RusCo</a:t>
            </a:r>
            <a:r>
              <a:rPr lang="en-US" sz="1200" dirty="0" smtClean="0">
                <a:latin typeface="Arial" charset="0"/>
                <a:cs typeface="Arial" charset="0"/>
              </a:rPr>
              <a:t> </a:t>
            </a:r>
            <a:r>
              <a:rPr lang="en-US" sz="1200" dirty="0" err="1" smtClean="0">
                <a:latin typeface="Arial" charset="0"/>
                <a:cs typeface="Arial" charset="0"/>
              </a:rPr>
              <a:t>est</a:t>
            </a:r>
            <a:r>
              <a:rPr lang="en-US" sz="1200" dirty="0" smtClean="0">
                <a:latin typeface="Arial" charset="0"/>
                <a:cs typeface="Arial" charset="0"/>
              </a:rPr>
              <a:t> </a:t>
            </a:r>
            <a:r>
              <a:rPr lang="en-US" sz="1200" dirty="0" err="1" smtClean="0">
                <a:latin typeface="Arial" charset="0"/>
                <a:cs typeface="Arial" charset="0"/>
              </a:rPr>
              <a:t>absorbée</a:t>
            </a:r>
            <a:r>
              <a:rPr lang="en-US" sz="1200" dirty="0" smtClean="0">
                <a:latin typeface="Arial" charset="0"/>
                <a:cs typeface="Arial" charset="0"/>
              </a:rPr>
              <a:t> par le </a:t>
            </a:r>
            <a:r>
              <a:rPr lang="en-US" sz="1200" dirty="0" err="1" smtClean="0">
                <a:latin typeface="Arial" charset="0"/>
                <a:cs typeface="Arial" charset="0"/>
              </a:rPr>
              <a:t>redevable</a:t>
            </a:r>
            <a:r>
              <a:rPr lang="en-US" sz="1200" dirty="0" smtClean="0">
                <a:latin typeface="Arial" charset="0"/>
                <a:cs typeface="Arial" charset="0"/>
              </a:rPr>
              <a:t> qui </a:t>
            </a:r>
            <a:r>
              <a:rPr lang="en-US" sz="1200" dirty="0" err="1" smtClean="0">
                <a:latin typeface="Arial" charset="0"/>
                <a:cs typeface="Arial" charset="0"/>
              </a:rPr>
              <a:t>hérite</a:t>
            </a:r>
            <a:r>
              <a:rPr lang="en-US" sz="1200" dirty="0" smtClean="0">
                <a:latin typeface="Arial" charset="0"/>
                <a:cs typeface="Arial" charset="0"/>
              </a:rPr>
              <a:t> de la </a:t>
            </a:r>
            <a:r>
              <a:rPr lang="en-US" sz="1200" dirty="0" err="1" smtClean="0">
                <a:latin typeface="Arial" charset="0"/>
                <a:cs typeface="Arial" charset="0"/>
              </a:rPr>
              <a:t>dette</a:t>
            </a:r>
            <a:r>
              <a:rPr lang="en-US" sz="1200" dirty="0" smtClean="0">
                <a:latin typeface="Arial" charset="0"/>
                <a:cs typeface="Arial" charset="0"/>
              </a:rPr>
              <a:t> </a:t>
            </a:r>
            <a:r>
              <a:rPr lang="en-US" sz="1200" dirty="0" err="1" smtClean="0">
                <a:latin typeface="Arial" charset="0"/>
                <a:cs typeface="Arial" charset="0"/>
              </a:rPr>
              <a:t>financière</a:t>
            </a:r>
            <a:r>
              <a:rPr lang="en-US" sz="1200" dirty="0" smtClean="0">
                <a:latin typeface="Arial" charset="0"/>
                <a:cs typeface="Arial" charset="0"/>
              </a:rPr>
              <a:t> </a:t>
            </a:r>
            <a:r>
              <a:rPr lang="en-US" sz="1200" dirty="0" err="1" smtClean="0">
                <a:latin typeface="Arial" charset="0"/>
                <a:cs typeface="Arial" charset="0"/>
              </a:rPr>
              <a:t>correspondante</a:t>
            </a:r>
            <a:r>
              <a:rPr lang="en-US" sz="1200" dirty="0">
                <a:latin typeface="Arial" charset="0"/>
                <a:cs typeface="Arial" charset="0"/>
              </a:rPr>
              <a:t>.</a:t>
            </a:r>
          </a:p>
          <a:p>
            <a:pPr marL="250825" lvl="2" indent="0">
              <a:spcBef>
                <a:spcPts val="600"/>
              </a:spcBef>
              <a:buNone/>
            </a:pPr>
            <a:r>
              <a:rPr lang="en-US" altLang="en-US" sz="1400" i="1" dirty="0" smtClean="0">
                <a:latin typeface="Arial" charset="0"/>
                <a:cs typeface="Arial" charset="0"/>
              </a:rPr>
              <a:t>Position de </a:t>
            </a:r>
            <a:r>
              <a:rPr lang="en-US" altLang="en-US" sz="1400" i="1" dirty="0" err="1" smtClean="0">
                <a:latin typeface="Arial" charset="0"/>
                <a:cs typeface="Arial" charset="0"/>
              </a:rPr>
              <a:t>l’administration</a:t>
            </a:r>
            <a:r>
              <a:rPr lang="en-US" altLang="en-US" sz="1400" i="1" dirty="0" smtClean="0">
                <a:latin typeface="Arial" charset="0"/>
                <a:cs typeface="Arial" charset="0"/>
              </a:rPr>
              <a:t> </a:t>
            </a:r>
            <a:r>
              <a:rPr lang="en-US" altLang="en-US" sz="1400" i="1" dirty="0" err="1" smtClean="0">
                <a:latin typeface="Arial" charset="0"/>
                <a:cs typeface="Arial" charset="0"/>
              </a:rPr>
              <a:t>fiscale</a:t>
            </a:r>
            <a:endParaRPr lang="en-US" altLang="en-US" sz="1400" i="1" dirty="0">
              <a:latin typeface="Arial" charset="0"/>
              <a:cs typeface="Arial" charset="0"/>
            </a:endParaRPr>
          </a:p>
          <a:p>
            <a:pPr marL="252000" lvl="3" indent="0">
              <a:spcBef>
                <a:spcPts val="0"/>
              </a:spcBef>
              <a:spcAft>
                <a:spcPts val="0"/>
              </a:spcAft>
              <a:buNone/>
              <a:defRPr/>
            </a:pPr>
            <a:r>
              <a:rPr lang="en-US" sz="1200" dirty="0" err="1" smtClean="0">
                <a:latin typeface="Arial" charset="0"/>
                <a:cs typeface="Arial" charset="0"/>
              </a:rPr>
              <a:t>L’ensemble</a:t>
            </a:r>
            <a:r>
              <a:rPr lang="en-US" sz="1200" dirty="0" smtClean="0">
                <a:latin typeface="Arial" charset="0"/>
                <a:cs typeface="Arial" charset="0"/>
              </a:rPr>
              <a:t> des </a:t>
            </a:r>
            <a:r>
              <a:rPr lang="en-US" sz="1200" dirty="0" err="1" smtClean="0">
                <a:latin typeface="Arial" charset="0"/>
                <a:cs typeface="Arial" charset="0"/>
              </a:rPr>
              <a:t>opérations</a:t>
            </a:r>
            <a:r>
              <a:rPr lang="en-US" sz="1200" dirty="0" smtClean="0">
                <a:latin typeface="Arial" charset="0"/>
                <a:cs typeface="Arial" charset="0"/>
              </a:rPr>
              <a:t> </a:t>
            </a:r>
            <a:r>
              <a:rPr lang="en-US" sz="1200" dirty="0" err="1" smtClean="0">
                <a:latin typeface="Arial" charset="0"/>
                <a:cs typeface="Arial" charset="0"/>
              </a:rPr>
              <a:t>avait</a:t>
            </a:r>
            <a:r>
              <a:rPr lang="en-US" sz="1200" dirty="0" smtClean="0">
                <a:latin typeface="Arial" charset="0"/>
                <a:cs typeface="Arial" charset="0"/>
              </a:rPr>
              <a:t> pour motivation exclusive le </a:t>
            </a:r>
            <a:r>
              <a:rPr lang="en-US" sz="1200" dirty="0" err="1" smtClean="0">
                <a:latin typeface="Arial" charset="0"/>
                <a:cs typeface="Arial" charset="0"/>
              </a:rPr>
              <a:t>bénéfice</a:t>
            </a:r>
            <a:r>
              <a:rPr lang="en-US" sz="1200" dirty="0" smtClean="0">
                <a:latin typeface="Arial" charset="0"/>
                <a:cs typeface="Arial" charset="0"/>
              </a:rPr>
              <a:t> d’un AFI. </a:t>
            </a:r>
          </a:p>
          <a:p>
            <a:pPr marL="252000" lvl="3" indent="0">
              <a:spcBef>
                <a:spcPts val="0"/>
              </a:spcBef>
              <a:spcAft>
                <a:spcPts val="0"/>
              </a:spcAft>
              <a:buNone/>
              <a:defRPr/>
            </a:pPr>
            <a:endParaRPr lang="en-US" sz="1200" dirty="0">
              <a:latin typeface="Arial" charset="0"/>
              <a:cs typeface="Arial" charset="0"/>
            </a:endParaRPr>
          </a:p>
          <a:p>
            <a:pPr marL="250825" lvl="2" indent="0">
              <a:spcBef>
                <a:spcPts val="600"/>
              </a:spcBef>
              <a:buNone/>
            </a:pPr>
            <a:r>
              <a:rPr lang="en-US" altLang="en-US" sz="1400" i="1" dirty="0">
                <a:latin typeface="Arial" charset="0"/>
                <a:cs typeface="Arial" charset="0"/>
              </a:rPr>
              <a:t>Position du </a:t>
            </a:r>
            <a:r>
              <a:rPr lang="en-US" altLang="en-US" sz="1400" i="1" dirty="0" smtClean="0">
                <a:latin typeface="Arial" charset="0"/>
                <a:cs typeface="Arial" charset="0"/>
              </a:rPr>
              <a:t>Tribunal</a:t>
            </a:r>
            <a:endParaRPr lang="en-US" altLang="en-US" sz="1400" i="1" dirty="0">
              <a:latin typeface="Arial" charset="0"/>
              <a:cs typeface="Arial" charset="0"/>
            </a:endParaRPr>
          </a:p>
          <a:p>
            <a:pPr marL="536575" lvl="2" indent="-285750">
              <a:spcBef>
                <a:spcPts val="400"/>
              </a:spcBef>
              <a:buFont typeface="Wingdings" pitchFamily="2" charset="2"/>
              <a:buChar char="§"/>
              <a:defRPr/>
            </a:pPr>
            <a:r>
              <a:rPr lang="en-US" sz="1200" dirty="0" smtClean="0">
                <a:latin typeface="Arial" charset="0"/>
                <a:cs typeface="Arial" charset="0"/>
              </a:rPr>
              <a:t>Les </a:t>
            </a:r>
            <a:r>
              <a:rPr lang="en-US" sz="1200" dirty="0" err="1" smtClean="0">
                <a:latin typeface="Arial" charset="0"/>
                <a:cs typeface="Arial" charset="0"/>
              </a:rPr>
              <a:t>sociétés</a:t>
            </a:r>
            <a:r>
              <a:rPr lang="en-US" sz="1200" dirty="0" smtClean="0">
                <a:latin typeface="Arial" charset="0"/>
                <a:cs typeface="Arial" charset="0"/>
              </a:rPr>
              <a:t> </a:t>
            </a:r>
            <a:r>
              <a:rPr lang="en-US" sz="1200" dirty="0">
                <a:latin typeface="Arial" charset="0"/>
                <a:cs typeface="Arial" charset="0"/>
              </a:rPr>
              <a:t>parties </a:t>
            </a:r>
            <a:r>
              <a:rPr lang="en-US" sz="1200" dirty="0" smtClean="0">
                <a:latin typeface="Arial" charset="0"/>
                <a:cs typeface="Arial" charset="0"/>
              </a:rPr>
              <a:t>à </a:t>
            </a:r>
            <a:r>
              <a:rPr lang="en-US" sz="1200" dirty="0" err="1" smtClean="0">
                <a:latin typeface="Arial" charset="0"/>
                <a:cs typeface="Arial" charset="0"/>
              </a:rPr>
              <a:t>l’opération</a:t>
            </a:r>
            <a:r>
              <a:rPr lang="en-US" sz="1200" dirty="0" smtClean="0">
                <a:latin typeface="Arial" charset="0"/>
                <a:cs typeface="Arial" charset="0"/>
              </a:rPr>
              <a:t> </a:t>
            </a:r>
            <a:r>
              <a:rPr lang="en-US" sz="1200" dirty="0" err="1">
                <a:latin typeface="Arial" charset="0"/>
                <a:cs typeface="Arial" charset="0"/>
              </a:rPr>
              <a:t>sont</a:t>
            </a:r>
            <a:r>
              <a:rPr lang="en-US" sz="1200" dirty="0">
                <a:latin typeface="Arial" charset="0"/>
                <a:cs typeface="Arial" charset="0"/>
              </a:rPr>
              <a:t> </a:t>
            </a:r>
            <a:r>
              <a:rPr lang="en-US" sz="1200" dirty="0" err="1" smtClean="0">
                <a:latin typeface="Arial" charset="0"/>
                <a:cs typeface="Arial" charset="0"/>
              </a:rPr>
              <a:t>toutes</a:t>
            </a:r>
            <a:r>
              <a:rPr lang="en-US" sz="1200" dirty="0" smtClean="0">
                <a:latin typeface="Arial" charset="0"/>
                <a:cs typeface="Arial" charset="0"/>
              </a:rPr>
              <a:t> </a:t>
            </a:r>
            <a:r>
              <a:rPr lang="en-US" sz="1200" dirty="0" err="1" smtClean="0">
                <a:latin typeface="Arial" charset="0"/>
                <a:cs typeface="Arial" charset="0"/>
              </a:rPr>
              <a:t>affiliées</a:t>
            </a:r>
            <a:r>
              <a:rPr lang="en-US" sz="1200" dirty="0" smtClean="0">
                <a:latin typeface="Arial" charset="0"/>
                <a:cs typeface="Arial" charset="0"/>
              </a:rPr>
              <a:t> </a:t>
            </a:r>
            <a:r>
              <a:rPr lang="en-US" sz="1200" dirty="0">
                <a:latin typeface="Arial" charset="0"/>
                <a:cs typeface="Arial" charset="0"/>
              </a:rPr>
              <a:t>et </a:t>
            </a:r>
            <a:r>
              <a:rPr lang="en-US" sz="1200" dirty="0" err="1" smtClean="0">
                <a:latin typeface="Arial" charset="0"/>
                <a:cs typeface="Arial" charset="0"/>
              </a:rPr>
              <a:t>donc</a:t>
            </a:r>
            <a:r>
              <a:rPr lang="en-US" sz="1200" dirty="0" smtClean="0">
                <a:latin typeface="Arial" charset="0"/>
                <a:cs typeface="Arial" charset="0"/>
              </a:rPr>
              <a:t> </a:t>
            </a:r>
            <a:r>
              <a:rPr lang="en-US" sz="1200" dirty="0" err="1" smtClean="0">
                <a:latin typeface="Arial" charset="0"/>
                <a:cs typeface="Arial" charset="0"/>
              </a:rPr>
              <a:t>peuvent</a:t>
            </a:r>
            <a:r>
              <a:rPr lang="en-US" sz="1200" dirty="0" smtClean="0">
                <a:latin typeface="Arial" charset="0"/>
                <a:cs typeface="Arial" charset="0"/>
              </a:rPr>
              <a:t> </a:t>
            </a:r>
            <a:r>
              <a:rPr lang="en-US" sz="1200" dirty="0" err="1" smtClean="0">
                <a:latin typeface="Arial" charset="0"/>
                <a:cs typeface="Arial" charset="0"/>
              </a:rPr>
              <a:t>s’influencer</a:t>
            </a:r>
            <a:r>
              <a:rPr lang="en-US" sz="1200" dirty="0" smtClean="0">
                <a:latin typeface="Arial" charset="0"/>
                <a:cs typeface="Arial" charset="0"/>
              </a:rPr>
              <a:t> </a:t>
            </a:r>
            <a:r>
              <a:rPr lang="en-US" sz="1200" dirty="0" err="1" smtClean="0">
                <a:latin typeface="Arial" charset="0"/>
                <a:cs typeface="Arial" charset="0"/>
              </a:rPr>
              <a:t>réciproquement</a:t>
            </a:r>
            <a:r>
              <a:rPr lang="en-US" sz="1200" dirty="0" smtClean="0">
                <a:latin typeface="Arial" charset="0"/>
                <a:cs typeface="Arial" charset="0"/>
              </a:rPr>
              <a:t>.</a:t>
            </a:r>
            <a:endParaRPr lang="en-US" sz="1200" dirty="0">
              <a:latin typeface="Arial" charset="0"/>
              <a:cs typeface="Arial" charset="0"/>
            </a:endParaRPr>
          </a:p>
          <a:p>
            <a:pPr marL="536575" lvl="2" indent="-285750">
              <a:spcBef>
                <a:spcPts val="400"/>
              </a:spcBef>
              <a:buFont typeface="Wingdings" pitchFamily="2" charset="2"/>
              <a:buChar char="§"/>
              <a:defRPr/>
            </a:pPr>
            <a:r>
              <a:rPr lang="en-US" sz="1200" dirty="0" smtClean="0">
                <a:latin typeface="Arial" charset="0"/>
                <a:cs typeface="Arial" charset="0"/>
              </a:rPr>
              <a:t>Le </a:t>
            </a:r>
            <a:r>
              <a:rPr lang="en-US" sz="1200" dirty="0" err="1" smtClean="0">
                <a:latin typeface="Arial" charset="0"/>
                <a:cs typeface="Arial" charset="0"/>
              </a:rPr>
              <a:t>contrat</a:t>
            </a:r>
            <a:r>
              <a:rPr lang="en-US" sz="1200" dirty="0" smtClean="0">
                <a:latin typeface="Arial" charset="0"/>
                <a:cs typeface="Arial" charset="0"/>
              </a:rPr>
              <a:t> de prêt </a:t>
            </a:r>
            <a:r>
              <a:rPr lang="en-US" sz="1200" dirty="0" err="1" smtClean="0">
                <a:latin typeface="Arial" charset="0"/>
                <a:cs typeface="Arial" charset="0"/>
              </a:rPr>
              <a:t>était</a:t>
            </a:r>
            <a:r>
              <a:rPr lang="en-US" sz="1200" dirty="0" smtClean="0">
                <a:latin typeface="Arial" charset="0"/>
                <a:cs typeface="Arial" charset="0"/>
              </a:rPr>
              <a:t> </a:t>
            </a:r>
            <a:r>
              <a:rPr lang="en-US" sz="1200" dirty="0" err="1" smtClean="0">
                <a:latin typeface="Arial" charset="0"/>
                <a:cs typeface="Arial" charset="0"/>
              </a:rPr>
              <a:t>rédigé</a:t>
            </a:r>
            <a:r>
              <a:rPr lang="en-US" sz="1200" dirty="0" smtClean="0">
                <a:latin typeface="Arial" charset="0"/>
                <a:cs typeface="Arial" charset="0"/>
              </a:rPr>
              <a:t> de </a:t>
            </a:r>
            <a:r>
              <a:rPr lang="en-US" sz="1200" dirty="0" err="1" smtClean="0">
                <a:latin typeface="Arial" charset="0"/>
                <a:cs typeface="Arial" charset="0"/>
              </a:rPr>
              <a:t>telle</a:t>
            </a:r>
            <a:r>
              <a:rPr lang="en-US" sz="1200" dirty="0" smtClean="0">
                <a:latin typeface="Arial" charset="0"/>
                <a:cs typeface="Arial" charset="0"/>
              </a:rPr>
              <a:t> </a:t>
            </a:r>
            <a:r>
              <a:rPr lang="en-US" sz="1200" dirty="0" err="1" smtClean="0">
                <a:latin typeface="Arial" charset="0"/>
                <a:cs typeface="Arial" charset="0"/>
              </a:rPr>
              <a:t>manière</a:t>
            </a:r>
            <a:r>
              <a:rPr lang="en-US" sz="1200" dirty="0" smtClean="0">
                <a:latin typeface="Arial" charset="0"/>
                <a:cs typeface="Arial" charset="0"/>
              </a:rPr>
              <a:t> </a:t>
            </a:r>
            <a:r>
              <a:rPr lang="en-US" sz="1200" dirty="0" err="1" smtClean="0">
                <a:latin typeface="Arial" charset="0"/>
                <a:cs typeface="Arial" charset="0"/>
              </a:rPr>
              <a:t>qu’il</a:t>
            </a:r>
            <a:r>
              <a:rPr lang="en-US" sz="1200" dirty="0" smtClean="0">
                <a:latin typeface="Arial" charset="0"/>
                <a:cs typeface="Arial" charset="0"/>
              </a:rPr>
              <a:t> </a:t>
            </a:r>
            <a:r>
              <a:rPr lang="en-US" sz="1200" dirty="0" err="1" smtClean="0">
                <a:latin typeface="Arial" charset="0"/>
                <a:cs typeface="Arial" charset="0"/>
              </a:rPr>
              <a:t>n’était</a:t>
            </a:r>
            <a:r>
              <a:rPr lang="en-US" sz="1200" dirty="0" smtClean="0">
                <a:latin typeface="Arial" charset="0"/>
                <a:cs typeface="Arial" charset="0"/>
              </a:rPr>
              <a:t> pas </a:t>
            </a:r>
            <a:r>
              <a:rPr lang="en-US" sz="1200" dirty="0" err="1" smtClean="0">
                <a:latin typeface="Arial" charset="0"/>
                <a:cs typeface="Arial" charset="0"/>
              </a:rPr>
              <a:t>remboursable</a:t>
            </a:r>
            <a:r>
              <a:rPr lang="en-US" sz="1200" dirty="0" smtClean="0">
                <a:latin typeface="Arial" charset="0"/>
                <a:cs typeface="Arial" charset="0"/>
              </a:rPr>
              <a:t> </a:t>
            </a:r>
            <a:r>
              <a:rPr lang="en-US" sz="1200" dirty="0" err="1" smtClean="0">
                <a:latin typeface="Arial" charset="0"/>
                <a:cs typeface="Arial" charset="0"/>
              </a:rPr>
              <a:t>avant</a:t>
            </a:r>
            <a:r>
              <a:rPr lang="en-US" sz="1200" dirty="0" smtClean="0">
                <a:latin typeface="Arial" charset="0"/>
                <a:cs typeface="Arial" charset="0"/>
              </a:rPr>
              <a:t> la fin de </a:t>
            </a:r>
            <a:r>
              <a:rPr lang="en-US" sz="1200" dirty="0" err="1" smtClean="0">
                <a:latin typeface="Arial" charset="0"/>
                <a:cs typeface="Arial" charset="0"/>
              </a:rPr>
              <a:t>l’opération</a:t>
            </a:r>
            <a:r>
              <a:rPr lang="en-US" sz="1200" dirty="0" smtClean="0">
                <a:latin typeface="Arial" charset="0"/>
                <a:cs typeface="Arial" charset="0"/>
              </a:rPr>
              <a:t> de fusion. </a:t>
            </a:r>
          </a:p>
          <a:p>
            <a:pPr marL="536575" lvl="2" indent="-285750">
              <a:spcBef>
                <a:spcPts val="400"/>
              </a:spcBef>
              <a:buFont typeface="Wingdings" pitchFamily="2" charset="2"/>
              <a:buChar char="§"/>
              <a:defRPr/>
            </a:pPr>
            <a:r>
              <a:rPr lang="en-US" sz="1200" dirty="0" smtClean="0">
                <a:latin typeface="Arial" charset="0"/>
                <a:cs typeface="Arial" charset="0"/>
              </a:rPr>
              <a:t>Les </a:t>
            </a:r>
            <a:r>
              <a:rPr lang="en-US" sz="1200" dirty="0" err="1" smtClean="0">
                <a:latin typeface="Arial" charset="0"/>
                <a:cs typeface="Arial" charset="0"/>
              </a:rPr>
              <a:t>dépenses</a:t>
            </a:r>
            <a:r>
              <a:rPr lang="en-US" sz="1200" dirty="0" smtClean="0">
                <a:latin typeface="Arial" charset="0"/>
                <a:cs typeface="Arial" charset="0"/>
              </a:rPr>
              <a:t> du </a:t>
            </a:r>
            <a:r>
              <a:rPr lang="en-US" sz="1200" dirty="0" err="1" smtClean="0">
                <a:latin typeface="Arial" charset="0"/>
                <a:cs typeface="Arial" charset="0"/>
              </a:rPr>
              <a:t>redevable</a:t>
            </a:r>
            <a:r>
              <a:rPr lang="en-US" sz="1200" dirty="0" smtClean="0">
                <a:latin typeface="Arial" charset="0"/>
                <a:cs typeface="Arial" charset="0"/>
              </a:rPr>
              <a:t> </a:t>
            </a:r>
            <a:r>
              <a:rPr lang="en-US" sz="1200" dirty="0" err="1" smtClean="0">
                <a:latin typeface="Arial" charset="0"/>
                <a:cs typeface="Arial" charset="0"/>
              </a:rPr>
              <a:t>n’étaient</a:t>
            </a:r>
            <a:r>
              <a:rPr lang="en-US" sz="1200" dirty="0" smtClean="0">
                <a:latin typeface="Arial" charset="0"/>
                <a:cs typeface="Arial" charset="0"/>
              </a:rPr>
              <a:t> pas </a:t>
            </a:r>
            <a:r>
              <a:rPr lang="en-US" sz="1200" dirty="0" err="1" smtClean="0">
                <a:latin typeface="Arial" charset="0"/>
                <a:cs typeface="Arial" charset="0"/>
              </a:rPr>
              <a:t>justifiées</a:t>
            </a:r>
            <a:r>
              <a:rPr lang="en-US" sz="1200" dirty="0" smtClean="0">
                <a:latin typeface="Arial" charset="0"/>
                <a:cs typeface="Arial" charset="0"/>
              </a:rPr>
              <a:t> </a:t>
            </a:r>
            <a:r>
              <a:rPr lang="en-US" sz="1200" dirty="0" err="1" smtClean="0">
                <a:latin typeface="Arial" charset="0"/>
                <a:cs typeface="Arial" charset="0"/>
              </a:rPr>
              <a:t>économiquement</a:t>
            </a:r>
            <a:r>
              <a:rPr lang="en-US" sz="1200" dirty="0" smtClean="0">
                <a:latin typeface="Arial" charset="0"/>
                <a:cs typeface="Arial" charset="0"/>
              </a:rPr>
              <a:t> car pas </a:t>
            </a:r>
            <a:r>
              <a:rPr lang="en-US" sz="1200" dirty="0" err="1" smtClean="0">
                <a:latin typeface="Arial" charset="0"/>
                <a:cs typeface="Arial" charset="0"/>
              </a:rPr>
              <a:t>engagées</a:t>
            </a:r>
            <a:r>
              <a:rPr lang="en-US" sz="1200" dirty="0" smtClean="0">
                <a:latin typeface="Arial" charset="0"/>
                <a:cs typeface="Arial" charset="0"/>
              </a:rPr>
              <a:t> </a:t>
            </a:r>
            <a:r>
              <a:rPr lang="en-US" sz="1200" dirty="0" err="1" smtClean="0">
                <a:latin typeface="Arial" charset="0"/>
                <a:cs typeface="Arial" charset="0"/>
              </a:rPr>
              <a:t>dans</a:t>
            </a:r>
            <a:r>
              <a:rPr lang="en-US" sz="1200" dirty="0" smtClean="0">
                <a:latin typeface="Arial" charset="0"/>
                <a:cs typeface="Arial" charset="0"/>
              </a:rPr>
              <a:t> son </a:t>
            </a:r>
            <a:r>
              <a:rPr lang="en-US" sz="1200" dirty="0" err="1" smtClean="0">
                <a:latin typeface="Arial" charset="0"/>
                <a:cs typeface="Arial" charset="0"/>
              </a:rPr>
              <a:t>intérêt</a:t>
            </a:r>
            <a:r>
              <a:rPr lang="en-US" sz="1200" dirty="0" smtClean="0">
                <a:latin typeface="Arial" charset="0"/>
                <a:cs typeface="Arial" charset="0"/>
              </a:rPr>
              <a:t> </a:t>
            </a:r>
            <a:r>
              <a:rPr lang="en-US" sz="1200" dirty="0" err="1">
                <a:latin typeface="Arial" charset="0"/>
                <a:cs typeface="Arial" charset="0"/>
              </a:rPr>
              <a:t>é</a:t>
            </a:r>
            <a:r>
              <a:rPr lang="en-US" sz="1200" dirty="0" err="1" smtClean="0">
                <a:latin typeface="Arial" charset="0"/>
                <a:cs typeface="Arial" charset="0"/>
              </a:rPr>
              <a:t>conomique</a:t>
            </a:r>
            <a:r>
              <a:rPr lang="en-US" sz="1200" dirty="0" smtClean="0">
                <a:latin typeface="Arial" charset="0"/>
                <a:cs typeface="Arial" charset="0"/>
              </a:rPr>
              <a:t>.</a:t>
            </a:r>
            <a:endParaRPr lang="en-US" sz="1200" dirty="0">
              <a:latin typeface="Arial" charset="0"/>
              <a:cs typeface="Arial" charset="0"/>
            </a:endParaRPr>
          </a:p>
          <a:p>
            <a:pPr marL="536575" lvl="2" indent="-285750">
              <a:spcBef>
                <a:spcPts val="400"/>
              </a:spcBef>
              <a:buFont typeface="Wingdings" pitchFamily="2" charset="2"/>
              <a:buChar char="§"/>
              <a:defRPr/>
            </a:pPr>
            <a:endParaRPr lang="en-US" sz="1200" dirty="0">
              <a:latin typeface="Arial" charset="0"/>
              <a:cs typeface="Arial" charset="0"/>
            </a:endParaRPr>
          </a:p>
          <a:p>
            <a:pPr marL="0" lvl="2" indent="0">
              <a:spcBef>
                <a:spcPct val="0"/>
              </a:spcBef>
              <a:spcAft>
                <a:spcPts val="600"/>
              </a:spcAft>
              <a:buNone/>
            </a:pPr>
            <a:r>
              <a:rPr lang="en-US" altLang="en-US" sz="1200" dirty="0" smtClean="0">
                <a:latin typeface="Arial" charset="0"/>
                <a:cs typeface="Arial" charset="0"/>
              </a:rPr>
              <a:t>     </a:t>
            </a:r>
            <a:endParaRPr lang="en-GB" altLang="en-US" sz="1200" dirty="0">
              <a:latin typeface="Arial" charset="0"/>
              <a:cs typeface="Arial" charset="0"/>
            </a:endParaRPr>
          </a:p>
        </p:txBody>
      </p:sp>
      <p:sp>
        <p:nvSpPr>
          <p:cNvPr id="27" name="TextBox 3"/>
          <p:cNvSpPr txBox="1">
            <a:spLocks noChangeArrowheads="1"/>
          </p:cNvSpPr>
          <p:nvPr/>
        </p:nvSpPr>
        <p:spPr bwMode="auto">
          <a:xfrm>
            <a:off x="2429148" y="2832373"/>
            <a:ext cx="323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a:solidFill>
                  <a:srgbClr val="13294A"/>
                </a:solidFill>
                <a:latin typeface="Arial" charset="0"/>
              </a:rPr>
              <a:t>1</a:t>
            </a:r>
          </a:p>
        </p:txBody>
      </p:sp>
      <p:sp>
        <p:nvSpPr>
          <p:cNvPr id="28" name="Oval 27"/>
          <p:cNvSpPr/>
          <p:nvPr/>
        </p:nvSpPr>
        <p:spPr>
          <a:xfrm>
            <a:off x="871811" y="3843611"/>
            <a:ext cx="217487" cy="215900"/>
          </a:xfrm>
          <a:prstGeom prst="ellipse">
            <a:avLst/>
          </a:prstGeom>
          <a:noFill/>
          <a:ln w="12700">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Oval 28"/>
          <p:cNvSpPr/>
          <p:nvPr/>
        </p:nvSpPr>
        <p:spPr>
          <a:xfrm>
            <a:off x="2260873" y="3615011"/>
            <a:ext cx="215900" cy="215900"/>
          </a:xfrm>
          <a:prstGeom prst="ellipse">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0" name="Group 42"/>
          <p:cNvGrpSpPr>
            <a:grpSpLocks/>
          </p:cNvGrpSpPr>
          <p:nvPr/>
        </p:nvGrpSpPr>
        <p:grpSpPr bwMode="auto">
          <a:xfrm>
            <a:off x="323528" y="2060848"/>
            <a:ext cx="2880320" cy="2678113"/>
            <a:chOff x="-254291" y="3706748"/>
            <a:chExt cx="2881431" cy="2678970"/>
          </a:xfrm>
        </p:grpSpPr>
        <p:grpSp>
          <p:nvGrpSpPr>
            <p:cNvPr id="31" name="Group 5"/>
            <p:cNvGrpSpPr>
              <a:grpSpLocks/>
            </p:cNvGrpSpPr>
            <p:nvPr/>
          </p:nvGrpSpPr>
          <p:grpSpPr bwMode="auto">
            <a:xfrm>
              <a:off x="295597" y="3706748"/>
              <a:ext cx="1208087" cy="1554122"/>
              <a:chOff x="619412" y="2560476"/>
              <a:chExt cx="1208087" cy="1554122"/>
            </a:xfrm>
          </p:grpSpPr>
          <p:sp>
            <p:nvSpPr>
              <p:cNvPr id="67" name="Rectangle 48"/>
              <p:cNvSpPr>
                <a:spLocks noChangeArrowheads="1"/>
              </p:cNvSpPr>
              <p:nvPr/>
            </p:nvSpPr>
            <p:spPr bwMode="auto">
              <a:xfrm>
                <a:off x="711666" y="2560476"/>
                <a:ext cx="1041238" cy="436588"/>
              </a:xfrm>
              <a:prstGeom prst="rect">
                <a:avLst/>
              </a:prstGeom>
              <a:solidFill>
                <a:schemeClr val="bg1"/>
              </a:solidFill>
              <a:ln w="22225">
                <a:solidFill>
                  <a:srgbClr val="13294A"/>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a:solidFill>
                      <a:srgbClr val="13294A"/>
                    </a:solidFill>
                    <a:latin typeface="Arial" charset="0"/>
                  </a:rPr>
                  <a:t>DutchCo 1</a:t>
                </a:r>
                <a:endParaRPr lang="ru-RU" altLang="en-US" sz="1200" b="1">
                  <a:solidFill>
                    <a:srgbClr val="13294A"/>
                  </a:solidFill>
                  <a:latin typeface="Arial" charset="0"/>
                </a:endParaRPr>
              </a:p>
            </p:txBody>
          </p:sp>
          <p:sp>
            <p:nvSpPr>
              <p:cNvPr id="68" name="Rectangle 67"/>
              <p:cNvSpPr>
                <a:spLocks noChangeArrowheads="1"/>
              </p:cNvSpPr>
              <p:nvPr/>
            </p:nvSpPr>
            <p:spPr bwMode="auto">
              <a:xfrm>
                <a:off x="619605" y="3680022"/>
                <a:ext cx="1208554" cy="435114"/>
              </a:xfrm>
              <a:prstGeom prst="rect">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lIns="22289" tIns="18574" rIns="22289" bIns="0" anchor="ctr" upright="1"/>
              <a:lstStyle/>
              <a:p>
                <a:pPr algn="ctr">
                  <a:defRPr/>
                </a:pPr>
                <a:r>
                  <a:rPr lang="en-US" sz="1200" b="1" dirty="0">
                    <a:solidFill>
                      <a:schemeClr val="bg2">
                        <a:lumMod val="50000"/>
                      </a:schemeClr>
                    </a:solidFill>
                    <a:latin typeface="Arial" pitchFamily="34" charset="0"/>
                    <a:cs typeface="Arial" pitchFamily="34" charset="0"/>
                  </a:rPr>
                  <a:t>RusCo</a:t>
                </a:r>
                <a:endParaRPr lang="ru-RU" sz="1200" b="1" dirty="0">
                  <a:solidFill>
                    <a:schemeClr val="bg2">
                      <a:lumMod val="50000"/>
                    </a:schemeClr>
                  </a:solidFill>
                  <a:latin typeface="Arial" pitchFamily="34" charset="0"/>
                  <a:cs typeface="Arial" pitchFamily="34" charset="0"/>
                </a:endParaRPr>
              </a:p>
            </p:txBody>
          </p:sp>
        </p:grpSp>
        <p:sp>
          <p:nvSpPr>
            <p:cNvPr id="32" name="Rectangle 48"/>
            <p:cNvSpPr>
              <a:spLocks noChangeArrowheads="1"/>
            </p:cNvSpPr>
            <p:nvPr/>
          </p:nvSpPr>
          <p:spPr bwMode="auto">
            <a:xfrm>
              <a:off x="1683904" y="3717032"/>
              <a:ext cx="943236" cy="436588"/>
            </a:xfrm>
            <a:prstGeom prst="rect">
              <a:avLst/>
            </a:prstGeom>
            <a:solidFill>
              <a:schemeClr val="bg1"/>
            </a:solidFill>
            <a:ln w="22225">
              <a:solidFill>
                <a:srgbClr val="13294A"/>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a:solidFill>
                    <a:srgbClr val="13294A"/>
                  </a:solidFill>
                  <a:latin typeface="Arial" charset="0"/>
                </a:rPr>
                <a:t>DutchCo 2</a:t>
              </a:r>
              <a:endParaRPr lang="ru-RU" altLang="en-US" sz="1200" b="1">
                <a:solidFill>
                  <a:srgbClr val="13294A"/>
                </a:solidFill>
                <a:latin typeface="Arial" charset="0"/>
              </a:endParaRPr>
            </a:p>
          </p:txBody>
        </p:sp>
        <p:cxnSp>
          <p:nvCxnSpPr>
            <p:cNvPr id="33" name="Straight Connector 32"/>
            <p:cNvCxnSpPr>
              <a:stCxn id="67" idx="2"/>
              <a:endCxn id="68" idx="0"/>
            </p:cNvCxnSpPr>
            <p:nvPr/>
          </p:nvCxnSpPr>
          <p:spPr>
            <a:xfrm flipH="1">
              <a:off x="899273" y="4143451"/>
              <a:ext cx="9529" cy="68284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6" name="TextBox 3"/>
            <p:cNvSpPr txBox="1">
              <a:spLocks noChangeArrowheads="1"/>
            </p:cNvSpPr>
            <p:nvPr/>
          </p:nvSpPr>
          <p:spPr bwMode="auto">
            <a:xfrm>
              <a:off x="891837" y="4366646"/>
              <a:ext cx="576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smtClean="0">
                  <a:solidFill>
                    <a:srgbClr val="13294A"/>
                  </a:solidFill>
                  <a:latin typeface="Arial" charset="0"/>
                </a:rPr>
                <a:t>100 %</a:t>
              </a:r>
              <a:endParaRPr lang="en-US" altLang="en-US" sz="1000" b="1" dirty="0">
                <a:solidFill>
                  <a:srgbClr val="13294A"/>
                </a:solidFill>
                <a:latin typeface="Arial" charset="0"/>
              </a:endParaRPr>
            </a:p>
          </p:txBody>
        </p:sp>
        <p:sp>
          <p:nvSpPr>
            <p:cNvPr id="57" name="TextBox 3"/>
            <p:cNvSpPr txBox="1">
              <a:spLocks noChangeArrowheads="1"/>
            </p:cNvSpPr>
            <p:nvPr/>
          </p:nvSpPr>
          <p:spPr bwMode="auto">
            <a:xfrm>
              <a:off x="1809816" y="4689125"/>
              <a:ext cx="576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smtClean="0">
                  <a:solidFill>
                    <a:srgbClr val="13294A"/>
                  </a:solidFill>
                  <a:latin typeface="Arial" charset="0"/>
                </a:rPr>
                <a:t>prêt</a:t>
              </a:r>
              <a:endParaRPr lang="en-US" altLang="en-US" sz="1000" b="1" dirty="0">
                <a:solidFill>
                  <a:srgbClr val="13294A"/>
                </a:solidFill>
                <a:latin typeface="Arial" charset="0"/>
              </a:endParaRPr>
            </a:p>
          </p:txBody>
        </p:sp>
        <p:sp>
          <p:nvSpPr>
            <p:cNvPr id="58" name="Oval 57"/>
            <p:cNvSpPr/>
            <p:nvPr/>
          </p:nvSpPr>
          <p:spPr>
            <a:xfrm>
              <a:off x="1880727" y="4489636"/>
              <a:ext cx="215983" cy="215969"/>
            </a:xfrm>
            <a:prstGeom prst="ellipse">
              <a:avLst/>
            </a:prstGeom>
            <a:noFill/>
            <a:ln w="12700">
              <a:solidFill>
                <a:srgbClr val="1329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9" name="TextBox 3"/>
            <p:cNvSpPr txBox="1">
              <a:spLocks noChangeArrowheads="1"/>
            </p:cNvSpPr>
            <p:nvPr/>
          </p:nvSpPr>
          <p:spPr bwMode="auto">
            <a:xfrm>
              <a:off x="287850" y="5475789"/>
              <a:ext cx="323975" cy="2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13294A"/>
                  </a:solidFill>
                  <a:latin typeface="Arial" charset="0"/>
                  <a:cs typeface="Arial" charset="0"/>
                </a:defRPr>
              </a:lvl1pPr>
              <a:lvl2pPr>
                <a:defRPr>
                  <a:solidFill>
                    <a:srgbClr val="13294A"/>
                  </a:solidFill>
                  <a:latin typeface="Arial" charset="0"/>
                  <a:cs typeface="Arial" charset="0"/>
                </a:defRPr>
              </a:lvl2pPr>
              <a:lvl3pPr>
                <a:defRPr sz="1600">
                  <a:solidFill>
                    <a:srgbClr val="13294A"/>
                  </a:solidFill>
                  <a:latin typeface="Arial" charset="0"/>
                  <a:cs typeface="Arial" charset="0"/>
                </a:defRPr>
              </a:lvl3pPr>
              <a:lvl4pPr>
                <a:defRPr sz="1600">
                  <a:solidFill>
                    <a:srgbClr val="13294A"/>
                  </a:solidFill>
                  <a:latin typeface="Arial" charset="0"/>
                  <a:cs typeface="Arial" charset="0"/>
                </a:defRPr>
              </a:lvl4pPr>
              <a:lvl5pPr>
                <a:defRPr sz="1600">
                  <a:solidFill>
                    <a:srgbClr val="13294A"/>
                  </a:solidFill>
                  <a:latin typeface="Arial" charset="0"/>
                  <a:cs typeface="Arial" charset="0"/>
                </a:defRPr>
              </a:lvl5pPr>
              <a:lvl6pPr eaLnBrk="0" fontAlgn="base" hangingPunct="0">
                <a:spcAft>
                  <a:spcPct val="0"/>
                </a:spcAft>
                <a:buFont typeface="Symbol" pitchFamily="18" charset="2"/>
                <a:buChar char="-"/>
                <a:defRPr sz="1600">
                  <a:solidFill>
                    <a:srgbClr val="13294A"/>
                  </a:solidFill>
                  <a:latin typeface="Arial" charset="0"/>
                  <a:cs typeface="Arial" charset="0"/>
                </a:defRPr>
              </a:lvl6pPr>
              <a:lvl7pPr eaLnBrk="0" fontAlgn="base" hangingPunct="0">
                <a:spcAft>
                  <a:spcPct val="0"/>
                </a:spcAft>
                <a:buFont typeface="Symbol" pitchFamily="18" charset="2"/>
                <a:buChar char="-"/>
                <a:defRPr sz="1600">
                  <a:solidFill>
                    <a:srgbClr val="13294A"/>
                  </a:solidFill>
                  <a:latin typeface="Arial" charset="0"/>
                  <a:cs typeface="Arial" charset="0"/>
                </a:defRPr>
              </a:lvl7pPr>
              <a:lvl8pPr eaLnBrk="0" fontAlgn="base" hangingPunct="0">
                <a:spcAft>
                  <a:spcPct val="0"/>
                </a:spcAft>
                <a:buFont typeface="Symbol" pitchFamily="18" charset="2"/>
                <a:buChar char="-"/>
                <a:defRPr sz="1600">
                  <a:solidFill>
                    <a:srgbClr val="13294A"/>
                  </a:solidFill>
                  <a:latin typeface="Arial" charset="0"/>
                  <a:cs typeface="Arial" charset="0"/>
                </a:defRPr>
              </a:lvl8pPr>
              <a:lvl9pPr eaLnBrk="0" fontAlgn="base" hangingPunct="0">
                <a:spcAft>
                  <a:spcPct val="0"/>
                </a:spcAft>
                <a:buFont typeface="Symbol" pitchFamily="18" charset="2"/>
                <a:buChar char="-"/>
                <a:defRPr sz="1600">
                  <a:solidFill>
                    <a:srgbClr val="13294A"/>
                  </a:solidFill>
                  <a:latin typeface="Arial" charset="0"/>
                  <a:cs typeface="Arial" charset="0"/>
                </a:defRPr>
              </a:lvl9pPr>
            </a:lstStyle>
            <a:p>
              <a:pPr>
                <a:defRPr/>
              </a:pPr>
              <a:r>
                <a:rPr lang="en-US" altLang="en-US" sz="1000" b="1" dirty="0" smtClean="0">
                  <a:solidFill>
                    <a:schemeClr val="accent1">
                      <a:lumMod val="75000"/>
                      <a:lumOff val="25000"/>
                    </a:schemeClr>
                  </a:solidFill>
                </a:rPr>
                <a:t>2</a:t>
              </a:r>
            </a:p>
          </p:txBody>
        </p:sp>
        <p:sp>
          <p:nvSpPr>
            <p:cNvPr id="60" name="Rectangle 59"/>
            <p:cNvSpPr>
              <a:spLocks noChangeArrowheads="1"/>
            </p:cNvSpPr>
            <p:nvPr/>
          </p:nvSpPr>
          <p:spPr bwMode="auto">
            <a:xfrm>
              <a:off x="308495" y="5950604"/>
              <a:ext cx="1208554" cy="435114"/>
            </a:xfrm>
            <a:prstGeom prst="rect">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22289" tIns="18574" rIns="22289" bIns="0" anchor="ctr" upright="1"/>
            <a:lstStyle/>
            <a:p>
              <a:pPr algn="ctr">
                <a:defRPr/>
              </a:pPr>
              <a:r>
                <a:rPr lang="en-US" sz="1200" b="1" dirty="0" err="1" smtClean="0">
                  <a:solidFill>
                    <a:schemeClr val="accent1">
                      <a:lumMod val="50000"/>
                      <a:lumOff val="50000"/>
                    </a:schemeClr>
                  </a:solidFill>
                  <a:latin typeface="Arial" pitchFamily="34" charset="0"/>
                  <a:cs typeface="Arial" pitchFamily="34" charset="0"/>
                </a:rPr>
                <a:t>redevable</a:t>
              </a:r>
              <a:endParaRPr lang="ru-RU" sz="1200" b="1" dirty="0">
                <a:solidFill>
                  <a:schemeClr val="accent1">
                    <a:lumMod val="50000"/>
                    <a:lumOff val="50000"/>
                  </a:schemeClr>
                </a:solidFill>
                <a:latin typeface="Arial" pitchFamily="34" charset="0"/>
                <a:cs typeface="Arial" pitchFamily="34" charset="0"/>
              </a:endParaRPr>
            </a:p>
          </p:txBody>
        </p:sp>
        <p:sp>
          <p:nvSpPr>
            <p:cNvPr id="61" name="TextBox 3"/>
            <p:cNvSpPr txBox="1">
              <a:spLocks noChangeArrowheads="1"/>
            </p:cNvSpPr>
            <p:nvPr/>
          </p:nvSpPr>
          <p:spPr bwMode="auto">
            <a:xfrm>
              <a:off x="-254291" y="5704462"/>
              <a:ext cx="1235552" cy="2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13294A"/>
                  </a:solidFill>
                  <a:latin typeface="Arial" charset="0"/>
                  <a:cs typeface="Arial" charset="0"/>
                </a:defRPr>
              </a:lvl1pPr>
              <a:lvl2pPr>
                <a:defRPr>
                  <a:solidFill>
                    <a:srgbClr val="13294A"/>
                  </a:solidFill>
                  <a:latin typeface="Arial" charset="0"/>
                  <a:cs typeface="Arial" charset="0"/>
                </a:defRPr>
              </a:lvl2pPr>
              <a:lvl3pPr>
                <a:defRPr sz="1600">
                  <a:solidFill>
                    <a:srgbClr val="13294A"/>
                  </a:solidFill>
                  <a:latin typeface="Arial" charset="0"/>
                  <a:cs typeface="Arial" charset="0"/>
                </a:defRPr>
              </a:lvl3pPr>
              <a:lvl4pPr>
                <a:defRPr sz="1600">
                  <a:solidFill>
                    <a:srgbClr val="13294A"/>
                  </a:solidFill>
                  <a:latin typeface="Arial" charset="0"/>
                  <a:cs typeface="Arial" charset="0"/>
                </a:defRPr>
              </a:lvl4pPr>
              <a:lvl5pPr>
                <a:defRPr sz="1600">
                  <a:solidFill>
                    <a:srgbClr val="13294A"/>
                  </a:solidFill>
                  <a:latin typeface="Arial" charset="0"/>
                  <a:cs typeface="Arial" charset="0"/>
                </a:defRPr>
              </a:lvl5pPr>
              <a:lvl6pPr eaLnBrk="0" fontAlgn="base" hangingPunct="0">
                <a:spcAft>
                  <a:spcPct val="0"/>
                </a:spcAft>
                <a:buFont typeface="Symbol" pitchFamily="18" charset="2"/>
                <a:buChar char="-"/>
                <a:defRPr sz="1600">
                  <a:solidFill>
                    <a:srgbClr val="13294A"/>
                  </a:solidFill>
                  <a:latin typeface="Arial" charset="0"/>
                  <a:cs typeface="Arial" charset="0"/>
                </a:defRPr>
              </a:lvl6pPr>
              <a:lvl7pPr eaLnBrk="0" fontAlgn="base" hangingPunct="0">
                <a:spcAft>
                  <a:spcPct val="0"/>
                </a:spcAft>
                <a:buFont typeface="Symbol" pitchFamily="18" charset="2"/>
                <a:buChar char="-"/>
                <a:defRPr sz="1600">
                  <a:solidFill>
                    <a:srgbClr val="13294A"/>
                  </a:solidFill>
                  <a:latin typeface="Arial" charset="0"/>
                  <a:cs typeface="Arial" charset="0"/>
                </a:defRPr>
              </a:lvl7pPr>
              <a:lvl8pPr eaLnBrk="0" fontAlgn="base" hangingPunct="0">
                <a:spcAft>
                  <a:spcPct val="0"/>
                </a:spcAft>
                <a:buFont typeface="Symbol" pitchFamily="18" charset="2"/>
                <a:buChar char="-"/>
                <a:defRPr sz="1600">
                  <a:solidFill>
                    <a:srgbClr val="13294A"/>
                  </a:solidFill>
                  <a:latin typeface="Arial" charset="0"/>
                  <a:cs typeface="Arial" charset="0"/>
                </a:defRPr>
              </a:lvl8pPr>
              <a:lvl9pPr eaLnBrk="0" fontAlgn="base" hangingPunct="0">
                <a:spcAft>
                  <a:spcPct val="0"/>
                </a:spcAft>
                <a:buFont typeface="Symbol" pitchFamily="18" charset="2"/>
                <a:buChar char="-"/>
                <a:defRPr sz="1600">
                  <a:solidFill>
                    <a:srgbClr val="13294A"/>
                  </a:solidFill>
                  <a:latin typeface="Arial" charset="0"/>
                  <a:cs typeface="Arial" charset="0"/>
                </a:defRPr>
              </a:lvl9pPr>
            </a:lstStyle>
            <a:p>
              <a:pPr>
                <a:defRPr/>
              </a:pPr>
              <a:r>
                <a:rPr lang="en-US" altLang="en-US" sz="1000" dirty="0" smtClean="0">
                  <a:solidFill>
                    <a:schemeClr val="accent1">
                      <a:lumMod val="75000"/>
                      <a:lumOff val="25000"/>
                    </a:schemeClr>
                  </a:solidFill>
                </a:rPr>
                <a:t>Cession de </a:t>
              </a:r>
              <a:r>
                <a:rPr lang="en-US" altLang="en-US" sz="1000" dirty="0" err="1" smtClean="0">
                  <a:solidFill>
                    <a:schemeClr val="accent1">
                      <a:lumMod val="75000"/>
                      <a:lumOff val="25000"/>
                    </a:schemeClr>
                  </a:solidFill>
                </a:rPr>
                <a:t>titres</a:t>
              </a:r>
              <a:endParaRPr lang="en-US" altLang="en-US" sz="1000" dirty="0" smtClean="0">
                <a:solidFill>
                  <a:schemeClr val="accent1">
                    <a:lumMod val="75000"/>
                    <a:lumOff val="25000"/>
                  </a:schemeClr>
                </a:solidFill>
              </a:endParaRPr>
            </a:p>
          </p:txBody>
        </p:sp>
        <p:sp>
          <p:nvSpPr>
            <p:cNvPr id="62" name="Notched Right Arrow 61"/>
            <p:cNvSpPr/>
            <p:nvPr/>
          </p:nvSpPr>
          <p:spPr>
            <a:xfrm rot="5400000">
              <a:off x="1107338" y="5498014"/>
              <a:ext cx="644731" cy="200102"/>
            </a:xfrm>
            <a:prstGeom prst="notchedRightArrow">
              <a:avLst>
                <a:gd name="adj1" fmla="val 50000"/>
                <a:gd name="adj2" fmla="val 56909"/>
              </a:avLst>
            </a:prstGeom>
            <a:solidFill>
              <a:schemeClr val="bg2">
                <a:lumMod val="20000"/>
                <a:lumOff val="80000"/>
              </a:schemeClr>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3" name="TextBox 3"/>
            <p:cNvSpPr txBox="1">
              <a:spLocks noChangeArrowheads="1"/>
            </p:cNvSpPr>
            <p:nvPr/>
          </p:nvSpPr>
          <p:spPr bwMode="auto">
            <a:xfrm>
              <a:off x="1518637" y="5504373"/>
              <a:ext cx="963985" cy="7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13294A"/>
                  </a:solidFill>
                  <a:latin typeface="Arial" charset="0"/>
                  <a:cs typeface="Arial" charset="0"/>
                </a:defRPr>
              </a:lvl1pPr>
              <a:lvl2pPr>
                <a:defRPr>
                  <a:solidFill>
                    <a:srgbClr val="13294A"/>
                  </a:solidFill>
                  <a:latin typeface="Arial" charset="0"/>
                  <a:cs typeface="Arial" charset="0"/>
                </a:defRPr>
              </a:lvl2pPr>
              <a:lvl3pPr>
                <a:defRPr sz="1600">
                  <a:solidFill>
                    <a:srgbClr val="13294A"/>
                  </a:solidFill>
                  <a:latin typeface="Arial" charset="0"/>
                  <a:cs typeface="Arial" charset="0"/>
                </a:defRPr>
              </a:lvl3pPr>
              <a:lvl4pPr>
                <a:defRPr sz="1600">
                  <a:solidFill>
                    <a:srgbClr val="13294A"/>
                  </a:solidFill>
                  <a:latin typeface="Arial" charset="0"/>
                  <a:cs typeface="Arial" charset="0"/>
                </a:defRPr>
              </a:lvl4pPr>
              <a:lvl5pPr>
                <a:defRPr sz="1600">
                  <a:solidFill>
                    <a:srgbClr val="13294A"/>
                  </a:solidFill>
                  <a:latin typeface="Arial" charset="0"/>
                  <a:cs typeface="Arial" charset="0"/>
                </a:defRPr>
              </a:lvl5pPr>
              <a:lvl6pPr eaLnBrk="0" fontAlgn="base" hangingPunct="0">
                <a:spcAft>
                  <a:spcPct val="0"/>
                </a:spcAft>
                <a:buFont typeface="Symbol" pitchFamily="18" charset="2"/>
                <a:buChar char="-"/>
                <a:defRPr sz="1600">
                  <a:solidFill>
                    <a:srgbClr val="13294A"/>
                  </a:solidFill>
                  <a:latin typeface="Arial" charset="0"/>
                  <a:cs typeface="Arial" charset="0"/>
                </a:defRPr>
              </a:lvl6pPr>
              <a:lvl7pPr eaLnBrk="0" fontAlgn="base" hangingPunct="0">
                <a:spcAft>
                  <a:spcPct val="0"/>
                </a:spcAft>
                <a:buFont typeface="Symbol" pitchFamily="18" charset="2"/>
                <a:buChar char="-"/>
                <a:defRPr sz="1600">
                  <a:solidFill>
                    <a:srgbClr val="13294A"/>
                  </a:solidFill>
                  <a:latin typeface="Arial" charset="0"/>
                  <a:cs typeface="Arial" charset="0"/>
                </a:defRPr>
              </a:lvl7pPr>
              <a:lvl8pPr eaLnBrk="0" fontAlgn="base" hangingPunct="0">
                <a:spcAft>
                  <a:spcPct val="0"/>
                </a:spcAft>
                <a:buFont typeface="Symbol" pitchFamily="18" charset="2"/>
                <a:buChar char="-"/>
                <a:defRPr sz="1600">
                  <a:solidFill>
                    <a:srgbClr val="13294A"/>
                  </a:solidFill>
                  <a:latin typeface="Arial" charset="0"/>
                  <a:cs typeface="Arial" charset="0"/>
                </a:defRPr>
              </a:lvl8pPr>
              <a:lvl9pPr eaLnBrk="0" fontAlgn="base" hangingPunct="0">
                <a:spcAft>
                  <a:spcPct val="0"/>
                </a:spcAft>
                <a:buFont typeface="Symbol" pitchFamily="18" charset="2"/>
                <a:buChar char="-"/>
                <a:defRPr sz="1600">
                  <a:solidFill>
                    <a:srgbClr val="13294A"/>
                  </a:solidFill>
                  <a:latin typeface="Arial" charset="0"/>
                  <a:cs typeface="Arial" charset="0"/>
                </a:defRPr>
              </a:lvl9pPr>
            </a:lstStyle>
            <a:p>
              <a:pPr>
                <a:defRPr/>
              </a:pPr>
              <a:r>
                <a:rPr lang="en-US" altLang="en-US" sz="1000" dirty="0" smtClean="0">
                  <a:solidFill>
                    <a:schemeClr val="bg2">
                      <a:lumMod val="50000"/>
                    </a:schemeClr>
                  </a:solidFill>
                </a:rPr>
                <a:t>Fusion absorption par le </a:t>
              </a:r>
              <a:r>
                <a:rPr lang="en-US" altLang="en-US" sz="1000" dirty="0" err="1" smtClean="0">
                  <a:solidFill>
                    <a:schemeClr val="bg2">
                      <a:lumMod val="50000"/>
                    </a:schemeClr>
                  </a:solidFill>
                </a:rPr>
                <a:t>redevable</a:t>
              </a:r>
              <a:endParaRPr lang="en-US" altLang="en-US" sz="1000" dirty="0" smtClean="0">
                <a:solidFill>
                  <a:schemeClr val="bg2">
                    <a:lumMod val="50000"/>
                  </a:schemeClr>
                </a:solidFill>
              </a:endParaRPr>
            </a:p>
          </p:txBody>
        </p:sp>
        <p:sp>
          <p:nvSpPr>
            <p:cNvPr id="64" name="TextBox 3"/>
            <p:cNvSpPr txBox="1">
              <a:spLocks noChangeArrowheads="1"/>
            </p:cNvSpPr>
            <p:nvPr/>
          </p:nvSpPr>
          <p:spPr bwMode="auto">
            <a:xfrm>
              <a:off x="1667920" y="5261408"/>
              <a:ext cx="323975" cy="24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13294A"/>
                  </a:solidFill>
                  <a:latin typeface="Arial" charset="0"/>
                  <a:cs typeface="Arial" charset="0"/>
                </a:defRPr>
              </a:lvl1pPr>
              <a:lvl2pPr>
                <a:defRPr>
                  <a:solidFill>
                    <a:srgbClr val="13294A"/>
                  </a:solidFill>
                  <a:latin typeface="Arial" charset="0"/>
                  <a:cs typeface="Arial" charset="0"/>
                </a:defRPr>
              </a:lvl2pPr>
              <a:lvl3pPr>
                <a:defRPr sz="1600">
                  <a:solidFill>
                    <a:srgbClr val="13294A"/>
                  </a:solidFill>
                  <a:latin typeface="Arial" charset="0"/>
                  <a:cs typeface="Arial" charset="0"/>
                </a:defRPr>
              </a:lvl3pPr>
              <a:lvl4pPr>
                <a:defRPr sz="1600">
                  <a:solidFill>
                    <a:srgbClr val="13294A"/>
                  </a:solidFill>
                  <a:latin typeface="Arial" charset="0"/>
                  <a:cs typeface="Arial" charset="0"/>
                </a:defRPr>
              </a:lvl4pPr>
              <a:lvl5pPr>
                <a:defRPr sz="1600">
                  <a:solidFill>
                    <a:srgbClr val="13294A"/>
                  </a:solidFill>
                  <a:latin typeface="Arial" charset="0"/>
                  <a:cs typeface="Arial" charset="0"/>
                </a:defRPr>
              </a:lvl5pPr>
              <a:lvl6pPr eaLnBrk="0" fontAlgn="base" hangingPunct="0">
                <a:spcAft>
                  <a:spcPct val="0"/>
                </a:spcAft>
                <a:buFont typeface="Symbol" pitchFamily="18" charset="2"/>
                <a:buChar char="-"/>
                <a:defRPr sz="1600">
                  <a:solidFill>
                    <a:srgbClr val="13294A"/>
                  </a:solidFill>
                  <a:latin typeface="Arial" charset="0"/>
                  <a:cs typeface="Arial" charset="0"/>
                </a:defRPr>
              </a:lvl6pPr>
              <a:lvl7pPr eaLnBrk="0" fontAlgn="base" hangingPunct="0">
                <a:spcAft>
                  <a:spcPct val="0"/>
                </a:spcAft>
                <a:buFont typeface="Symbol" pitchFamily="18" charset="2"/>
                <a:buChar char="-"/>
                <a:defRPr sz="1600">
                  <a:solidFill>
                    <a:srgbClr val="13294A"/>
                  </a:solidFill>
                  <a:latin typeface="Arial" charset="0"/>
                  <a:cs typeface="Arial" charset="0"/>
                </a:defRPr>
              </a:lvl7pPr>
              <a:lvl8pPr eaLnBrk="0" fontAlgn="base" hangingPunct="0">
                <a:spcAft>
                  <a:spcPct val="0"/>
                </a:spcAft>
                <a:buFont typeface="Symbol" pitchFamily="18" charset="2"/>
                <a:buChar char="-"/>
                <a:defRPr sz="1600">
                  <a:solidFill>
                    <a:srgbClr val="13294A"/>
                  </a:solidFill>
                  <a:latin typeface="Arial" charset="0"/>
                  <a:cs typeface="Arial" charset="0"/>
                </a:defRPr>
              </a:lvl8pPr>
              <a:lvl9pPr eaLnBrk="0" fontAlgn="base" hangingPunct="0">
                <a:spcAft>
                  <a:spcPct val="0"/>
                </a:spcAft>
                <a:buFont typeface="Symbol" pitchFamily="18" charset="2"/>
                <a:buChar char="-"/>
                <a:defRPr sz="1600">
                  <a:solidFill>
                    <a:srgbClr val="13294A"/>
                  </a:solidFill>
                  <a:latin typeface="Arial" charset="0"/>
                  <a:cs typeface="Arial" charset="0"/>
                </a:defRPr>
              </a:lvl9pPr>
            </a:lstStyle>
            <a:p>
              <a:pPr>
                <a:defRPr/>
              </a:pPr>
              <a:r>
                <a:rPr lang="en-US" altLang="en-US" sz="1000" b="1" dirty="0" smtClean="0">
                  <a:solidFill>
                    <a:schemeClr val="bg2">
                      <a:lumMod val="50000"/>
                    </a:schemeClr>
                  </a:solidFill>
                </a:rPr>
                <a:t>3</a:t>
              </a:r>
            </a:p>
          </p:txBody>
        </p:sp>
        <p:cxnSp>
          <p:nvCxnSpPr>
            <p:cNvPr id="65" name="Straight Arrow Connector 64"/>
            <p:cNvCxnSpPr/>
            <p:nvPr/>
          </p:nvCxnSpPr>
          <p:spPr>
            <a:xfrm flipV="1">
              <a:off x="827809" y="5278876"/>
              <a:ext cx="0" cy="689195"/>
            </a:xfrm>
            <a:prstGeom prst="straightConnector1">
              <a:avLst/>
            </a:prstGeom>
            <a:ln w="12700">
              <a:solidFill>
                <a:schemeClr val="accent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2" idx="2"/>
            </p:cNvCxnSpPr>
            <p:nvPr/>
          </p:nvCxnSpPr>
          <p:spPr>
            <a:xfrm flipH="1">
              <a:off x="1504345" y="4152979"/>
              <a:ext cx="651126" cy="673315"/>
            </a:xfrm>
            <a:prstGeom prst="straightConnector1">
              <a:avLst/>
            </a:prstGeom>
            <a:ln w="12700">
              <a:solidFill>
                <a:srgbClr val="13294A"/>
              </a:solidFill>
              <a:tailEnd type="arrow"/>
            </a:ln>
          </p:spPr>
          <p:style>
            <a:lnRef idx="1">
              <a:schemeClr val="accent1"/>
            </a:lnRef>
            <a:fillRef idx="0">
              <a:schemeClr val="accent1"/>
            </a:fillRef>
            <a:effectRef idx="0">
              <a:schemeClr val="accent1"/>
            </a:effectRef>
            <a:fontRef idx="minor">
              <a:schemeClr val="tx1"/>
            </a:fontRef>
          </p:style>
        </p:cxnSp>
      </p:grpSp>
      <p:sp>
        <p:nvSpPr>
          <p:cNvPr id="69" name="Text Placeholder 1"/>
          <p:cNvSpPr txBox="1">
            <a:spLocks/>
          </p:cNvSpPr>
          <p:nvPr/>
        </p:nvSpPr>
        <p:spPr bwMode="auto">
          <a:xfrm>
            <a:off x="3995936" y="5982915"/>
            <a:ext cx="4968552" cy="398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6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lvl="2" indent="0">
              <a:spcAft>
                <a:spcPts val="600"/>
              </a:spcAft>
              <a:buNone/>
            </a:pPr>
            <a:r>
              <a:rPr lang="fr-FR" altLang="en-US" sz="1200" dirty="0" smtClean="0"/>
              <a:t>NB : la </a:t>
            </a:r>
            <a:r>
              <a:rPr lang="fr-FR" altLang="en-US" sz="1200" dirty="0"/>
              <a:t>décision du </a:t>
            </a:r>
            <a:r>
              <a:rPr lang="fr-FR" altLang="en-US" sz="1200" dirty="0" smtClean="0"/>
              <a:t>Tribunal </a:t>
            </a:r>
            <a:r>
              <a:rPr lang="fr-FR" altLang="en-US" sz="1200" dirty="0"/>
              <a:t>de première instance </a:t>
            </a:r>
            <a:r>
              <a:rPr lang="fr-FR" altLang="en-US" sz="1200" dirty="0" smtClean="0"/>
              <a:t>avait </a:t>
            </a:r>
            <a:r>
              <a:rPr lang="fr-FR" altLang="en-US" sz="1200" dirty="0"/>
              <a:t>été rendu en faveur du </a:t>
            </a:r>
            <a:r>
              <a:rPr lang="fr-FR" altLang="en-US" sz="1200" dirty="0" smtClean="0"/>
              <a:t>contribuable (approche formelle)</a:t>
            </a:r>
            <a:endParaRPr lang="en-US" altLang="en-US" sz="1200" dirty="0" smtClean="0"/>
          </a:p>
          <a:p>
            <a:pPr marL="0" indent="0">
              <a:buFont typeface="Symbol" pitchFamily="18" charset="2"/>
              <a:buNone/>
            </a:pPr>
            <a:endParaRPr lang="en-GB" altLang="en-US" sz="1200" dirty="0" smtClean="0">
              <a:latin typeface="Arial" charset="0"/>
              <a:cs typeface="Arial" charset="0"/>
            </a:endParaRPr>
          </a:p>
        </p:txBody>
      </p:sp>
      <p:cxnSp>
        <p:nvCxnSpPr>
          <p:cNvPr id="26" name="Straight Connector 25"/>
          <p:cNvCxnSpPr/>
          <p:nvPr/>
        </p:nvCxnSpPr>
        <p:spPr>
          <a:xfrm flipV="1">
            <a:off x="325137" y="2720535"/>
            <a:ext cx="3094735" cy="401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7259" y="2720535"/>
            <a:ext cx="654050" cy="246221"/>
          </a:xfrm>
          <a:prstGeom prst="rect">
            <a:avLst/>
          </a:prstGeom>
          <a:noFill/>
          <a:ln>
            <a:noFill/>
          </a:ln>
        </p:spPr>
        <p:txBody>
          <a:bodyPr wrap="square" rtlCol="0">
            <a:spAutoFit/>
          </a:bodyPr>
          <a:lstStyle/>
          <a:p>
            <a:r>
              <a:rPr lang="en-US" sz="1000" dirty="0" err="1" smtClean="0">
                <a:solidFill>
                  <a:srgbClr val="766A62"/>
                </a:solidFill>
                <a:latin typeface="Arial" pitchFamily="34" charset="0"/>
                <a:cs typeface="Arial" pitchFamily="34" charset="0"/>
              </a:rPr>
              <a:t>Russie</a:t>
            </a:r>
            <a:endParaRPr lang="en-GB" sz="1000" dirty="0" smtClean="0">
              <a:solidFill>
                <a:srgbClr val="766A62"/>
              </a:solidFill>
              <a:latin typeface="Arial" pitchFamily="34" charset="0"/>
              <a:cs typeface="Arial" pitchFamily="34" charset="0"/>
            </a:endParaRPr>
          </a:p>
        </p:txBody>
      </p:sp>
      <p:sp>
        <p:nvSpPr>
          <p:cNvPr id="35" name="Text Placeholder 3"/>
          <p:cNvSpPr txBox="1">
            <a:spLocks/>
          </p:cNvSpPr>
          <p:nvPr/>
        </p:nvSpPr>
        <p:spPr>
          <a:xfrm>
            <a:off x="3707904" y="1539529"/>
            <a:ext cx="4464496" cy="300434"/>
          </a:xfrm>
          <a:prstGeom prst="rect">
            <a:avLst/>
          </a:prstGeom>
          <a:ln w="19050">
            <a:solidFill>
              <a:srgbClr val="C00000"/>
            </a:solidFill>
            <a:miter lim="800000"/>
            <a:headEnd/>
            <a:tailEnd/>
          </a:ln>
        </p:spPr>
        <p:txBody>
          <a:bodyPr/>
          <a:lst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lvl="2" indent="0">
              <a:spcBef>
                <a:spcPts val="800"/>
              </a:spcBef>
              <a:buFont typeface="Symbol" pitchFamily="18" charset="2"/>
              <a:buNone/>
            </a:pPr>
            <a:r>
              <a:rPr lang="en-US" altLang="en-US" sz="1200" b="1" dirty="0" smtClean="0">
                <a:solidFill>
                  <a:srgbClr val="FF0000"/>
                </a:solidFill>
                <a:latin typeface="Arial" charset="0"/>
                <a:cs typeface="Arial" charset="0"/>
              </a:rPr>
              <a:t>D</a:t>
            </a:r>
            <a:r>
              <a:rPr lang="fr-FR" altLang="en-US" sz="1200" b="1" dirty="0">
                <a:solidFill>
                  <a:srgbClr val="FF0000"/>
                </a:solidFill>
                <a:latin typeface="Arial" charset="0"/>
                <a:cs typeface="Arial" charset="0"/>
              </a:rPr>
              <a:t>é</a:t>
            </a:r>
            <a:r>
              <a:rPr lang="en-US" altLang="en-US" sz="1200" b="1" dirty="0" err="1">
                <a:solidFill>
                  <a:srgbClr val="FF0000"/>
                </a:solidFill>
                <a:latin typeface="Arial" charset="0"/>
                <a:cs typeface="Arial" charset="0"/>
              </a:rPr>
              <a:t>cision</a:t>
            </a:r>
            <a:r>
              <a:rPr lang="en-US" altLang="en-US" sz="1200" b="1" dirty="0">
                <a:solidFill>
                  <a:srgbClr val="FF0000"/>
                </a:solidFill>
                <a:latin typeface="Arial" charset="0"/>
                <a:cs typeface="Arial" charset="0"/>
              </a:rPr>
              <a:t> </a:t>
            </a:r>
            <a:r>
              <a:rPr lang="en-US" altLang="en-US" sz="1200" b="1" i="1" dirty="0" smtClean="0">
                <a:solidFill>
                  <a:srgbClr val="FF0000"/>
                </a:solidFill>
                <a:latin typeface="Arial" charset="0"/>
                <a:cs typeface="Arial" charset="0"/>
              </a:rPr>
              <a:t>Radius-</a:t>
            </a:r>
            <a:r>
              <a:rPr lang="en-US" altLang="en-US" sz="1200" b="1" i="1" dirty="0" err="1" smtClean="0">
                <a:solidFill>
                  <a:srgbClr val="FF0000"/>
                </a:solidFill>
                <a:latin typeface="Arial" charset="0"/>
                <a:cs typeface="Arial" charset="0"/>
              </a:rPr>
              <a:t>Servis</a:t>
            </a:r>
            <a:r>
              <a:rPr lang="en-US" altLang="en-US" sz="1200" b="1" i="1" dirty="0" smtClean="0">
                <a:solidFill>
                  <a:srgbClr val="FF0000"/>
                </a:solidFill>
                <a:latin typeface="Arial" charset="0"/>
                <a:cs typeface="Arial" charset="0"/>
              </a:rPr>
              <a:t> </a:t>
            </a:r>
            <a:r>
              <a:rPr lang="en-US" altLang="en-US" sz="1200" b="1" dirty="0" smtClean="0">
                <a:solidFill>
                  <a:srgbClr val="FF0000"/>
                </a:solidFill>
                <a:latin typeface="Arial" charset="0"/>
                <a:cs typeface="Arial" charset="0"/>
              </a:rPr>
              <a:t>favorable </a:t>
            </a:r>
            <a:r>
              <a:rPr lang="fr-FR" altLang="fr-FR" sz="1200" b="1" dirty="0">
                <a:solidFill>
                  <a:srgbClr val="FF0000"/>
                </a:solidFill>
                <a:latin typeface="Arial" charset="0"/>
                <a:cs typeface="Arial" charset="0"/>
              </a:rPr>
              <a:t>à </a:t>
            </a:r>
            <a:r>
              <a:rPr lang="en-US" altLang="en-US" sz="1200" b="1" dirty="0" err="1">
                <a:solidFill>
                  <a:srgbClr val="FF0000"/>
                </a:solidFill>
                <a:latin typeface="Arial" charset="0"/>
                <a:cs typeface="Arial" charset="0"/>
              </a:rPr>
              <a:t>l’inspection</a:t>
            </a:r>
            <a:r>
              <a:rPr lang="en-US" altLang="en-US" sz="1200" b="1" dirty="0">
                <a:solidFill>
                  <a:srgbClr val="FF0000"/>
                </a:solidFill>
                <a:latin typeface="Arial" charset="0"/>
                <a:cs typeface="Arial" charset="0"/>
              </a:rPr>
              <a:t> </a:t>
            </a:r>
            <a:r>
              <a:rPr lang="en-US" altLang="en-US" sz="1200" b="1" dirty="0" err="1">
                <a:solidFill>
                  <a:srgbClr val="FF0000"/>
                </a:solidFill>
                <a:latin typeface="Arial" charset="0"/>
                <a:cs typeface="Arial" charset="0"/>
              </a:rPr>
              <a:t>fiscale</a:t>
            </a:r>
            <a:endParaRPr lang="en-GB" altLang="en-US" sz="1200" b="1" dirty="0">
              <a:solidFill>
                <a:srgbClr val="FF0000"/>
              </a:solidFill>
              <a:latin typeface="Arial" charset="0"/>
              <a:cs typeface="Arial" charset="0"/>
            </a:endParaRPr>
          </a:p>
        </p:txBody>
      </p:sp>
      <p:cxnSp>
        <p:nvCxnSpPr>
          <p:cNvPr id="36" name="Straight Connector 4"/>
          <p:cNvCxnSpPr/>
          <p:nvPr/>
        </p:nvCxnSpPr>
        <p:spPr>
          <a:xfrm flipV="1">
            <a:off x="657816" y="3122088"/>
            <a:ext cx="1534592" cy="56899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5"/>
          <p:cNvCxnSpPr/>
          <p:nvPr/>
        </p:nvCxnSpPr>
        <p:spPr>
          <a:xfrm>
            <a:off x="674284" y="3165982"/>
            <a:ext cx="1456162" cy="46649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391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altLang="en-US" dirty="0" err="1" smtClean="0">
                <a:latin typeface="Arial" charset="0"/>
                <a:cs typeface="Arial" charset="0"/>
              </a:rPr>
              <a:t>Fournisseurs</a:t>
            </a:r>
            <a:r>
              <a:rPr lang="en-GB" altLang="en-US" dirty="0" smtClean="0">
                <a:latin typeface="Arial" charset="0"/>
                <a:cs typeface="Arial" charset="0"/>
              </a:rPr>
              <a:t> de </a:t>
            </a:r>
            <a:r>
              <a:rPr lang="en-GB" altLang="en-US" dirty="0" err="1" smtClean="0">
                <a:latin typeface="Arial" charset="0"/>
                <a:cs typeface="Arial" charset="0"/>
              </a:rPr>
              <a:t>mauvaise</a:t>
            </a:r>
            <a:r>
              <a:rPr lang="en-GB" altLang="en-US" dirty="0" smtClean="0">
                <a:latin typeface="Arial" charset="0"/>
                <a:cs typeface="Arial" charset="0"/>
              </a:rPr>
              <a:t> </a:t>
            </a:r>
            <a:r>
              <a:rPr lang="en-GB" altLang="en-US" dirty="0" err="1" smtClean="0">
                <a:latin typeface="Arial" charset="0"/>
                <a:cs typeface="Arial" charset="0"/>
              </a:rPr>
              <a:t>foi</a:t>
            </a:r>
            <a:endParaRPr lang="en-GB" altLang="en-US" sz="1800" dirty="0">
              <a:latin typeface="Arial" charset="0"/>
              <a:cs typeface="Arial" charset="0"/>
            </a:endParaRP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22</a:t>
            </a:fld>
            <a:endParaRPr lang="en-GB" noProof="0" dirty="0"/>
          </a:p>
        </p:txBody>
      </p:sp>
      <p:sp>
        <p:nvSpPr>
          <p:cNvPr id="6" name="Text Placeholder 2"/>
          <p:cNvSpPr>
            <a:spLocks noGrp="1"/>
          </p:cNvSpPr>
          <p:nvPr>
            <p:ph type="body" sz="quarter" idx="11"/>
          </p:nvPr>
        </p:nvSpPr>
        <p:spPr>
          <a:xfrm>
            <a:off x="4572000" y="1911623"/>
            <a:ext cx="4248471" cy="4469705"/>
          </a:xfrm>
        </p:spPr>
        <p:txBody>
          <a:bodyPr/>
          <a:lstStyle/>
          <a:p>
            <a:pPr marL="0" lvl="2" indent="0">
              <a:spcBef>
                <a:spcPts val="200"/>
              </a:spcBef>
              <a:buNone/>
              <a:defRPr/>
            </a:pPr>
            <a:endParaRPr lang="en-US" altLang="en-US" b="1" dirty="0" smtClean="0">
              <a:solidFill>
                <a:srgbClr val="766A62"/>
              </a:solidFill>
            </a:endParaRPr>
          </a:p>
          <a:p>
            <a:pPr marL="0" lvl="2" indent="0">
              <a:spcBef>
                <a:spcPts val="200"/>
              </a:spcBef>
              <a:buNone/>
              <a:defRPr/>
            </a:pPr>
            <a:endParaRPr lang="en-US" altLang="en-US" b="1" dirty="0">
              <a:solidFill>
                <a:srgbClr val="766A62"/>
              </a:solidFill>
            </a:endParaRPr>
          </a:p>
          <a:p>
            <a:pPr marL="0" lvl="2" indent="0">
              <a:spcBef>
                <a:spcPts val="200"/>
              </a:spcBef>
              <a:buNone/>
              <a:defRPr/>
            </a:pPr>
            <a:endParaRPr lang="en-US" altLang="en-US" b="1" dirty="0" smtClean="0">
              <a:solidFill>
                <a:srgbClr val="766A62"/>
              </a:solidFill>
            </a:endParaRPr>
          </a:p>
          <a:p>
            <a:pPr marL="0" lvl="2" indent="0">
              <a:spcBef>
                <a:spcPts val="200"/>
              </a:spcBef>
              <a:buNone/>
              <a:defRPr/>
            </a:pPr>
            <a:endParaRPr lang="en-US" altLang="en-US" b="1" dirty="0">
              <a:solidFill>
                <a:srgbClr val="766A62"/>
              </a:solidFill>
            </a:endParaRPr>
          </a:p>
          <a:p>
            <a:pPr marL="0" lvl="2" indent="0">
              <a:spcBef>
                <a:spcPts val="200"/>
              </a:spcBef>
              <a:buNone/>
              <a:defRPr/>
            </a:pPr>
            <a:endParaRPr lang="en-US" altLang="en-US" b="1" dirty="0">
              <a:solidFill>
                <a:srgbClr val="766A62"/>
              </a:solidFill>
            </a:endParaRPr>
          </a:p>
          <a:p>
            <a:pPr marL="250825" lvl="2" indent="0" algn="just">
              <a:spcBef>
                <a:spcPts val="600"/>
              </a:spcBef>
              <a:buNone/>
            </a:pPr>
            <a:endParaRPr lang="en-US" altLang="en-US" sz="200" i="1" dirty="0" smtClean="0">
              <a:latin typeface="Arial" charset="0"/>
              <a:cs typeface="Arial" charset="0"/>
            </a:endParaRPr>
          </a:p>
          <a:p>
            <a:pPr marL="250825" lvl="2" indent="0" algn="just">
              <a:spcBef>
                <a:spcPts val="600"/>
              </a:spcBef>
              <a:buNone/>
            </a:pPr>
            <a:r>
              <a:rPr lang="en-US" altLang="en-US" sz="1400" i="1" dirty="0">
                <a:latin typeface="Arial" charset="0"/>
                <a:cs typeface="Arial" charset="0"/>
              </a:rPr>
              <a:t>Contexte</a:t>
            </a:r>
          </a:p>
          <a:p>
            <a:pPr marL="250825" lvl="2" indent="0">
              <a:spcBef>
                <a:spcPts val="400"/>
              </a:spcBef>
              <a:buNone/>
              <a:defRPr/>
            </a:pPr>
            <a:r>
              <a:rPr lang="en-US" sz="1200" dirty="0" smtClean="0">
                <a:latin typeface="Arial" charset="0"/>
                <a:cs typeface="Arial" charset="0"/>
              </a:rPr>
              <a:t>Le </a:t>
            </a:r>
            <a:r>
              <a:rPr lang="en-US" sz="1200" dirty="0" err="1" smtClean="0">
                <a:latin typeface="Arial" charset="0"/>
                <a:cs typeface="Arial" charset="0"/>
              </a:rPr>
              <a:t>redevable</a:t>
            </a:r>
            <a:r>
              <a:rPr lang="en-US" sz="1200" dirty="0" smtClean="0">
                <a:latin typeface="Arial" charset="0"/>
                <a:cs typeface="Arial" charset="0"/>
              </a:rPr>
              <a:t> </a:t>
            </a:r>
            <a:r>
              <a:rPr lang="en-US" sz="1200" u="sng" dirty="0" smtClean="0">
                <a:latin typeface="Arial" charset="0"/>
                <a:cs typeface="Arial" charset="0"/>
              </a:rPr>
              <a:t>a </a:t>
            </a:r>
            <a:r>
              <a:rPr lang="en-US" sz="1200" u="sng" dirty="0" err="1" smtClean="0">
                <a:latin typeface="Arial" charset="0"/>
                <a:cs typeface="Arial" charset="0"/>
              </a:rPr>
              <a:t>vendu</a:t>
            </a:r>
            <a:r>
              <a:rPr lang="en-US" sz="1200" dirty="0" smtClean="0">
                <a:latin typeface="Arial" charset="0"/>
                <a:cs typeface="Arial" charset="0"/>
              </a:rPr>
              <a:t> des </a:t>
            </a:r>
            <a:r>
              <a:rPr lang="en-US" sz="1200" dirty="0" err="1" smtClean="0">
                <a:latin typeface="Arial" charset="0"/>
                <a:cs typeface="Arial" charset="0"/>
              </a:rPr>
              <a:t>marchandises</a:t>
            </a:r>
            <a:r>
              <a:rPr lang="en-US" sz="1200" dirty="0" smtClean="0">
                <a:latin typeface="Arial" charset="0"/>
                <a:cs typeface="Arial" charset="0"/>
              </a:rPr>
              <a:t> au client via un </a:t>
            </a:r>
            <a:r>
              <a:rPr lang="en-US" sz="1200" dirty="0" err="1" smtClean="0">
                <a:latin typeface="Arial" charset="0"/>
                <a:cs typeface="Arial" charset="0"/>
              </a:rPr>
              <a:t>intermédiaire</a:t>
            </a:r>
            <a:r>
              <a:rPr lang="en-US" sz="1200" dirty="0" smtClean="0">
                <a:latin typeface="Arial" charset="0"/>
                <a:cs typeface="Arial" charset="0"/>
              </a:rPr>
              <a:t> </a:t>
            </a:r>
            <a:r>
              <a:rPr lang="en-US" sz="1200" dirty="0">
                <a:latin typeface="Arial" charset="0"/>
                <a:cs typeface="Arial" charset="0"/>
              </a:rPr>
              <a:t>(qui a </a:t>
            </a:r>
            <a:r>
              <a:rPr lang="en-US" sz="1200" dirty="0" err="1" smtClean="0">
                <a:latin typeface="Arial" charset="0"/>
                <a:cs typeface="Arial" charset="0"/>
              </a:rPr>
              <a:t>ajouté</a:t>
            </a:r>
            <a:r>
              <a:rPr lang="en-US" sz="1200" dirty="0" smtClean="0">
                <a:latin typeface="Arial" charset="0"/>
                <a:cs typeface="Arial" charset="0"/>
              </a:rPr>
              <a:t> </a:t>
            </a:r>
            <a:r>
              <a:rPr lang="en-US" sz="1200" dirty="0" err="1" smtClean="0">
                <a:latin typeface="Arial" charset="0"/>
                <a:cs typeface="Arial" charset="0"/>
              </a:rPr>
              <a:t>sa</a:t>
            </a:r>
            <a:r>
              <a:rPr lang="en-US" sz="1200" dirty="0" smtClean="0">
                <a:latin typeface="Arial" charset="0"/>
                <a:cs typeface="Arial" charset="0"/>
              </a:rPr>
              <a:t> marge au prix de </a:t>
            </a:r>
            <a:r>
              <a:rPr lang="en-US" sz="1200" dirty="0" err="1" smtClean="0">
                <a:latin typeface="Arial" charset="0"/>
                <a:cs typeface="Arial" charset="0"/>
              </a:rPr>
              <a:t>revente</a:t>
            </a:r>
            <a:r>
              <a:rPr lang="en-US" sz="1200" dirty="0" smtClean="0">
                <a:latin typeface="Arial" charset="0"/>
                <a:cs typeface="Arial" charset="0"/>
              </a:rPr>
              <a:t>)</a:t>
            </a:r>
          </a:p>
          <a:p>
            <a:pPr marL="250825" lvl="2" indent="0">
              <a:spcBef>
                <a:spcPts val="400"/>
              </a:spcBef>
              <a:buNone/>
              <a:defRPr/>
            </a:pPr>
            <a:endParaRPr lang="en-US" sz="400" dirty="0">
              <a:latin typeface="Arial" charset="0"/>
              <a:cs typeface="Arial" charset="0"/>
            </a:endParaRPr>
          </a:p>
          <a:p>
            <a:pPr marL="250825" lvl="2" indent="0" algn="just">
              <a:spcBef>
                <a:spcPts val="600"/>
              </a:spcBef>
              <a:buNone/>
            </a:pPr>
            <a:r>
              <a:rPr lang="en-US" altLang="en-US" sz="1400" i="1" dirty="0">
                <a:latin typeface="Arial" charset="0"/>
                <a:cs typeface="Arial" charset="0"/>
              </a:rPr>
              <a:t>Position du T</a:t>
            </a:r>
            <a:r>
              <a:rPr lang="en-US" altLang="en-US" sz="1400" i="1" dirty="0" smtClean="0">
                <a:latin typeface="Arial" charset="0"/>
                <a:cs typeface="Arial" charset="0"/>
              </a:rPr>
              <a:t>ribunal </a:t>
            </a:r>
          </a:p>
          <a:p>
            <a:pPr marL="536575" lvl="2" indent="-285750">
              <a:spcBef>
                <a:spcPts val="400"/>
              </a:spcBef>
              <a:buFont typeface="Wingdings" pitchFamily="2" charset="2"/>
              <a:buChar char="§"/>
              <a:defRPr/>
            </a:pPr>
            <a:r>
              <a:rPr lang="en-US" sz="1200" dirty="0" smtClean="0">
                <a:latin typeface="Arial" charset="0"/>
                <a:cs typeface="Arial" charset="0"/>
              </a:rPr>
              <a:t>Le </a:t>
            </a:r>
            <a:r>
              <a:rPr lang="en-US" sz="1200" dirty="0" err="1" smtClean="0">
                <a:latin typeface="Arial" charset="0"/>
                <a:cs typeface="Arial" charset="0"/>
              </a:rPr>
              <a:t>redevable</a:t>
            </a:r>
            <a:r>
              <a:rPr lang="en-US" sz="1200" dirty="0" smtClean="0">
                <a:latin typeface="Arial" charset="0"/>
                <a:cs typeface="Arial" charset="0"/>
              </a:rPr>
              <a:t> </a:t>
            </a:r>
            <a:r>
              <a:rPr lang="en-US" sz="1200" dirty="0" err="1">
                <a:latin typeface="Arial" charset="0"/>
                <a:cs typeface="Arial" charset="0"/>
              </a:rPr>
              <a:t>é</a:t>
            </a:r>
            <a:r>
              <a:rPr lang="en-US" sz="1200" dirty="0" err="1" smtClean="0">
                <a:latin typeface="Arial" charset="0"/>
                <a:cs typeface="Arial" charset="0"/>
              </a:rPr>
              <a:t>tait</a:t>
            </a:r>
            <a:r>
              <a:rPr lang="en-US" sz="1200" dirty="0" smtClean="0">
                <a:latin typeface="Arial" charset="0"/>
                <a:cs typeface="Arial" charset="0"/>
              </a:rPr>
              <a:t> en contact direct avec le client et </a:t>
            </a:r>
            <a:r>
              <a:rPr lang="en-US" sz="1200" dirty="0" err="1" smtClean="0">
                <a:latin typeface="Arial" charset="0"/>
                <a:cs typeface="Arial" charset="0"/>
              </a:rPr>
              <a:t>avait</a:t>
            </a:r>
            <a:r>
              <a:rPr lang="en-US" sz="1200" dirty="0" smtClean="0">
                <a:latin typeface="Arial" charset="0"/>
                <a:cs typeface="Arial" charset="0"/>
              </a:rPr>
              <a:t> </a:t>
            </a:r>
            <a:r>
              <a:rPr lang="en-US" sz="1200" dirty="0" err="1">
                <a:latin typeface="Arial" charset="0"/>
                <a:cs typeface="Arial" charset="0"/>
              </a:rPr>
              <a:t>negocié</a:t>
            </a:r>
            <a:r>
              <a:rPr lang="en-US" sz="1200" dirty="0">
                <a:latin typeface="Arial" charset="0"/>
                <a:cs typeface="Arial" charset="0"/>
              </a:rPr>
              <a:t> </a:t>
            </a:r>
            <a:r>
              <a:rPr lang="en-US" sz="1200" dirty="0" smtClean="0">
                <a:latin typeface="Arial" charset="0"/>
                <a:cs typeface="Arial" charset="0"/>
              </a:rPr>
              <a:t>avec </a:t>
            </a:r>
            <a:r>
              <a:rPr lang="en-US" sz="1200" dirty="0" err="1" smtClean="0">
                <a:latin typeface="Arial" charset="0"/>
                <a:cs typeface="Arial" charset="0"/>
              </a:rPr>
              <a:t>lui</a:t>
            </a:r>
            <a:r>
              <a:rPr lang="en-US" sz="1200" dirty="0" smtClean="0">
                <a:latin typeface="Arial" charset="0"/>
                <a:cs typeface="Arial" charset="0"/>
              </a:rPr>
              <a:t> les conditions </a:t>
            </a:r>
            <a:r>
              <a:rPr lang="en-US" sz="1200" dirty="0" err="1" smtClean="0">
                <a:latin typeface="Arial" charset="0"/>
                <a:cs typeface="Arial" charset="0"/>
              </a:rPr>
              <a:t>essentielles</a:t>
            </a:r>
            <a:r>
              <a:rPr lang="en-US" sz="1200" dirty="0" smtClean="0">
                <a:latin typeface="Arial" charset="0"/>
                <a:cs typeface="Arial" charset="0"/>
              </a:rPr>
              <a:t> de la </a:t>
            </a:r>
            <a:r>
              <a:rPr lang="en-US" sz="1200" dirty="0" err="1" smtClean="0">
                <a:latin typeface="Arial" charset="0"/>
                <a:cs typeface="Arial" charset="0"/>
              </a:rPr>
              <a:t>vente</a:t>
            </a:r>
            <a:r>
              <a:rPr lang="en-US" sz="1200" dirty="0">
                <a:latin typeface="Arial" charset="0"/>
                <a:cs typeface="Arial" charset="0"/>
              </a:rPr>
              <a:t>.</a:t>
            </a:r>
            <a:r>
              <a:rPr lang="en-US" sz="1200" dirty="0" smtClean="0">
                <a:latin typeface="Arial" charset="0"/>
                <a:cs typeface="Arial" charset="0"/>
              </a:rPr>
              <a:t> </a:t>
            </a:r>
          </a:p>
          <a:p>
            <a:pPr marL="536575" lvl="2" indent="-285750">
              <a:spcBef>
                <a:spcPts val="400"/>
              </a:spcBef>
              <a:buFont typeface="Wingdings" pitchFamily="2" charset="2"/>
              <a:buChar char="§"/>
              <a:defRPr/>
            </a:pPr>
            <a:r>
              <a:rPr lang="en-US" sz="1200" dirty="0" err="1" smtClean="0">
                <a:latin typeface="Arial" charset="0"/>
                <a:cs typeface="Arial" charset="0"/>
              </a:rPr>
              <a:t>L’intermédiaire</a:t>
            </a:r>
            <a:r>
              <a:rPr lang="en-US" sz="1200" dirty="0" smtClean="0">
                <a:latin typeface="Arial" charset="0"/>
                <a:cs typeface="Arial" charset="0"/>
              </a:rPr>
              <a:t> </a:t>
            </a:r>
            <a:r>
              <a:rPr lang="en-US" sz="1200" dirty="0" err="1" smtClean="0">
                <a:latin typeface="Arial" charset="0"/>
                <a:cs typeface="Arial" charset="0"/>
              </a:rPr>
              <a:t>n’avait</a:t>
            </a:r>
            <a:r>
              <a:rPr lang="en-US" sz="1200" dirty="0" smtClean="0">
                <a:latin typeface="Arial" charset="0"/>
                <a:cs typeface="Arial" charset="0"/>
              </a:rPr>
              <a:t> pas de </a:t>
            </a:r>
            <a:r>
              <a:rPr lang="en-US" sz="1200" dirty="0" err="1" smtClean="0">
                <a:latin typeface="Arial" charset="0"/>
                <a:cs typeface="Arial" charset="0"/>
              </a:rPr>
              <a:t>ressources</a:t>
            </a:r>
            <a:r>
              <a:rPr lang="en-US" sz="1200" dirty="0" smtClean="0">
                <a:latin typeface="Arial" charset="0"/>
                <a:cs typeface="Arial" charset="0"/>
              </a:rPr>
              <a:t> </a:t>
            </a:r>
            <a:r>
              <a:rPr lang="en-US" sz="1200" dirty="0" err="1" smtClean="0">
                <a:latin typeface="Arial" charset="0"/>
                <a:cs typeface="Arial" charset="0"/>
              </a:rPr>
              <a:t>suffisantes</a:t>
            </a:r>
            <a:r>
              <a:rPr lang="en-US" sz="1200" dirty="0" smtClean="0">
                <a:latin typeface="Arial" charset="0"/>
                <a:cs typeface="Arial" charset="0"/>
              </a:rPr>
              <a:t> pour </a:t>
            </a:r>
            <a:r>
              <a:rPr lang="en-US" sz="1200" dirty="0" err="1" smtClean="0">
                <a:latin typeface="Arial" charset="0"/>
                <a:cs typeface="Arial" charset="0"/>
              </a:rPr>
              <a:t>honorer</a:t>
            </a:r>
            <a:r>
              <a:rPr lang="en-US" sz="1200" dirty="0" smtClean="0">
                <a:latin typeface="Arial" charset="0"/>
                <a:cs typeface="Arial" charset="0"/>
              </a:rPr>
              <a:t> </a:t>
            </a:r>
            <a:r>
              <a:rPr lang="en-US" sz="1200" dirty="0" err="1" smtClean="0">
                <a:latin typeface="Arial" charset="0"/>
                <a:cs typeface="Arial" charset="0"/>
              </a:rPr>
              <a:t>ce</a:t>
            </a:r>
            <a:r>
              <a:rPr lang="en-US" sz="1200" dirty="0" smtClean="0">
                <a:latin typeface="Arial" charset="0"/>
                <a:cs typeface="Arial" charset="0"/>
              </a:rPr>
              <a:t> </a:t>
            </a:r>
            <a:r>
              <a:rPr lang="en-US" sz="1200" dirty="0" err="1" smtClean="0">
                <a:latin typeface="Arial" charset="0"/>
                <a:cs typeface="Arial" charset="0"/>
              </a:rPr>
              <a:t>contrat</a:t>
            </a:r>
            <a:r>
              <a:rPr lang="en-US" sz="1200" dirty="0" smtClean="0">
                <a:latin typeface="Arial" charset="0"/>
                <a:cs typeface="Arial" charset="0"/>
              </a:rPr>
              <a:t>. </a:t>
            </a:r>
          </a:p>
          <a:p>
            <a:pPr marL="536575" lvl="2" indent="-285750">
              <a:spcBef>
                <a:spcPts val="400"/>
              </a:spcBef>
              <a:buFont typeface="Wingdings" pitchFamily="2" charset="2"/>
              <a:buChar char="§"/>
              <a:defRPr/>
            </a:pPr>
            <a:r>
              <a:rPr lang="en-US" sz="1200" dirty="0" err="1" smtClean="0">
                <a:latin typeface="Arial" charset="0"/>
                <a:cs typeface="Arial" charset="0"/>
              </a:rPr>
              <a:t>L’intermédiaire</a:t>
            </a:r>
            <a:r>
              <a:rPr lang="en-US" sz="1200" dirty="0" smtClean="0">
                <a:latin typeface="Arial" charset="0"/>
                <a:cs typeface="Arial" charset="0"/>
              </a:rPr>
              <a:t> </a:t>
            </a:r>
            <a:r>
              <a:rPr lang="en-US" sz="1200" dirty="0" err="1" smtClean="0">
                <a:latin typeface="Arial" charset="0"/>
                <a:cs typeface="Arial" charset="0"/>
              </a:rPr>
              <a:t>est</a:t>
            </a:r>
            <a:r>
              <a:rPr lang="en-US" sz="1200" dirty="0" smtClean="0">
                <a:latin typeface="Arial" charset="0"/>
                <a:cs typeface="Arial" charset="0"/>
              </a:rPr>
              <a:t> </a:t>
            </a:r>
            <a:r>
              <a:rPr lang="en-US" sz="1200" dirty="0" err="1" smtClean="0">
                <a:latin typeface="Arial" charset="0"/>
                <a:cs typeface="Arial" charset="0"/>
              </a:rPr>
              <a:t>réputé</a:t>
            </a:r>
            <a:r>
              <a:rPr lang="en-US" sz="1200" dirty="0" smtClean="0">
                <a:latin typeface="Arial" charset="0"/>
                <a:cs typeface="Arial" charset="0"/>
              </a:rPr>
              <a:t> </a:t>
            </a:r>
            <a:r>
              <a:rPr lang="en-US" sz="1200" dirty="0" err="1" smtClean="0">
                <a:latin typeface="Arial" charset="0"/>
                <a:cs typeface="Arial" charset="0"/>
              </a:rPr>
              <a:t>contribuable</a:t>
            </a:r>
            <a:r>
              <a:rPr lang="en-US" sz="1200" dirty="0" smtClean="0">
                <a:latin typeface="Arial" charset="0"/>
                <a:cs typeface="Arial" charset="0"/>
              </a:rPr>
              <a:t> de </a:t>
            </a:r>
            <a:r>
              <a:rPr lang="fr-FR" sz="1200" dirty="0" smtClean="0">
                <a:latin typeface="Arial" charset="0"/>
                <a:cs typeface="Arial" charset="0"/>
              </a:rPr>
              <a:t>« </a:t>
            </a:r>
            <a:r>
              <a:rPr lang="en-US" sz="1200" dirty="0" err="1" smtClean="0">
                <a:latin typeface="Arial" charset="0"/>
                <a:cs typeface="Arial" charset="0"/>
              </a:rPr>
              <a:t>mauvaise</a:t>
            </a:r>
            <a:r>
              <a:rPr lang="en-US" sz="1200" dirty="0" smtClean="0">
                <a:latin typeface="Arial" charset="0"/>
                <a:cs typeface="Arial" charset="0"/>
              </a:rPr>
              <a:t> </a:t>
            </a:r>
            <a:r>
              <a:rPr lang="en-US" sz="1200" dirty="0" err="1" smtClean="0">
                <a:latin typeface="Arial" charset="0"/>
                <a:cs typeface="Arial" charset="0"/>
              </a:rPr>
              <a:t>foi</a:t>
            </a:r>
            <a:r>
              <a:rPr lang="fr-FR" sz="1200" dirty="0" smtClean="0">
                <a:latin typeface="Arial" charset="0"/>
                <a:cs typeface="Arial" charset="0"/>
              </a:rPr>
              <a:t> ».</a:t>
            </a:r>
            <a:endParaRPr lang="en-US" sz="1200" dirty="0" smtClean="0">
              <a:latin typeface="Arial" charset="0"/>
              <a:cs typeface="Arial" charset="0"/>
            </a:endParaRPr>
          </a:p>
          <a:p>
            <a:pPr marL="536575" lvl="2" indent="-285750">
              <a:spcBef>
                <a:spcPts val="400"/>
              </a:spcBef>
              <a:buFont typeface="Wingdings" pitchFamily="2" charset="2"/>
              <a:buChar char="§"/>
              <a:defRPr/>
            </a:pPr>
            <a:r>
              <a:rPr lang="en-US" sz="1200" dirty="0" smtClean="0">
                <a:latin typeface="Arial" charset="0"/>
                <a:cs typeface="Arial" charset="0"/>
              </a:rPr>
              <a:t>Le </a:t>
            </a:r>
            <a:r>
              <a:rPr lang="en-US" sz="1200" dirty="0" err="1" smtClean="0">
                <a:latin typeface="Arial" charset="0"/>
                <a:cs typeface="Arial" charset="0"/>
              </a:rPr>
              <a:t>redevable</a:t>
            </a:r>
            <a:r>
              <a:rPr lang="en-US" sz="1200" dirty="0" smtClean="0">
                <a:latin typeface="Arial" charset="0"/>
                <a:cs typeface="Arial" charset="0"/>
              </a:rPr>
              <a:t> </a:t>
            </a:r>
            <a:r>
              <a:rPr lang="en-US" sz="1200" dirty="0" err="1" smtClean="0">
                <a:latin typeface="Arial" charset="0"/>
                <a:cs typeface="Arial" charset="0"/>
              </a:rPr>
              <a:t>doit</a:t>
            </a:r>
            <a:r>
              <a:rPr lang="en-US" sz="1200" dirty="0" smtClean="0">
                <a:latin typeface="Arial" charset="0"/>
                <a:cs typeface="Arial" charset="0"/>
              </a:rPr>
              <a:t> </a:t>
            </a:r>
            <a:r>
              <a:rPr lang="en-US" sz="1200" dirty="0" err="1" smtClean="0">
                <a:latin typeface="Arial" charset="0"/>
                <a:cs typeface="Arial" charset="0"/>
              </a:rPr>
              <a:t>retenir</a:t>
            </a:r>
            <a:r>
              <a:rPr lang="en-US" sz="1200" dirty="0" smtClean="0">
                <a:latin typeface="Arial" charset="0"/>
                <a:cs typeface="Arial" charset="0"/>
              </a:rPr>
              <a:t> </a:t>
            </a:r>
            <a:r>
              <a:rPr lang="en-US" sz="1200" dirty="0" err="1" smtClean="0">
                <a:latin typeface="Arial" charset="0"/>
                <a:cs typeface="Arial" charset="0"/>
              </a:rPr>
              <a:t>comme</a:t>
            </a:r>
            <a:r>
              <a:rPr lang="en-US" sz="1200" dirty="0" smtClean="0">
                <a:latin typeface="Arial" charset="0"/>
                <a:cs typeface="Arial" charset="0"/>
              </a:rPr>
              <a:t> base taxable le prix </a:t>
            </a:r>
            <a:r>
              <a:rPr lang="en-US" sz="1200" dirty="0" err="1" smtClean="0">
                <a:latin typeface="Arial" charset="0"/>
                <a:cs typeface="Arial" charset="0"/>
              </a:rPr>
              <a:t>fixé</a:t>
            </a:r>
            <a:r>
              <a:rPr lang="en-US" sz="1200" dirty="0" smtClean="0">
                <a:latin typeface="Arial" charset="0"/>
                <a:cs typeface="Arial" charset="0"/>
              </a:rPr>
              <a:t> entre </a:t>
            </a:r>
            <a:r>
              <a:rPr lang="en-US" sz="1200" dirty="0" err="1" smtClean="0">
                <a:latin typeface="Arial" charset="0"/>
                <a:cs typeface="Arial" charset="0"/>
              </a:rPr>
              <a:t>l’intermédiaire</a:t>
            </a:r>
            <a:r>
              <a:rPr lang="en-US" sz="1200" dirty="0" smtClean="0">
                <a:latin typeface="Arial" charset="0"/>
                <a:cs typeface="Arial" charset="0"/>
              </a:rPr>
              <a:t> et le client.</a:t>
            </a:r>
          </a:p>
          <a:p>
            <a:pPr marL="536575" lvl="2" indent="-285750">
              <a:spcBef>
                <a:spcPts val="400"/>
              </a:spcBef>
              <a:buFont typeface="Wingdings" pitchFamily="2" charset="2"/>
              <a:buChar char="§"/>
              <a:defRPr/>
            </a:pPr>
            <a:endParaRPr lang="en-US" sz="1200" dirty="0">
              <a:latin typeface="Arial" charset="0"/>
              <a:cs typeface="Arial" charset="0"/>
            </a:endParaRPr>
          </a:p>
          <a:p>
            <a:pPr marL="536575" lvl="2" indent="-285750">
              <a:spcBef>
                <a:spcPts val="400"/>
              </a:spcBef>
              <a:buFont typeface="Wingdings" pitchFamily="2" charset="2"/>
              <a:buChar char="§"/>
              <a:defRPr/>
            </a:pPr>
            <a:endParaRPr lang="en-US" sz="1200" dirty="0">
              <a:latin typeface="Arial" charset="0"/>
              <a:cs typeface="Arial" charset="0"/>
            </a:endParaRPr>
          </a:p>
          <a:p>
            <a:pPr marL="0" lvl="2" indent="0" algn="just">
              <a:spcBef>
                <a:spcPct val="0"/>
              </a:spcBef>
              <a:spcAft>
                <a:spcPts val="600"/>
              </a:spcAft>
              <a:buNone/>
            </a:pPr>
            <a:r>
              <a:rPr lang="en-US" altLang="en-US" sz="1200" dirty="0" smtClean="0">
                <a:latin typeface="Arial" charset="0"/>
                <a:cs typeface="Arial" charset="0"/>
              </a:rPr>
              <a:t>     </a:t>
            </a:r>
            <a:endParaRPr lang="en-GB" altLang="en-US" sz="1200" dirty="0">
              <a:latin typeface="Arial" charset="0"/>
              <a:cs typeface="Arial" charset="0"/>
            </a:endParaRPr>
          </a:p>
        </p:txBody>
      </p:sp>
      <p:sp>
        <p:nvSpPr>
          <p:cNvPr id="26" name="Text Placeholder 2"/>
          <p:cNvSpPr txBox="1">
            <a:spLocks/>
          </p:cNvSpPr>
          <p:nvPr/>
        </p:nvSpPr>
        <p:spPr bwMode="auto">
          <a:xfrm>
            <a:off x="251520" y="1785218"/>
            <a:ext cx="4248471" cy="44520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6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lvl="2" indent="0">
              <a:spcBef>
                <a:spcPts val="200"/>
              </a:spcBef>
              <a:buNone/>
              <a:defRPr/>
            </a:pPr>
            <a:endParaRPr lang="en-US" altLang="en-US" sz="1400" i="1" dirty="0">
              <a:latin typeface="Arial" charset="0"/>
              <a:cs typeface="Arial" charset="0"/>
            </a:endParaRPr>
          </a:p>
          <a:p>
            <a:pPr marL="250825" lvl="2" indent="0" algn="just">
              <a:spcBef>
                <a:spcPts val="600"/>
              </a:spcBef>
              <a:buFont typeface="Symbol" pitchFamily="18" charset="2"/>
              <a:buNone/>
            </a:pPr>
            <a:endParaRPr lang="en-US" altLang="en-US" sz="1400" i="1" dirty="0" smtClean="0">
              <a:latin typeface="Arial" charset="0"/>
              <a:cs typeface="Arial" charset="0"/>
            </a:endParaRPr>
          </a:p>
          <a:p>
            <a:pPr marL="250825" lvl="2" indent="0" algn="just">
              <a:spcBef>
                <a:spcPts val="600"/>
              </a:spcBef>
              <a:buFont typeface="Symbol" pitchFamily="18" charset="2"/>
              <a:buNone/>
            </a:pPr>
            <a:endParaRPr lang="en-US" altLang="en-US" sz="1400" i="1" dirty="0">
              <a:latin typeface="Arial" charset="0"/>
              <a:cs typeface="Arial" charset="0"/>
            </a:endParaRPr>
          </a:p>
          <a:p>
            <a:pPr marL="250825" lvl="2" indent="0" algn="just">
              <a:spcBef>
                <a:spcPts val="600"/>
              </a:spcBef>
              <a:buFont typeface="Symbol" pitchFamily="18" charset="2"/>
              <a:buNone/>
            </a:pPr>
            <a:endParaRPr lang="en-US" altLang="en-US" sz="1400" i="1" dirty="0" smtClean="0">
              <a:latin typeface="Arial" charset="0"/>
              <a:cs typeface="Arial" charset="0"/>
            </a:endParaRPr>
          </a:p>
          <a:p>
            <a:pPr marL="250825" lvl="2" indent="0" algn="just">
              <a:spcBef>
                <a:spcPts val="600"/>
              </a:spcBef>
              <a:buFont typeface="Symbol" pitchFamily="18" charset="2"/>
              <a:buNone/>
            </a:pPr>
            <a:endParaRPr lang="en-US" altLang="en-US" sz="1400" i="1" dirty="0" smtClean="0">
              <a:latin typeface="Arial" charset="0"/>
              <a:cs typeface="Arial" charset="0"/>
            </a:endParaRPr>
          </a:p>
          <a:p>
            <a:pPr marL="250825" lvl="2" indent="0" algn="just">
              <a:spcBef>
                <a:spcPts val="600"/>
              </a:spcBef>
              <a:buFont typeface="Symbol" pitchFamily="18" charset="2"/>
              <a:buNone/>
            </a:pPr>
            <a:endParaRPr lang="en-US" altLang="en-US" sz="200" i="1" dirty="0" smtClean="0">
              <a:latin typeface="Arial" charset="0"/>
              <a:cs typeface="Arial" charset="0"/>
            </a:endParaRPr>
          </a:p>
          <a:p>
            <a:pPr marL="250825" lvl="2" indent="0" algn="just">
              <a:spcBef>
                <a:spcPts val="600"/>
              </a:spcBef>
              <a:buFont typeface="Symbol" pitchFamily="18" charset="2"/>
              <a:buNone/>
            </a:pPr>
            <a:r>
              <a:rPr lang="en-US" altLang="en-US" sz="1400" i="1" dirty="0" smtClean="0">
                <a:latin typeface="Arial" charset="0"/>
                <a:cs typeface="Arial" charset="0"/>
              </a:rPr>
              <a:t>Contexte</a:t>
            </a:r>
          </a:p>
          <a:p>
            <a:pPr marL="250825" lvl="2" indent="0">
              <a:spcBef>
                <a:spcPts val="400"/>
              </a:spcBef>
              <a:buNone/>
              <a:defRPr/>
            </a:pPr>
            <a:r>
              <a:rPr lang="en-US" sz="1200" dirty="0" smtClean="0">
                <a:latin typeface="Arial" charset="0"/>
                <a:cs typeface="Arial" charset="0"/>
              </a:rPr>
              <a:t>Le </a:t>
            </a:r>
            <a:r>
              <a:rPr lang="en-US" sz="1200" dirty="0" err="1" smtClean="0">
                <a:latin typeface="Arial" charset="0"/>
                <a:cs typeface="Arial" charset="0"/>
              </a:rPr>
              <a:t>redevable</a:t>
            </a:r>
            <a:r>
              <a:rPr lang="en-US" sz="1200" dirty="0" smtClean="0">
                <a:latin typeface="Arial" charset="0"/>
                <a:cs typeface="Arial" charset="0"/>
              </a:rPr>
              <a:t> a </a:t>
            </a:r>
            <a:r>
              <a:rPr lang="en-US" sz="1200" u="sng" dirty="0" err="1" smtClean="0">
                <a:latin typeface="Arial" charset="0"/>
                <a:cs typeface="Arial" charset="0"/>
              </a:rPr>
              <a:t>acheté</a:t>
            </a:r>
            <a:r>
              <a:rPr lang="en-US" sz="1200" dirty="0" smtClean="0">
                <a:latin typeface="Arial" charset="0"/>
                <a:cs typeface="Arial" charset="0"/>
              </a:rPr>
              <a:t> les </a:t>
            </a:r>
            <a:r>
              <a:rPr lang="en-US" sz="1200" dirty="0" err="1" smtClean="0">
                <a:latin typeface="Arial" charset="0"/>
                <a:cs typeface="Arial" charset="0"/>
              </a:rPr>
              <a:t>marchandises</a:t>
            </a:r>
            <a:r>
              <a:rPr lang="en-US" sz="1200" dirty="0" smtClean="0">
                <a:latin typeface="Arial" charset="0"/>
                <a:cs typeface="Arial" charset="0"/>
              </a:rPr>
              <a:t> via un </a:t>
            </a:r>
            <a:r>
              <a:rPr lang="en-US" sz="1200" dirty="0" err="1" smtClean="0">
                <a:latin typeface="Arial" charset="0"/>
                <a:cs typeface="Arial" charset="0"/>
              </a:rPr>
              <a:t>intermédiaire</a:t>
            </a:r>
            <a:r>
              <a:rPr lang="en-US" sz="1200" dirty="0" smtClean="0">
                <a:latin typeface="Arial" charset="0"/>
                <a:cs typeface="Arial" charset="0"/>
              </a:rPr>
              <a:t> (qui a </a:t>
            </a:r>
            <a:r>
              <a:rPr lang="en-US" sz="1200" dirty="0" err="1" smtClean="0">
                <a:latin typeface="Arial" charset="0"/>
                <a:cs typeface="Arial" charset="0"/>
              </a:rPr>
              <a:t>ajouté</a:t>
            </a:r>
            <a:r>
              <a:rPr lang="en-US" sz="1200" dirty="0" smtClean="0">
                <a:latin typeface="Arial" charset="0"/>
                <a:cs typeface="Arial" charset="0"/>
              </a:rPr>
              <a:t> </a:t>
            </a:r>
            <a:r>
              <a:rPr lang="en-US" sz="1200" dirty="0" err="1" smtClean="0">
                <a:latin typeface="Arial" charset="0"/>
                <a:cs typeface="Arial" charset="0"/>
              </a:rPr>
              <a:t>sa</a:t>
            </a:r>
            <a:r>
              <a:rPr lang="en-US" sz="1200" dirty="0" smtClean="0">
                <a:latin typeface="Arial" charset="0"/>
                <a:cs typeface="Arial" charset="0"/>
              </a:rPr>
              <a:t> marge au prix de </a:t>
            </a:r>
            <a:r>
              <a:rPr lang="en-US" sz="1200" dirty="0" err="1" smtClean="0">
                <a:latin typeface="Arial" charset="0"/>
                <a:cs typeface="Arial" charset="0"/>
              </a:rPr>
              <a:t>revente</a:t>
            </a:r>
            <a:r>
              <a:rPr lang="en-US" sz="1200" dirty="0" smtClean="0">
                <a:latin typeface="Arial" charset="0"/>
                <a:cs typeface="Arial" charset="0"/>
              </a:rPr>
              <a:t>) </a:t>
            </a:r>
          </a:p>
          <a:p>
            <a:pPr marL="250825" lvl="2" indent="0">
              <a:spcBef>
                <a:spcPts val="400"/>
              </a:spcBef>
              <a:buNone/>
              <a:defRPr/>
            </a:pPr>
            <a:endParaRPr lang="en-US" sz="400" dirty="0" smtClean="0">
              <a:latin typeface="Arial" charset="0"/>
              <a:cs typeface="Arial" charset="0"/>
            </a:endParaRPr>
          </a:p>
          <a:p>
            <a:pPr marL="250825" lvl="2" indent="0" algn="just">
              <a:spcBef>
                <a:spcPts val="600"/>
              </a:spcBef>
              <a:buNone/>
            </a:pPr>
            <a:r>
              <a:rPr lang="en-US" altLang="en-US" sz="1400" i="1" dirty="0">
                <a:latin typeface="Arial" charset="0"/>
                <a:cs typeface="Arial" charset="0"/>
              </a:rPr>
              <a:t>Position du T</a:t>
            </a:r>
            <a:r>
              <a:rPr lang="en-US" altLang="en-US" sz="1400" i="1" dirty="0" smtClean="0">
                <a:latin typeface="Arial" charset="0"/>
                <a:cs typeface="Arial" charset="0"/>
              </a:rPr>
              <a:t>ribunal </a:t>
            </a:r>
          </a:p>
          <a:p>
            <a:pPr marL="536575" lvl="2" indent="-285750">
              <a:spcBef>
                <a:spcPts val="400"/>
              </a:spcBef>
              <a:buFont typeface="Wingdings" pitchFamily="2" charset="2"/>
              <a:buChar char="§"/>
              <a:defRPr/>
            </a:pPr>
            <a:r>
              <a:rPr lang="en-US" altLang="en-US" sz="1200" dirty="0">
                <a:latin typeface="Arial" charset="0"/>
                <a:cs typeface="Arial" charset="0"/>
                <a:sym typeface="Wingdings" pitchFamily="2" charset="2"/>
              </a:rPr>
              <a:t>L</a:t>
            </a:r>
            <a:r>
              <a:rPr lang="en-US" altLang="en-US" sz="1200" dirty="0" smtClean="0">
                <a:latin typeface="Arial" charset="0"/>
                <a:cs typeface="Arial" charset="0"/>
                <a:sym typeface="Wingdings" pitchFamily="2" charset="2"/>
              </a:rPr>
              <a:t>a </a:t>
            </a:r>
            <a:r>
              <a:rPr lang="en-US" altLang="en-US" sz="1200" dirty="0" err="1" smtClean="0">
                <a:latin typeface="Arial" charset="0"/>
                <a:cs typeface="Arial" charset="0"/>
                <a:sym typeface="Wingdings" pitchFamily="2" charset="2"/>
              </a:rPr>
              <a:t>réalité</a:t>
            </a:r>
            <a:r>
              <a:rPr lang="en-US" altLang="en-US" sz="1200" dirty="0" smtClean="0">
                <a:latin typeface="Arial" charset="0"/>
                <a:cs typeface="Arial" charset="0"/>
                <a:sym typeface="Wingdings" pitchFamily="2" charset="2"/>
              </a:rPr>
              <a:t> de la </a:t>
            </a:r>
            <a:r>
              <a:rPr lang="en-US" altLang="en-US" sz="1200" dirty="0" err="1" smtClean="0">
                <a:latin typeface="Arial" charset="0"/>
                <a:cs typeface="Arial" charset="0"/>
                <a:sym typeface="Wingdings" pitchFamily="2" charset="2"/>
              </a:rPr>
              <a:t>vente</a:t>
            </a:r>
            <a:r>
              <a:rPr lang="en-US" altLang="en-US" sz="1200" dirty="0" smtClean="0">
                <a:latin typeface="Arial" charset="0"/>
                <a:cs typeface="Arial" charset="0"/>
                <a:sym typeface="Wingdings" pitchFamily="2" charset="2"/>
              </a:rPr>
              <a:t> de </a:t>
            </a:r>
            <a:r>
              <a:rPr lang="en-US" altLang="en-US" sz="1200" dirty="0" err="1" smtClean="0">
                <a:latin typeface="Arial" charset="0"/>
                <a:cs typeface="Arial" charset="0"/>
                <a:sym typeface="Wingdings" pitchFamily="2" charset="2"/>
              </a:rPr>
              <a:t>marchandises</a:t>
            </a:r>
            <a:r>
              <a:rPr lang="en-US" altLang="en-US" sz="1200" dirty="0" smtClean="0">
                <a:latin typeface="Arial" charset="0"/>
                <a:cs typeface="Arial" charset="0"/>
                <a:sym typeface="Wingdings" pitchFamily="2" charset="2"/>
              </a:rPr>
              <a:t> </a:t>
            </a:r>
            <a:r>
              <a:rPr lang="en-US" altLang="en-US" sz="1200" dirty="0" err="1">
                <a:latin typeface="Arial" charset="0"/>
                <a:cs typeface="Arial" charset="0"/>
                <a:sym typeface="Wingdings" pitchFamily="2" charset="2"/>
              </a:rPr>
              <a:t>é</a:t>
            </a:r>
            <a:r>
              <a:rPr lang="en-US" altLang="en-US" sz="1200" dirty="0" err="1" smtClean="0">
                <a:latin typeface="Arial" charset="0"/>
                <a:cs typeface="Arial" charset="0"/>
                <a:sym typeface="Wingdings" pitchFamily="2" charset="2"/>
              </a:rPr>
              <a:t>tait</a:t>
            </a:r>
            <a:r>
              <a:rPr lang="en-US" altLang="en-US" sz="1200" dirty="0" smtClean="0">
                <a:latin typeface="Arial" charset="0"/>
                <a:cs typeface="Arial" charset="0"/>
                <a:sym typeface="Wingdings" pitchFamily="2" charset="2"/>
              </a:rPr>
              <a:t> </a:t>
            </a:r>
            <a:r>
              <a:rPr lang="en-US" altLang="en-US" sz="1200" dirty="0" err="1" smtClean="0">
                <a:latin typeface="Arial" charset="0"/>
                <a:cs typeface="Arial" charset="0"/>
                <a:sym typeface="Wingdings" pitchFamily="2" charset="2"/>
              </a:rPr>
              <a:t>établie</a:t>
            </a:r>
            <a:r>
              <a:rPr lang="en-US" altLang="en-US" sz="1200" dirty="0">
                <a:latin typeface="Arial" charset="0"/>
                <a:cs typeface="Arial" charset="0"/>
                <a:sym typeface="Wingdings" pitchFamily="2" charset="2"/>
              </a:rPr>
              <a:t>.</a:t>
            </a:r>
            <a:endParaRPr lang="en-US" altLang="en-US" sz="1200" dirty="0" smtClean="0">
              <a:latin typeface="Arial" charset="0"/>
              <a:cs typeface="Arial" charset="0"/>
              <a:sym typeface="Wingdings" pitchFamily="2" charset="2"/>
            </a:endParaRPr>
          </a:p>
          <a:p>
            <a:pPr marL="536575" lvl="2" indent="-285750">
              <a:spcBef>
                <a:spcPts val="400"/>
              </a:spcBef>
              <a:buFont typeface="Wingdings" pitchFamily="2" charset="2"/>
              <a:buChar char="§"/>
              <a:defRPr/>
            </a:pPr>
            <a:r>
              <a:rPr lang="en-US" altLang="en-US" sz="1200" dirty="0">
                <a:latin typeface="Arial" charset="0"/>
                <a:cs typeface="Arial" charset="0"/>
                <a:sym typeface="Wingdings" pitchFamily="2" charset="2"/>
              </a:rPr>
              <a:t>L</a:t>
            </a:r>
            <a:r>
              <a:rPr lang="en-US" altLang="en-US" sz="1200" dirty="0" smtClean="0">
                <a:latin typeface="Arial" charset="0"/>
                <a:cs typeface="Arial" charset="0"/>
                <a:sym typeface="Wingdings" pitchFamily="2" charset="2"/>
              </a:rPr>
              <a:t>e prix de </a:t>
            </a:r>
            <a:r>
              <a:rPr lang="en-US" altLang="en-US" sz="1200" dirty="0" err="1" smtClean="0">
                <a:latin typeface="Arial" charset="0"/>
                <a:cs typeface="Arial" charset="0"/>
                <a:sym typeface="Wingdings" pitchFamily="2" charset="2"/>
              </a:rPr>
              <a:t>vente</a:t>
            </a:r>
            <a:r>
              <a:rPr lang="en-US" altLang="en-US" sz="1200" dirty="0" smtClean="0">
                <a:latin typeface="Arial" charset="0"/>
                <a:cs typeface="Arial" charset="0"/>
                <a:sym typeface="Wingdings" pitchFamily="2" charset="2"/>
              </a:rPr>
              <a:t> </a:t>
            </a:r>
            <a:r>
              <a:rPr lang="en-US" altLang="en-US" sz="1200" dirty="0" err="1" smtClean="0">
                <a:latin typeface="Arial" charset="0"/>
                <a:cs typeface="Arial" charset="0"/>
                <a:sym typeface="Wingdings" pitchFamily="2" charset="2"/>
              </a:rPr>
              <a:t>correspondait</a:t>
            </a:r>
            <a:r>
              <a:rPr lang="en-US" altLang="en-US" sz="1200" dirty="0" smtClean="0">
                <a:latin typeface="Arial" charset="0"/>
                <a:cs typeface="Arial" charset="0"/>
                <a:sym typeface="Wingdings" pitchFamily="2" charset="2"/>
              </a:rPr>
              <a:t> au prix de </a:t>
            </a:r>
            <a:r>
              <a:rPr lang="en-US" altLang="en-US" sz="1200" dirty="0" err="1" smtClean="0">
                <a:latin typeface="Arial" charset="0"/>
                <a:cs typeface="Arial" charset="0"/>
                <a:sym typeface="Wingdings" pitchFamily="2" charset="2"/>
              </a:rPr>
              <a:t>marché</a:t>
            </a:r>
            <a:r>
              <a:rPr lang="en-US" altLang="en-US" sz="1200" dirty="0" smtClean="0">
                <a:latin typeface="Arial" charset="0"/>
                <a:cs typeface="Arial" charset="0"/>
                <a:sym typeface="Wingdings" pitchFamily="2" charset="2"/>
              </a:rPr>
              <a:t>.</a:t>
            </a:r>
          </a:p>
          <a:p>
            <a:pPr marL="536575" lvl="2" indent="-285750">
              <a:spcBef>
                <a:spcPts val="400"/>
              </a:spcBef>
              <a:buFont typeface="Wingdings" pitchFamily="2" charset="2"/>
              <a:buChar char="§"/>
              <a:defRPr/>
            </a:pPr>
            <a:r>
              <a:rPr lang="en-US" altLang="en-US" sz="1200" dirty="0" smtClean="0">
                <a:latin typeface="Arial" charset="0"/>
                <a:cs typeface="Arial" charset="0"/>
                <a:sym typeface="Wingdings" pitchFamily="2" charset="2"/>
              </a:rPr>
              <a:t>Le </a:t>
            </a:r>
            <a:r>
              <a:rPr lang="en-US" altLang="en-US" sz="1200" dirty="0" err="1" smtClean="0">
                <a:latin typeface="Arial" charset="0"/>
                <a:cs typeface="Arial" charset="0"/>
                <a:sym typeface="Wingdings" pitchFamily="2" charset="2"/>
              </a:rPr>
              <a:t>redevable</a:t>
            </a:r>
            <a:r>
              <a:rPr lang="en-US" altLang="en-US" sz="1200" dirty="0" smtClean="0">
                <a:latin typeface="Arial" charset="0"/>
                <a:cs typeface="Arial" charset="0"/>
                <a:sym typeface="Wingdings" pitchFamily="2" charset="2"/>
              </a:rPr>
              <a:t> </a:t>
            </a:r>
            <a:r>
              <a:rPr lang="en-US" altLang="en-US" sz="1200" dirty="0" err="1" smtClean="0">
                <a:latin typeface="Arial" charset="0"/>
                <a:cs typeface="Arial" charset="0"/>
                <a:sym typeface="Wingdings" pitchFamily="2" charset="2"/>
              </a:rPr>
              <a:t>avait</a:t>
            </a:r>
            <a:r>
              <a:rPr lang="en-US" altLang="en-US" sz="1200" dirty="0" smtClean="0">
                <a:latin typeface="Arial" charset="0"/>
                <a:cs typeface="Arial" charset="0"/>
                <a:sym typeface="Wingdings" pitchFamily="2" charset="2"/>
              </a:rPr>
              <a:t> </a:t>
            </a:r>
            <a:r>
              <a:rPr lang="en-US" altLang="en-US" sz="1200" dirty="0" err="1" smtClean="0">
                <a:latin typeface="Arial" charset="0"/>
                <a:cs typeface="Arial" charset="0"/>
                <a:sym typeface="Wingdings" pitchFamily="2" charset="2"/>
              </a:rPr>
              <a:t>vérifié</a:t>
            </a:r>
            <a:r>
              <a:rPr lang="en-US" altLang="en-US" sz="1200" dirty="0" smtClean="0">
                <a:latin typeface="Arial" charset="0"/>
                <a:cs typeface="Arial" charset="0"/>
                <a:sym typeface="Wingdings" pitchFamily="2" charset="2"/>
              </a:rPr>
              <a:t> son </a:t>
            </a:r>
            <a:r>
              <a:rPr lang="en-US" altLang="en-US" sz="1200" dirty="0" err="1" smtClean="0">
                <a:latin typeface="Arial" charset="0"/>
                <a:cs typeface="Arial" charset="0"/>
                <a:sym typeface="Wingdings" pitchFamily="2" charset="2"/>
              </a:rPr>
              <a:t>fournisseur</a:t>
            </a:r>
            <a:r>
              <a:rPr lang="en-US" altLang="en-US" sz="1200" dirty="0" smtClean="0">
                <a:latin typeface="Arial" charset="0"/>
                <a:cs typeface="Arial" charset="0"/>
                <a:sym typeface="Wingdings" pitchFamily="2" charset="2"/>
              </a:rPr>
              <a:t> (</a:t>
            </a:r>
            <a:r>
              <a:rPr lang="en-US" altLang="en-US" sz="1200" i="1" dirty="0" smtClean="0">
                <a:latin typeface="Arial" charset="0"/>
                <a:cs typeface="Arial" charset="0"/>
                <a:sym typeface="Wingdings" pitchFamily="2" charset="2"/>
              </a:rPr>
              <a:t>due diligence</a:t>
            </a:r>
            <a:r>
              <a:rPr lang="en-US" altLang="en-US" sz="1200" dirty="0" smtClean="0">
                <a:latin typeface="Arial" charset="0"/>
                <a:cs typeface="Arial" charset="0"/>
                <a:sym typeface="Wingdings" pitchFamily="2" charset="2"/>
              </a:rPr>
              <a:t>).</a:t>
            </a:r>
            <a:endParaRPr lang="en-US" altLang="en-US" sz="1200" dirty="0">
              <a:latin typeface="Arial" charset="0"/>
              <a:cs typeface="Arial" charset="0"/>
              <a:sym typeface="Wingdings" pitchFamily="2" charset="2"/>
            </a:endParaRPr>
          </a:p>
          <a:p>
            <a:pPr marL="536575" lvl="2" indent="-285750">
              <a:spcBef>
                <a:spcPts val="400"/>
              </a:spcBef>
              <a:buFont typeface="Wingdings" pitchFamily="2" charset="2"/>
              <a:buChar char="§"/>
              <a:defRPr/>
            </a:pPr>
            <a:r>
              <a:rPr lang="en-US" altLang="en-US" sz="1200" dirty="0" err="1" smtClean="0">
                <a:latin typeface="Arial" charset="0"/>
                <a:cs typeface="Arial" charset="0"/>
                <a:sym typeface="Wingdings" pitchFamily="2" charset="2"/>
              </a:rPr>
              <a:t>L’inexécution</a:t>
            </a:r>
            <a:r>
              <a:rPr lang="en-US" altLang="en-US" sz="1200" dirty="0" smtClean="0">
                <a:latin typeface="Arial" charset="0"/>
                <a:cs typeface="Arial" charset="0"/>
                <a:sym typeface="Wingdings" pitchFamily="2" charset="2"/>
              </a:rPr>
              <a:t> par un tiers de </a:t>
            </a:r>
            <a:r>
              <a:rPr lang="en-US" altLang="en-US" sz="1200" dirty="0" err="1" smtClean="0">
                <a:latin typeface="Arial" charset="0"/>
                <a:cs typeface="Arial" charset="0"/>
                <a:sym typeface="Wingdings" pitchFamily="2" charset="2"/>
              </a:rPr>
              <a:t>ses</a:t>
            </a:r>
            <a:r>
              <a:rPr lang="en-US" altLang="en-US" sz="1200" dirty="0" smtClean="0">
                <a:latin typeface="Arial" charset="0"/>
                <a:cs typeface="Arial" charset="0"/>
                <a:sym typeface="Wingdings" pitchFamily="2" charset="2"/>
              </a:rPr>
              <a:t> obligations </a:t>
            </a:r>
            <a:r>
              <a:rPr lang="en-US" altLang="en-US" sz="1200" dirty="0" err="1" smtClean="0">
                <a:latin typeface="Arial" charset="0"/>
                <a:cs typeface="Arial" charset="0"/>
                <a:sym typeface="Wingdings" pitchFamily="2" charset="2"/>
              </a:rPr>
              <a:t>fiscales</a:t>
            </a:r>
            <a:r>
              <a:rPr lang="en-US" altLang="en-US" sz="1200" dirty="0" smtClean="0">
                <a:latin typeface="Arial" charset="0"/>
                <a:cs typeface="Arial" charset="0"/>
                <a:sym typeface="Wingdings" pitchFamily="2" charset="2"/>
              </a:rPr>
              <a:t> ne </a:t>
            </a:r>
            <a:r>
              <a:rPr lang="en-US" altLang="en-US" sz="1200" dirty="0" err="1" smtClean="0">
                <a:latin typeface="Arial" charset="0"/>
                <a:cs typeface="Arial" charset="0"/>
                <a:sym typeface="Wingdings" pitchFamily="2" charset="2"/>
              </a:rPr>
              <a:t>doit</a:t>
            </a:r>
            <a:r>
              <a:rPr lang="en-US" altLang="en-US" sz="1200" dirty="0" smtClean="0">
                <a:latin typeface="Arial" charset="0"/>
                <a:cs typeface="Arial" charset="0"/>
                <a:sym typeface="Wingdings" pitchFamily="2" charset="2"/>
              </a:rPr>
              <a:t> pas </a:t>
            </a:r>
            <a:r>
              <a:rPr lang="en-US" altLang="en-US" sz="1200" dirty="0" err="1" smtClean="0">
                <a:latin typeface="Arial" charset="0"/>
                <a:cs typeface="Arial" charset="0"/>
                <a:sym typeface="Wingdings" pitchFamily="2" charset="2"/>
              </a:rPr>
              <a:t>nuire</a:t>
            </a:r>
            <a:r>
              <a:rPr lang="en-US" altLang="en-US" sz="1200" dirty="0" smtClean="0">
                <a:latin typeface="Arial" charset="0"/>
                <a:cs typeface="Arial" charset="0"/>
                <a:sym typeface="Wingdings" pitchFamily="2" charset="2"/>
              </a:rPr>
              <a:t> au </a:t>
            </a:r>
            <a:r>
              <a:rPr lang="en-US" altLang="en-US" sz="1200" dirty="0" err="1" smtClean="0">
                <a:latin typeface="Arial" charset="0"/>
                <a:cs typeface="Arial" charset="0"/>
                <a:sym typeface="Wingdings" pitchFamily="2" charset="2"/>
              </a:rPr>
              <a:t>contribuable</a:t>
            </a:r>
            <a:r>
              <a:rPr lang="en-US" altLang="en-US" sz="1200" dirty="0" smtClean="0">
                <a:latin typeface="Arial" charset="0"/>
                <a:cs typeface="Arial" charset="0"/>
                <a:sym typeface="Wingdings" pitchFamily="2" charset="2"/>
              </a:rPr>
              <a:t> de bonne </a:t>
            </a:r>
            <a:r>
              <a:rPr lang="en-US" altLang="en-US" sz="1200" dirty="0" err="1" smtClean="0">
                <a:latin typeface="Arial" charset="0"/>
                <a:cs typeface="Arial" charset="0"/>
                <a:sym typeface="Wingdings" pitchFamily="2" charset="2"/>
              </a:rPr>
              <a:t>foi</a:t>
            </a:r>
            <a:r>
              <a:rPr lang="en-US" altLang="en-US" sz="1200" dirty="0" smtClean="0">
                <a:latin typeface="Arial" charset="0"/>
                <a:cs typeface="Arial" charset="0"/>
                <a:sym typeface="Wingdings" pitchFamily="2" charset="2"/>
              </a:rPr>
              <a:t>.</a:t>
            </a:r>
            <a:endParaRPr lang="en-US" altLang="en-US" sz="1200" dirty="0">
              <a:latin typeface="Arial" charset="0"/>
              <a:cs typeface="Arial" charset="0"/>
              <a:sym typeface="Wingdings" pitchFamily="2" charset="2"/>
            </a:endParaRPr>
          </a:p>
          <a:p>
            <a:pPr marL="536575" lvl="2" indent="-285750">
              <a:spcBef>
                <a:spcPts val="400"/>
              </a:spcBef>
              <a:buFont typeface="Wingdings" pitchFamily="2" charset="2"/>
              <a:buChar char="§"/>
              <a:defRPr/>
            </a:pPr>
            <a:endParaRPr lang="en-US" sz="1200" dirty="0" smtClean="0">
              <a:latin typeface="Arial" charset="0"/>
              <a:cs typeface="Arial" charset="0"/>
            </a:endParaRPr>
          </a:p>
          <a:p>
            <a:pPr marL="0" lvl="2" indent="0" algn="just">
              <a:spcBef>
                <a:spcPct val="0"/>
              </a:spcBef>
              <a:spcAft>
                <a:spcPts val="600"/>
              </a:spcAft>
              <a:buFont typeface="Symbol" pitchFamily="18" charset="2"/>
              <a:buNone/>
            </a:pPr>
            <a:r>
              <a:rPr lang="en-US" altLang="en-US" sz="1200" dirty="0" smtClean="0">
                <a:latin typeface="Arial" charset="0"/>
                <a:cs typeface="Arial" charset="0"/>
              </a:rPr>
              <a:t>     </a:t>
            </a:r>
            <a:endParaRPr lang="en-GB" altLang="en-US" sz="1200" dirty="0">
              <a:latin typeface="Arial" charset="0"/>
              <a:cs typeface="Arial" charset="0"/>
            </a:endParaRPr>
          </a:p>
        </p:txBody>
      </p:sp>
      <p:grpSp>
        <p:nvGrpSpPr>
          <p:cNvPr id="34" name="Group 14"/>
          <p:cNvGrpSpPr>
            <a:grpSpLocks/>
          </p:cNvGrpSpPr>
          <p:nvPr/>
        </p:nvGrpSpPr>
        <p:grpSpPr bwMode="auto">
          <a:xfrm>
            <a:off x="615131" y="1910656"/>
            <a:ext cx="3452813" cy="1230312"/>
            <a:chOff x="126954" y="2779315"/>
            <a:chExt cx="3452630" cy="1230289"/>
          </a:xfrm>
        </p:grpSpPr>
        <p:sp>
          <p:nvSpPr>
            <p:cNvPr id="35" name="Rectangle 48"/>
            <p:cNvSpPr>
              <a:spLocks noChangeArrowheads="1"/>
            </p:cNvSpPr>
            <p:nvPr/>
          </p:nvSpPr>
          <p:spPr bwMode="auto">
            <a:xfrm>
              <a:off x="1313032" y="3573016"/>
              <a:ext cx="1047772" cy="436588"/>
            </a:xfrm>
            <a:prstGeom prst="rect">
              <a:avLst/>
            </a:prstGeom>
            <a:solidFill>
              <a:schemeClr val="bg1"/>
            </a:solidFill>
            <a:ln w="22225">
              <a:solidFill>
                <a:srgbClr val="13294A"/>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err="1" smtClean="0">
                  <a:solidFill>
                    <a:srgbClr val="13294A"/>
                  </a:solidFill>
                  <a:latin typeface="Arial" charset="0"/>
                </a:rPr>
                <a:t>Intermédiaire</a:t>
              </a:r>
              <a:endParaRPr lang="ru-RU" altLang="en-US" sz="1200" b="1" dirty="0">
                <a:solidFill>
                  <a:srgbClr val="13294A"/>
                </a:solidFill>
                <a:latin typeface="Arial" charset="0"/>
              </a:endParaRPr>
            </a:p>
          </p:txBody>
        </p:sp>
        <p:sp>
          <p:nvSpPr>
            <p:cNvPr id="36" name="Rectangle 35"/>
            <p:cNvSpPr>
              <a:spLocks noChangeArrowheads="1"/>
            </p:cNvSpPr>
            <p:nvPr/>
          </p:nvSpPr>
          <p:spPr bwMode="auto">
            <a:xfrm>
              <a:off x="126954" y="2780902"/>
              <a:ext cx="906415" cy="434967"/>
            </a:xfrm>
            <a:prstGeom prst="rect">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22289" tIns="18574" rIns="22289" bIns="0" anchor="ctr" upright="1"/>
            <a:lstStyle/>
            <a:p>
              <a:pPr algn="ctr">
                <a:defRPr/>
              </a:pPr>
              <a:r>
                <a:rPr lang="en-US" sz="1200" b="1" dirty="0" err="1" smtClean="0">
                  <a:solidFill>
                    <a:schemeClr val="accent1">
                      <a:lumMod val="50000"/>
                      <a:lumOff val="50000"/>
                    </a:schemeClr>
                  </a:solidFill>
                  <a:latin typeface="Arial" pitchFamily="34" charset="0"/>
                  <a:cs typeface="Arial" pitchFamily="34" charset="0"/>
                </a:rPr>
                <a:t>Redevable</a:t>
              </a:r>
              <a:r>
                <a:rPr lang="en-US" sz="1200" b="1" dirty="0" smtClean="0">
                  <a:solidFill>
                    <a:schemeClr val="accent1">
                      <a:lumMod val="50000"/>
                      <a:lumOff val="50000"/>
                    </a:schemeClr>
                  </a:solidFill>
                  <a:latin typeface="Arial" pitchFamily="34" charset="0"/>
                  <a:cs typeface="Arial" pitchFamily="34" charset="0"/>
                </a:rPr>
                <a:t> (</a:t>
              </a:r>
              <a:r>
                <a:rPr lang="en-US" sz="1200" b="1" dirty="0" err="1" smtClean="0">
                  <a:solidFill>
                    <a:schemeClr val="accent1">
                      <a:lumMod val="50000"/>
                      <a:lumOff val="50000"/>
                    </a:schemeClr>
                  </a:solidFill>
                  <a:latin typeface="Arial" pitchFamily="34" charset="0"/>
                  <a:cs typeface="Arial" pitchFamily="34" charset="0"/>
                </a:rPr>
                <a:t>acheteur</a:t>
              </a:r>
              <a:r>
                <a:rPr lang="en-US" sz="1200" b="1" dirty="0" smtClean="0">
                  <a:solidFill>
                    <a:schemeClr val="accent1">
                      <a:lumMod val="50000"/>
                      <a:lumOff val="50000"/>
                    </a:schemeClr>
                  </a:solidFill>
                  <a:latin typeface="Arial" pitchFamily="34" charset="0"/>
                  <a:cs typeface="Arial" pitchFamily="34" charset="0"/>
                </a:rPr>
                <a:t>)</a:t>
              </a:r>
              <a:endParaRPr lang="ru-RU" sz="1200" dirty="0">
                <a:solidFill>
                  <a:schemeClr val="accent1">
                    <a:lumMod val="50000"/>
                    <a:lumOff val="50000"/>
                  </a:schemeClr>
                </a:solidFill>
                <a:latin typeface="Arial" pitchFamily="34" charset="0"/>
                <a:cs typeface="Arial" pitchFamily="34" charset="0"/>
              </a:endParaRPr>
            </a:p>
          </p:txBody>
        </p:sp>
        <p:sp>
          <p:nvSpPr>
            <p:cNvPr id="37" name="Rectangle 48"/>
            <p:cNvSpPr>
              <a:spLocks noChangeArrowheads="1"/>
            </p:cNvSpPr>
            <p:nvPr/>
          </p:nvSpPr>
          <p:spPr bwMode="auto">
            <a:xfrm>
              <a:off x="2531812" y="2779315"/>
              <a:ext cx="1047772" cy="436588"/>
            </a:xfrm>
            <a:prstGeom prst="rect">
              <a:avLst/>
            </a:prstGeom>
            <a:solidFill>
              <a:schemeClr val="bg1"/>
            </a:solidFill>
            <a:ln w="22225">
              <a:solidFill>
                <a:srgbClr val="13294A"/>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err="1" smtClean="0">
                  <a:solidFill>
                    <a:srgbClr val="13294A"/>
                  </a:solidFill>
                  <a:latin typeface="Arial" charset="0"/>
                </a:rPr>
                <a:t>Fabriquant</a:t>
              </a:r>
              <a:endParaRPr lang="ru-RU" altLang="en-US" sz="1200" b="1" dirty="0">
                <a:solidFill>
                  <a:srgbClr val="13294A"/>
                </a:solidFill>
                <a:latin typeface="Arial" charset="0"/>
              </a:endParaRPr>
            </a:p>
          </p:txBody>
        </p:sp>
        <p:cxnSp>
          <p:nvCxnSpPr>
            <p:cNvPr id="38" name="Straight Arrow Connector 37"/>
            <p:cNvCxnSpPr/>
            <p:nvPr/>
          </p:nvCxnSpPr>
          <p:spPr>
            <a:xfrm flipH="1">
              <a:off x="2235042" y="3215869"/>
              <a:ext cx="296847" cy="357181"/>
            </a:xfrm>
            <a:prstGeom prst="straightConnector1">
              <a:avLst/>
            </a:prstGeom>
            <a:ln w="12700">
              <a:solidFill>
                <a:srgbClr val="13294A"/>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1033369" y="3215869"/>
              <a:ext cx="279385" cy="357181"/>
            </a:xfrm>
            <a:prstGeom prst="straightConnector1">
              <a:avLst/>
            </a:prstGeom>
            <a:ln w="12700">
              <a:solidFill>
                <a:srgbClr val="13294A"/>
              </a:solidFill>
              <a:tailEnd type="arrow"/>
            </a:ln>
          </p:spPr>
          <p:style>
            <a:lnRef idx="1">
              <a:schemeClr val="accent1"/>
            </a:lnRef>
            <a:fillRef idx="0">
              <a:schemeClr val="accent1"/>
            </a:fillRef>
            <a:effectRef idx="0">
              <a:schemeClr val="accent1"/>
            </a:effectRef>
            <a:fontRef idx="minor">
              <a:schemeClr val="tx1"/>
            </a:fontRef>
          </p:style>
        </p:cxnSp>
      </p:grpSp>
      <p:sp>
        <p:nvSpPr>
          <p:cNvPr id="43" name="Rectangle 48"/>
          <p:cNvSpPr>
            <a:spLocks noChangeArrowheads="1"/>
          </p:cNvSpPr>
          <p:nvPr/>
        </p:nvSpPr>
        <p:spPr bwMode="auto">
          <a:xfrm>
            <a:off x="6337776" y="2704372"/>
            <a:ext cx="1047828" cy="436596"/>
          </a:xfrm>
          <a:prstGeom prst="rect">
            <a:avLst/>
          </a:prstGeom>
          <a:solidFill>
            <a:schemeClr val="bg1"/>
          </a:solidFill>
          <a:ln w="22225">
            <a:solidFill>
              <a:srgbClr val="13294A"/>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err="1" smtClean="0">
                <a:solidFill>
                  <a:srgbClr val="13294A"/>
                </a:solidFill>
                <a:latin typeface="Arial" charset="0"/>
              </a:rPr>
              <a:t>Intermédiaire</a:t>
            </a:r>
            <a:endParaRPr lang="ru-RU" altLang="en-US" sz="1200" b="1" dirty="0">
              <a:solidFill>
                <a:srgbClr val="13294A"/>
              </a:solidFill>
              <a:latin typeface="Arial" charset="0"/>
            </a:endParaRPr>
          </a:p>
        </p:txBody>
      </p:sp>
      <p:sp>
        <p:nvSpPr>
          <p:cNvPr id="44" name="Rectangle 43"/>
          <p:cNvSpPr>
            <a:spLocks noChangeArrowheads="1"/>
          </p:cNvSpPr>
          <p:nvPr/>
        </p:nvSpPr>
        <p:spPr bwMode="auto">
          <a:xfrm>
            <a:off x="7697985" y="1910656"/>
            <a:ext cx="906463" cy="434975"/>
          </a:xfrm>
          <a:prstGeom prst="rect">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lIns="22289" tIns="18574" rIns="22289" bIns="0" anchor="ctr" upright="1"/>
          <a:lstStyle/>
          <a:p>
            <a:pPr algn="ctr">
              <a:defRPr/>
            </a:pPr>
            <a:r>
              <a:rPr lang="en-US" sz="1200" b="1" dirty="0" err="1" smtClean="0">
                <a:solidFill>
                  <a:schemeClr val="accent1">
                    <a:lumMod val="50000"/>
                    <a:lumOff val="50000"/>
                  </a:schemeClr>
                </a:solidFill>
                <a:latin typeface="Arial" pitchFamily="34" charset="0"/>
                <a:cs typeface="Arial" pitchFamily="34" charset="0"/>
              </a:rPr>
              <a:t>Redevable</a:t>
            </a:r>
            <a:endParaRPr lang="en-US" sz="1200" b="1" dirty="0" smtClean="0">
              <a:solidFill>
                <a:schemeClr val="accent1">
                  <a:lumMod val="50000"/>
                  <a:lumOff val="50000"/>
                </a:schemeClr>
              </a:solidFill>
              <a:latin typeface="Arial" pitchFamily="34" charset="0"/>
              <a:cs typeface="Arial" pitchFamily="34" charset="0"/>
            </a:endParaRPr>
          </a:p>
          <a:p>
            <a:pPr algn="ctr">
              <a:defRPr/>
            </a:pPr>
            <a:r>
              <a:rPr lang="en-US" sz="1200" b="1" dirty="0" smtClean="0">
                <a:solidFill>
                  <a:schemeClr val="accent1">
                    <a:lumMod val="50000"/>
                    <a:lumOff val="50000"/>
                  </a:schemeClr>
                </a:solidFill>
                <a:latin typeface="Arial" pitchFamily="34" charset="0"/>
                <a:cs typeface="Arial" pitchFamily="34" charset="0"/>
              </a:rPr>
              <a:t>(</a:t>
            </a:r>
            <a:r>
              <a:rPr lang="en-US" sz="1200" b="1" dirty="0" err="1" smtClean="0">
                <a:solidFill>
                  <a:schemeClr val="accent1">
                    <a:lumMod val="50000"/>
                    <a:lumOff val="50000"/>
                  </a:schemeClr>
                </a:solidFill>
                <a:latin typeface="Arial" pitchFamily="34" charset="0"/>
                <a:cs typeface="Arial" pitchFamily="34" charset="0"/>
              </a:rPr>
              <a:t>vendeur</a:t>
            </a:r>
            <a:r>
              <a:rPr lang="en-US" sz="1200" b="1" dirty="0" smtClean="0">
                <a:solidFill>
                  <a:schemeClr val="accent1">
                    <a:lumMod val="50000"/>
                    <a:lumOff val="50000"/>
                  </a:schemeClr>
                </a:solidFill>
                <a:latin typeface="Arial" pitchFamily="34" charset="0"/>
                <a:cs typeface="Arial" pitchFamily="34" charset="0"/>
              </a:rPr>
              <a:t>)</a:t>
            </a:r>
            <a:endParaRPr lang="ru-RU" sz="1200" dirty="0">
              <a:solidFill>
                <a:schemeClr val="accent1">
                  <a:lumMod val="50000"/>
                  <a:lumOff val="50000"/>
                </a:schemeClr>
              </a:solidFill>
              <a:latin typeface="Arial" pitchFamily="34" charset="0"/>
              <a:cs typeface="Arial" pitchFamily="34" charset="0"/>
            </a:endParaRPr>
          </a:p>
        </p:txBody>
      </p:sp>
      <p:sp>
        <p:nvSpPr>
          <p:cNvPr id="45" name="Rectangle 48"/>
          <p:cNvSpPr>
            <a:spLocks noChangeArrowheads="1"/>
          </p:cNvSpPr>
          <p:nvPr/>
        </p:nvSpPr>
        <p:spPr bwMode="auto">
          <a:xfrm>
            <a:off x="5010270" y="1912243"/>
            <a:ext cx="1047828" cy="436596"/>
          </a:xfrm>
          <a:prstGeom prst="rect">
            <a:avLst/>
          </a:prstGeom>
          <a:solidFill>
            <a:schemeClr val="bg1"/>
          </a:solidFill>
          <a:ln w="22225">
            <a:solidFill>
              <a:srgbClr val="13294A"/>
            </a:solidFill>
            <a:miter lim="800000"/>
            <a:headEnd/>
            <a:tailEnd/>
          </a:ln>
        </p:spPr>
        <p:txBody>
          <a:bodyPr lIns="22289" tIns="18574" rIns="22289"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smtClean="0">
                <a:solidFill>
                  <a:srgbClr val="13294A"/>
                </a:solidFill>
                <a:latin typeface="Arial" charset="0"/>
              </a:rPr>
              <a:t>Client</a:t>
            </a:r>
            <a:endParaRPr lang="ru-RU" altLang="en-US" sz="1200" b="1" dirty="0">
              <a:solidFill>
                <a:srgbClr val="13294A"/>
              </a:solidFill>
              <a:latin typeface="Arial" charset="0"/>
            </a:endParaRPr>
          </a:p>
        </p:txBody>
      </p:sp>
      <p:cxnSp>
        <p:nvCxnSpPr>
          <p:cNvPr id="46" name="Straight Arrow Connector 45"/>
          <p:cNvCxnSpPr/>
          <p:nvPr/>
        </p:nvCxnSpPr>
        <p:spPr bwMode="auto">
          <a:xfrm flipH="1">
            <a:off x="7408267" y="2345631"/>
            <a:ext cx="289718" cy="358775"/>
          </a:xfrm>
          <a:prstGeom prst="straightConnector1">
            <a:avLst/>
          </a:prstGeom>
          <a:ln w="12700">
            <a:solidFill>
              <a:srgbClr val="13294A"/>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bwMode="auto">
          <a:xfrm flipH="1" flipV="1">
            <a:off x="6058098" y="2347218"/>
            <a:ext cx="279400" cy="357188"/>
          </a:xfrm>
          <a:prstGeom prst="straightConnector1">
            <a:avLst/>
          </a:prstGeom>
          <a:ln w="12700">
            <a:solidFill>
              <a:srgbClr val="13294A"/>
            </a:solidFill>
            <a:tailEnd type="arrow"/>
          </a:ln>
        </p:spPr>
        <p:style>
          <a:lnRef idx="1">
            <a:schemeClr val="accent1"/>
          </a:lnRef>
          <a:fillRef idx="0">
            <a:schemeClr val="accent1"/>
          </a:fillRef>
          <a:effectRef idx="0">
            <a:schemeClr val="accent1"/>
          </a:effectRef>
          <a:fontRef idx="minor">
            <a:schemeClr val="tx1"/>
          </a:fontRef>
        </p:style>
      </p:cxnSp>
      <p:sp>
        <p:nvSpPr>
          <p:cNvPr id="49" name="TextBox 3"/>
          <p:cNvSpPr txBox="1">
            <a:spLocks noChangeArrowheads="1"/>
          </p:cNvSpPr>
          <p:nvPr/>
        </p:nvSpPr>
        <p:spPr bwMode="auto">
          <a:xfrm>
            <a:off x="5079941" y="2609829"/>
            <a:ext cx="11521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err="1" smtClean="0">
                <a:solidFill>
                  <a:srgbClr val="13294A"/>
                </a:solidFill>
                <a:latin typeface="Arial" charset="0"/>
              </a:rPr>
              <a:t>marchandises</a:t>
            </a:r>
            <a:endParaRPr lang="en-US" altLang="en-US" sz="1000" b="1" dirty="0">
              <a:solidFill>
                <a:srgbClr val="13294A"/>
              </a:solidFill>
              <a:latin typeface="Arial" charset="0"/>
            </a:endParaRPr>
          </a:p>
        </p:txBody>
      </p:sp>
      <p:sp>
        <p:nvSpPr>
          <p:cNvPr id="21" name="TextBox 3"/>
          <p:cNvSpPr txBox="1">
            <a:spLocks noChangeArrowheads="1"/>
          </p:cNvSpPr>
          <p:nvPr/>
        </p:nvSpPr>
        <p:spPr bwMode="auto">
          <a:xfrm>
            <a:off x="7575136" y="2609829"/>
            <a:ext cx="11521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err="1" smtClean="0">
                <a:solidFill>
                  <a:srgbClr val="13294A"/>
                </a:solidFill>
                <a:latin typeface="Arial" charset="0"/>
              </a:rPr>
              <a:t>marchandises</a:t>
            </a:r>
            <a:endParaRPr lang="en-US" altLang="en-US" sz="1000" b="1" dirty="0">
              <a:solidFill>
                <a:srgbClr val="13294A"/>
              </a:solidFill>
              <a:latin typeface="Arial" charset="0"/>
            </a:endParaRPr>
          </a:p>
        </p:txBody>
      </p:sp>
      <p:sp>
        <p:nvSpPr>
          <p:cNvPr id="22" name="TextBox 3"/>
          <p:cNvSpPr txBox="1">
            <a:spLocks noChangeArrowheads="1"/>
          </p:cNvSpPr>
          <p:nvPr/>
        </p:nvSpPr>
        <p:spPr bwMode="auto">
          <a:xfrm>
            <a:off x="527196" y="2609829"/>
            <a:ext cx="11521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err="1" smtClean="0">
                <a:solidFill>
                  <a:srgbClr val="13294A"/>
                </a:solidFill>
                <a:latin typeface="Arial" charset="0"/>
              </a:rPr>
              <a:t>marchandises</a:t>
            </a:r>
            <a:endParaRPr lang="en-US" altLang="en-US" sz="1000" b="1" dirty="0">
              <a:solidFill>
                <a:srgbClr val="13294A"/>
              </a:solidFill>
              <a:latin typeface="Arial" charset="0"/>
            </a:endParaRPr>
          </a:p>
        </p:txBody>
      </p:sp>
      <p:sp>
        <p:nvSpPr>
          <p:cNvPr id="23" name="TextBox 3"/>
          <p:cNvSpPr txBox="1">
            <a:spLocks noChangeArrowheads="1"/>
          </p:cNvSpPr>
          <p:nvPr/>
        </p:nvSpPr>
        <p:spPr bwMode="auto">
          <a:xfrm>
            <a:off x="2915785" y="2609828"/>
            <a:ext cx="11521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b="1" dirty="0" err="1" smtClean="0">
                <a:solidFill>
                  <a:srgbClr val="13294A"/>
                </a:solidFill>
                <a:latin typeface="Arial" charset="0"/>
              </a:rPr>
              <a:t>marchandises</a:t>
            </a:r>
            <a:endParaRPr lang="en-US" altLang="en-US" sz="1000" b="1" dirty="0">
              <a:solidFill>
                <a:srgbClr val="13294A"/>
              </a:solidFill>
              <a:latin typeface="Arial" charset="0"/>
            </a:endParaRPr>
          </a:p>
        </p:txBody>
      </p:sp>
      <p:sp>
        <p:nvSpPr>
          <p:cNvPr id="24" name="Text Placeholder 3"/>
          <p:cNvSpPr txBox="1">
            <a:spLocks/>
          </p:cNvSpPr>
          <p:nvPr/>
        </p:nvSpPr>
        <p:spPr>
          <a:xfrm>
            <a:off x="5274543" y="1412776"/>
            <a:ext cx="3113881" cy="300434"/>
          </a:xfrm>
          <a:prstGeom prst="rect">
            <a:avLst/>
          </a:prstGeom>
          <a:ln w="19050">
            <a:solidFill>
              <a:srgbClr val="C00000"/>
            </a:solidFill>
            <a:miter lim="800000"/>
            <a:headEnd/>
            <a:tailEnd/>
          </a:ln>
        </p:spPr>
        <p:txBody>
          <a:bodyPr/>
          <a:lst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lvl="2" indent="0">
              <a:spcBef>
                <a:spcPts val="800"/>
              </a:spcBef>
              <a:buFont typeface="Symbol" pitchFamily="18" charset="2"/>
              <a:buNone/>
            </a:pPr>
            <a:r>
              <a:rPr lang="en-US" altLang="en-US" sz="1200" b="1" dirty="0" smtClean="0">
                <a:solidFill>
                  <a:srgbClr val="FF0000"/>
                </a:solidFill>
                <a:latin typeface="Arial" charset="0"/>
                <a:cs typeface="Arial" charset="0"/>
              </a:rPr>
              <a:t>D</a:t>
            </a:r>
            <a:r>
              <a:rPr lang="fr-FR" altLang="en-US" sz="1200" b="1" dirty="0">
                <a:solidFill>
                  <a:srgbClr val="FF0000"/>
                </a:solidFill>
                <a:latin typeface="Arial" charset="0"/>
                <a:cs typeface="Arial" charset="0"/>
              </a:rPr>
              <a:t>é</a:t>
            </a:r>
            <a:r>
              <a:rPr lang="en-US" altLang="en-US" sz="1200" b="1" dirty="0" err="1">
                <a:solidFill>
                  <a:srgbClr val="FF0000"/>
                </a:solidFill>
                <a:latin typeface="Arial" charset="0"/>
                <a:cs typeface="Arial" charset="0"/>
              </a:rPr>
              <a:t>cision</a:t>
            </a:r>
            <a:r>
              <a:rPr lang="en-US" altLang="en-US" sz="1200" b="1" dirty="0">
                <a:solidFill>
                  <a:srgbClr val="FF0000"/>
                </a:solidFill>
                <a:latin typeface="Arial" charset="0"/>
                <a:cs typeface="Arial" charset="0"/>
              </a:rPr>
              <a:t> favorable </a:t>
            </a:r>
            <a:r>
              <a:rPr lang="fr-FR" altLang="fr-FR" sz="1200" b="1" dirty="0">
                <a:solidFill>
                  <a:srgbClr val="FF0000"/>
                </a:solidFill>
                <a:latin typeface="Arial" charset="0"/>
                <a:cs typeface="Arial" charset="0"/>
              </a:rPr>
              <a:t>à </a:t>
            </a:r>
            <a:r>
              <a:rPr lang="en-US" altLang="en-US" sz="1200" b="1" dirty="0" err="1">
                <a:solidFill>
                  <a:srgbClr val="FF0000"/>
                </a:solidFill>
                <a:latin typeface="Arial" charset="0"/>
                <a:cs typeface="Arial" charset="0"/>
              </a:rPr>
              <a:t>l’inspection</a:t>
            </a:r>
            <a:r>
              <a:rPr lang="en-US" altLang="en-US" sz="1200" b="1" dirty="0">
                <a:solidFill>
                  <a:srgbClr val="FF0000"/>
                </a:solidFill>
                <a:latin typeface="Arial" charset="0"/>
                <a:cs typeface="Arial" charset="0"/>
              </a:rPr>
              <a:t> </a:t>
            </a:r>
            <a:r>
              <a:rPr lang="en-US" altLang="en-US" sz="1200" b="1" dirty="0" err="1">
                <a:solidFill>
                  <a:srgbClr val="FF0000"/>
                </a:solidFill>
                <a:latin typeface="Arial" charset="0"/>
                <a:cs typeface="Arial" charset="0"/>
              </a:rPr>
              <a:t>fiscale</a:t>
            </a:r>
            <a:endParaRPr lang="en-GB" altLang="en-US" sz="1200" b="1" dirty="0">
              <a:solidFill>
                <a:srgbClr val="FF0000"/>
              </a:solidFill>
              <a:latin typeface="Arial" charset="0"/>
              <a:cs typeface="Arial" charset="0"/>
            </a:endParaRPr>
          </a:p>
        </p:txBody>
      </p:sp>
      <p:sp>
        <p:nvSpPr>
          <p:cNvPr id="25" name="Text Placeholder 3"/>
          <p:cNvSpPr txBox="1">
            <a:spLocks/>
          </p:cNvSpPr>
          <p:nvPr/>
        </p:nvSpPr>
        <p:spPr>
          <a:xfrm>
            <a:off x="810047" y="1425474"/>
            <a:ext cx="2897857" cy="287736"/>
          </a:xfrm>
          <a:prstGeom prst="rect">
            <a:avLst/>
          </a:prstGeom>
          <a:ln w="19050">
            <a:solidFill>
              <a:srgbClr val="00B050"/>
            </a:solidFill>
            <a:miter lim="800000"/>
            <a:headEnd/>
            <a:tailEnd/>
          </a:ln>
        </p:spPr>
        <p:txBody>
          <a:bodyPr/>
          <a:lst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lvl="2" indent="0">
              <a:spcBef>
                <a:spcPts val="800"/>
              </a:spcBef>
              <a:buFont typeface="Symbol" pitchFamily="18" charset="2"/>
              <a:buNone/>
            </a:pPr>
            <a:r>
              <a:rPr lang="en-US" altLang="en-US" sz="1200" b="1" dirty="0" smtClean="0">
                <a:solidFill>
                  <a:srgbClr val="00B050"/>
                </a:solidFill>
                <a:latin typeface="Arial" charset="0"/>
                <a:cs typeface="Arial" charset="0"/>
              </a:rPr>
              <a:t>D</a:t>
            </a:r>
            <a:r>
              <a:rPr lang="fr-FR" altLang="en-US" sz="1200" b="1" dirty="0">
                <a:solidFill>
                  <a:srgbClr val="00B050"/>
                </a:solidFill>
                <a:latin typeface="Arial" charset="0"/>
                <a:cs typeface="Arial" charset="0"/>
              </a:rPr>
              <a:t>é</a:t>
            </a:r>
            <a:r>
              <a:rPr lang="en-US" altLang="en-US" sz="1200" b="1" dirty="0" err="1">
                <a:solidFill>
                  <a:srgbClr val="00B050"/>
                </a:solidFill>
                <a:latin typeface="Arial" charset="0"/>
                <a:cs typeface="Arial" charset="0"/>
              </a:rPr>
              <a:t>cision</a:t>
            </a:r>
            <a:r>
              <a:rPr lang="en-US" altLang="en-US" sz="1200" b="1" dirty="0">
                <a:solidFill>
                  <a:srgbClr val="00B050"/>
                </a:solidFill>
                <a:latin typeface="Arial" charset="0"/>
                <a:cs typeface="Arial" charset="0"/>
              </a:rPr>
              <a:t> favorable </a:t>
            </a:r>
            <a:r>
              <a:rPr lang="en-US" altLang="en-US" sz="1200" b="1" dirty="0" smtClean="0">
                <a:solidFill>
                  <a:srgbClr val="00B050"/>
                </a:solidFill>
                <a:latin typeface="Arial" charset="0"/>
                <a:cs typeface="Arial" charset="0"/>
              </a:rPr>
              <a:t>au </a:t>
            </a:r>
            <a:r>
              <a:rPr lang="en-US" altLang="en-US" sz="1200" b="1" dirty="0" err="1" smtClean="0">
                <a:solidFill>
                  <a:srgbClr val="00B050"/>
                </a:solidFill>
                <a:latin typeface="Arial" charset="0"/>
                <a:cs typeface="Arial" charset="0"/>
              </a:rPr>
              <a:t>contribuable</a:t>
            </a:r>
            <a:endParaRPr lang="en-GB" altLang="en-US" sz="1200" b="1" dirty="0">
              <a:solidFill>
                <a:srgbClr val="00B050"/>
              </a:solidFill>
              <a:latin typeface="Arial" charset="0"/>
              <a:cs typeface="Arial" charset="0"/>
            </a:endParaRPr>
          </a:p>
        </p:txBody>
      </p:sp>
    </p:spTree>
    <p:extLst>
      <p:ext uri="{BB962C8B-B14F-4D97-AF65-F5344CB8AC3E}">
        <p14:creationId xmlns:p14="http://schemas.microsoft.com/office/powerpoint/2010/main" val="3201057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Symbol" pitchFamily="18" charset="2"/>
              <a:buChar char="-"/>
              <a:defRPr sz="2000">
                <a:solidFill>
                  <a:srgbClr val="13294A"/>
                </a:solidFill>
                <a:latin typeface="Arial" charset="0"/>
                <a:cs typeface="Arial" charset="0"/>
              </a:defRPr>
            </a:lvl1pPr>
            <a:lvl2pPr marL="742950" indent="-285750" eaLnBrk="0" hangingPunct="0">
              <a:spcBef>
                <a:spcPct val="20000"/>
              </a:spcBef>
              <a:buFont typeface="Arial" charset="0"/>
              <a:buChar char="•"/>
              <a:defRPr>
                <a:solidFill>
                  <a:srgbClr val="13294A"/>
                </a:solidFill>
                <a:latin typeface="Arial" charset="0"/>
                <a:cs typeface="Arial" charset="0"/>
              </a:defRPr>
            </a:lvl2pPr>
            <a:lvl3pPr marL="1143000" indent="-228600" eaLnBrk="0" hangingPunct="0">
              <a:spcBef>
                <a:spcPct val="20000"/>
              </a:spcBef>
              <a:buFont typeface="Symbol" pitchFamily="18" charset="2"/>
              <a:buChar char="-"/>
              <a:defRPr sz="1600">
                <a:solidFill>
                  <a:srgbClr val="13294A"/>
                </a:solidFill>
                <a:latin typeface="Arial" charset="0"/>
                <a:cs typeface="Arial" charset="0"/>
              </a:defRPr>
            </a:lvl3pPr>
            <a:lvl4pPr marL="1600200" indent="-228600" eaLnBrk="0" hangingPunct="0">
              <a:spcBef>
                <a:spcPct val="20000"/>
              </a:spcBef>
              <a:buFont typeface="Arial" charset="0"/>
              <a:buChar char="•"/>
              <a:defRPr sz="1600">
                <a:solidFill>
                  <a:srgbClr val="13294A"/>
                </a:solidFill>
                <a:latin typeface="Arial" charset="0"/>
                <a:cs typeface="Arial" charset="0"/>
              </a:defRPr>
            </a:lvl4pPr>
            <a:lvl5pPr marL="2057400" indent="-228600" eaLnBrk="0" hangingPunct="0">
              <a:spcBef>
                <a:spcPct val="20000"/>
              </a:spcBef>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fontAlgn="base" hangingPunct="1">
              <a:spcBef>
                <a:spcPct val="0"/>
              </a:spcBef>
              <a:spcAft>
                <a:spcPct val="0"/>
              </a:spcAft>
              <a:buFontTx/>
              <a:buNone/>
            </a:pPr>
            <a:fld id="{38B202DE-D511-49D1-87FF-7398E5B6B642}" type="slidenum">
              <a:rPr lang="en-GB" altLang="en-US" sz="1000" smtClean="0">
                <a:solidFill>
                  <a:srgbClr val="766A62"/>
                </a:solidFill>
              </a:rPr>
              <a:pPr eaLnBrk="1" fontAlgn="base" hangingPunct="1">
                <a:spcBef>
                  <a:spcPct val="0"/>
                </a:spcBef>
                <a:spcAft>
                  <a:spcPct val="0"/>
                </a:spcAft>
                <a:buFontTx/>
                <a:buNone/>
              </a:pPr>
              <a:t>23</a:t>
            </a:fld>
            <a:endParaRPr lang="en-GB" altLang="en-US" sz="1000" smtClean="0">
              <a:solidFill>
                <a:srgbClr val="766A62"/>
              </a:solidFill>
            </a:endParaRPr>
          </a:p>
        </p:txBody>
      </p:sp>
      <p:pic>
        <p:nvPicPr>
          <p:cNvPr id="59395" name="Picture 7" descr="Q:\Marketing\Marketing storage\MARKETING\7_CMS_image_stock_part_01\pics\pics for new website\tiss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35150"/>
            <a:ext cx="1773238"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3"/>
          <p:cNvSpPr>
            <a:spLocks noChangeArrowheads="1"/>
          </p:cNvSpPr>
          <p:nvPr/>
        </p:nvSpPr>
        <p:spPr bwMode="auto">
          <a:xfrm>
            <a:off x="2357686" y="1762125"/>
            <a:ext cx="4878288"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Symbol" pitchFamily="18" charset="2"/>
              <a:buChar char="-"/>
              <a:defRPr sz="2000">
                <a:solidFill>
                  <a:srgbClr val="13294A"/>
                </a:solidFill>
                <a:latin typeface="Arial" charset="0"/>
                <a:cs typeface="Arial" charset="0"/>
              </a:defRPr>
            </a:lvl1pPr>
            <a:lvl2pPr marL="742950" indent="-285750" eaLnBrk="0" hangingPunct="0">
              <a:spcBef>
                <a:spcPct val="20000"/>
              </a:spcBef>
              <a:buFont typeface="Arial" charset="0"/>
              <a:buChar char="•"/>
              <a:defRPr>
                <a:solidFill>
                  <a:srgbClr val="13294A"/>
                </a:solidFill>
                <a:latin typeface="Arial" charset="0"/>
                <a:cs typeface="Arial" charset="0"/>
              </a:defRPr>
            </a:lvl2pPr>
            <a:lvl3pPr marL="1143000" indent="-228600" eaLnBrk="0" hangingPunct="0">
              <a:spcBef>
                <a:spcPct val="20000"/>
              </a:spcBef>
              <a:buFont typeface="Symbol" pitchFamily="18" charset="2"/>
              <a:buChar char="-"/>
              <a:defRPr sz="1600">
                <a:solidFill>
                  <a:srgbClr val="13294A"/>
                </a:solidFill>
                <a:latin typeface="Arial" charset="0"/>
                <a:cs typeface="Arial" charset="0"/>
              </a:defRPr>
            </a:lvl3pPr>
            <a:lvl4pPr marL="1600200" indent="-228600" eaLnBrk="0" hangingPunct="0">
              <a:spcBef>
                <a:spcPct val="20000"/>
              </a:spcBef>
              <a:buFont typeface="Arial" charset="0"/>
              <a:buChar char="•"/>
              <a:defRPr sz="1600">
                <a:solidFill>
                  <a:srgbClr val="13294A"/>
                </a:solidFill>
                <a:latin typeface="Arial" charset="0"/>
                <a:cs typeface="Arial" charset="0"/>
              </a:defRPr>
            </a:lvl4pPr>
            <a:lvl5pPr marL="2057400" indent="-228600" eaLnBrk="0" hangingPunct="0">
              <a:spcBef>
                <a:spcPct val="20000"/>
              </a:spcBef>
              <a:buFont typeface="Symbol" pitchFamily="18" charset="2"/>
              <a:buChar char="-"/>
              <a:defRPr sz="1600">
                <a:solidFill>
                  <a:srgbClr val="13294A"/>
                </a:solidFill>
                <a:latin typeface="Arial" charset="0"/>
                <a:cs typeface="Arial" charset="0"/>
              </a:defRPr>
            </a:lvl5pPr>
            <a:lvl6pPr marL="25146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6pPr>
            <a:lvl7pPr marL="29718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7pPr>
            <a:lvl8pPr marL="34290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8pPr>
            <a:lvl9pPr marL="3886200" indent="-228600" eaLnBrk="0" fontAlgn="base" hangingPunct="0">
              <a:spcBef>
                <a:spcPct val="20000"/>
              </a:spcBef>
              <a:spcAft>
                <a:spcPct val="0"/>
              </a:spcAft>
              <a:buFont typeface="Symbol" pitchFamily="18" charset="2"/>
              <a:buChar char="-"/>
              <a:defRPr sz="1600">
                <a:solidFill>
                  <a:srgbClr val="13294A"/>
                </a:solidFill>
                <a:latin typeface="Arial" charset="0"/>
                <a:cs typeface="Arial" charset="0"/>
              </a:defRPr>
            </a:lvl9pPr>
          </a:lstStyle>
          <a:p>
            <a:pPr eaLnBrk="1" hangingPunct="1">
              <a:spcBef>
                <a:spcPct val="0"/>
              </a:spcBef>
              <a:spcAft>
                <a:spcPts val="600"/>
              </a:spcAft>
              <a:buFontTx/>
              <a:buNone/>
            </a:pPr>
            <a:r>
              <a:rPr lang="en-GB" altLang="en-US" sz="1600" b="1" dirty="0">
                <a:solidFill>
                  <a:schemeClr val="tx1"/>
                </a:solidFill>
              </a:rPr>
              <a:t>Dominique </a:t>
            </a:r>
            <a:r>
              <a:rPr lang="en-GB" altLang="en-US" sz="1600" b="1" dirty="0" err="1">
                <a:solidFill>
                  <a:schemeClr val="tx1"/>
                </a:solidFill>
              </a:rPr>
              <a:t>Tissot</a:t>
            </a:r>
            <a:r>
              <a:rPr lang="en-GB" altLang="en-US" sz="1600" b="1" dirty="0">
                <a:solidFill>
                  <a:schemeClr val="tx1"/>
                </a:solidFill>
              </a:rPr>
              <a:t> </a:t>
            </a:r>
          </a:p>
          <a:p>
            <a:pPr eaLnBrk="1" hangingPunct="1">
              <a:spcBef>
                <a:spcPct val="0"/>
              </a:spcBef>
              <a:spcAft>
                <a:spcPts val="600"/>
              </a:spcAft>
              <a:buFontTx/>
              <a:buNone/>
            </a:pPr>
            <a:r>
              <a:rPr lang="en-GB" altLang="en-US" sz="1600" dirty="0" err="1">
                <a:solidFill>
                  <a:schemeClr val="tx1"/>
                </a:solidFill>
              </a:rPr>
              <a:t>Avocat</a:t>
            </a:r>
            <a:r>
              <a:rPr lang="en-GB" altLang="en-US" sz="1600" dirty="0">
                <a:solidFill>
                  <a:schemeClr val="tx1"/>
                </a:solidFill>
              </a:rPr>
              <a:t> </a:t>
            </a:r>
            <a:r>
              <a:rPr lang="en-GB" altLang="en-US" sz="1600" dirty="0" err="1">
                <a:solidFill>
                  <a:schemeClr val="tx1"/>
                </a:solidFill>
              </a:rPr>
              <a:t>associé</a:t>
            </a:r>
            <a:r>
              <a:rPr lang="en-GB" altLang="en-US" sz="1600" dirty="0">
                <a:solidFill>
                  <a:schemeClr val="tx1"/>
                </a:solidFill>
              </a:rPr>
              <a:t>, </a:t>
            </a:r>
            <a:r>
              <a:rPr lang="en-GB" altLang="en-US" sz="1600" dirty="0" err="1" smtClean="0">
                <a:solidFill>
                  <a:schemeClr val="tx1"/>
                </a:solidFill>
              </a:rPr>
              <a:t>Responsable</a:t>
            </a:r>
            <a:r>
              <a:rPr lang="en-GB" altLang="en-US" sz="1600" dirty="0" smtClean="0">
                <a:solidFill>
                  <a:schemeClr val="tx1"/>
                </a:solidFill>
              </a:rPr>
              <a:t> du </a:t>
            </a:r>
            <a:r>
              <a:rPr lang="en-GB" altLang="en-US" sz="1600" dirty="0" err="1" smtClean="0">
                <a:solidFill>
                  <a:schemeClr val="tx1"/>
                </a:solidFill>
              </a:rPr>
              <a:t>département</a:t>
            </a:r>
            <a:r>
              <a:rPr lang="en-GB" altLang="en-US" sz="1600" dirty="0" smtClean="0">
                <a:solidFill>
                  <a:schemeClr val="tx1"/>
                </a:solidFill>
              </a:rPr>
              <a:t> fiscal </a:t>
            </a:r>
            <a:endParaRPr lang="en-GB" altLang="en-US" sz="1600" dirty="0">
              <a:solidFill>
                <a:schemeClr val="tx1"/>
              </a:solidFill>
            </a:endParaRPr>
          </a:p>
          <a:p>
            <a:pPr eaLnBrk="1" hangingPunct="1">
              <a:spcBef>
                <a:spcPct val="0"/>
              </a:spcBef>
              <a:spcAft>
                <a:spcPts val="600"/>
              </a:spcAft>
              <a:buFontTx/>
              <a:buNone/>
            </a:pPr>
            <a:r>
              <a:rPr lang="en-GB" altLang="en-US" sz="1600" dirty="0">
                <a:solidFill>
                  <a:schemeClr val="tx1"/>
                </a:solidFill>
              </a:rPr>
              <a:t>CMS </a:t>
            </a:r>
            <a:r>
              <a:rPr lang="en-GB" altLang="en-US" sz="1600" dirty="0" err="1">
                <a:solidFill>
                  <a:schemeClr val="tx1"/>
                </a:solidFill>
              </a:rPr>
              <a:t>Russie</a:t>
            </a:r>
            <a:r>
              <a:rPr lang="en-GB" altLang="en-US" sz="1600" dirty="0">
                <a:solidFill>
                  <a:schemeClr val="tx1"/>
                </a:solidFill>
              </a:rPr>
              <a:t> </a:t>
            </a:r>
          </a:p>
          <a:p>
            <a:pPr eaLnBrk="1" hangingPunct="1">
              <a:spcBef>
                <a:spcPct val="0"/>
              </a:spcBef>
              <a:spcAft>
                <a:spcPts val="600"/>
              </a:spcAft>
              <a:buFontTx/>
              <a:buNone/>
            </a:pPr>
            <a:endParaRPr lang="en-GB" altLang="en-US" sz="1600" dirty="0">
              <a:solidFill>
                <a:schemeClr val="tx1"/>
              </a:solidFill>
            </a:endParaRPr>
          </a:p>
          <a:p>
            <a:pPr eaLnBrk="1" hangingPunct="1">
              <a:spcBef>
                <a:spcPct val="0"/>
              </a:spcBef>
              <a:spcAft>
                <a:spcPts val="600"/>
              </a:spcAft>
              <a:buFontTx/>
              <a:buNone/>
            </a:pPr>
            <a:r>
              <a:rPr lang="en-GB" altLang="en-US" sz="1600" b="1" dirty="0">
                <a:solidFill>
                  <a:schemeClr val="tx1"/>
                </a:solidFill>
              </a:rPr>
              <a:t>T</a:t>
            </a:r>
            <a:r>
              <a:rPr lang="en-GB" altLang="en-US" sz="1600" dirty="0">
                <a:solidFill>
                  <a:schemeClr val="tx1"/>
                </a:solidFill>
              </a:rPr>
              <a:t> +7 495 786 30 88 </a:t>
            </a:r>
          </a:p>
          <a:p>
            <a:pPr eaLnBrk="1" hangingPunct="1">
              <a:spcBef>
                <a:spcPct val="0"/>
              </a:spcBef>
              <a:spcAft>
                <a:spcPts val="600"/>
              </a:spcAft>
              <a:buFontTx/>
              <a:buNone/>
            </a:pPr>
            <a:r>
              <a:rPr lang="en-GB" altLang="en-US" sz="1600" b="1" dirty="0">
                <a:solidFill>
                  <a:schemeClr val="tx1"/>
                </a:solidFill>
              </a:rPr>
              <a:t>E</a:t>
            </a:r>
            <a:r>
              <a:rPr lang="en-GB" altLang="en-US" sz="1600" dirty="0">
                <a:solidFill>
                  <a:schemeClr val="tx1"/>
                </a:solidFill>
              </a:rPr>
              <a:t> dominique.tissot@cmslegal.ru </a:t>
            </a:r>
          </a:p>
        </p:txBody>
      </p:sp>
      <p:sp>
        <p:nvSpPr>
          <p:cNvPr id="8" name="Textplatzhalter 1"/>
          <p:cNvSpPr txBox="1">
            <a:spLocks/>
          </p:cNvSpPr>
          <p:nvPr/>
        </p:nvSpPr>
        <p:spPr>
          <a:xfrm>
            <a:off x="432000" y="547200"/>
            <a:ext cx="8280000" cy="720000"/>
          </a:xfrm>
          <a:prstGeom prst="rect">
            <a:avLst/>
          </a:prstGeom>
        </p:spPr>
        <p:txBody>
          <a:bodyPr vert="horz" wrap="square" lIns="0" tIns="0" rIns="0" bIns="0" numCol="1" anchor="ctr" anchorCtr="0" compatLnSpc="1">
            <a:prstTxWarp prst="textNoShape">
              <a:avLst/>
            </a:prstTxWarp>
          </a:bodyPr>
          <a:lstStyle>
            <a:defPPr>
              <a:defRPr lang="en-US"/>
            </a:defPPr>
            <a:lvl1pPr marL="0" algn="l" defTabSz="914400" rtl="0" eaLnBrk="1" latinLnBrk="0" hangingPunct="1">
              <a:defRPr sz="1000" kern="1200">
                <a:solidFill>
                  <a:srgbClr val="766A6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400" dirty="0" err="1" smtClean="0">
                <a:solidFill>
                  <a:schemeClr val="tx1"/>
                </a:solidFill>
                <a:latin typeface="Arial" charset="0"/>
                <a:cs typeface="Arial" charset="0"/>
              </a:rPr>
              <a:t>Merci</a:t>
            </a:r>
            <a:r>
              <a:rPr lang="en-GB" altLang="en-US" sz="2400" dirty="0" smtClean="0">
                <a:solidFill>
                  <a:schemeClr val="tx1"/>
                </a:solidFill>
                <a:latin typeface="Arial" charset="0"/>
                <a:cs typeface="Arial" charset="0"/>
              </a:rPr>
              <a:t> de </a:t>
            </a:r>
            <a:r>
              <a:rPr lang="en-GB" altLang="en-US" sz="2400" dirty="0" err="1" smtClean="0">
                <a:solidFill>
                  <a:schemeClr val="tx1"/>
                </a:solidFill>
                <a:latin typeface="Arial" charset="0"/>
                <a:cs typeface="Arial" charset="0"/>
              </a:rPr>
              <a:t>votre</a:t>
            </a:r>
            <a:r>
              <a:rPr lang="en-GB" altLang="en-US" sz="2400" dirty="0" smtClean="0">
                <a:solidFill>
                  <a:schemeClr val="tx1"/>
                </a:solidFill>
                <a:latin typeface="Arial" charset="0"/>
                <a:cs typeface="Arial" charset="0"/>
              </a:rPr>
              <a:t> attention !</a:t>
            </a:r>
            <a:endParaRPr lang="en-GB" altLang="en-US" sz="4800" dirty="0">
              <a:solidFill>
                <a:schemeClr val="tx1"/>
              </a:solidFill>
              <a:latin typeface="Arial" charset="0"/>
              <a:cs typeface="Arial" charset="0"/>
            </a:endParaRPr>
          </a:p>
        </p:txBody>
      </p:sp>
    </p:spTree>
    <p:extLst>
      <p:ext uri="{BB962C8B-B14F-4D97-AF65-F5344CB8AC3E}">
        <p14:creationId xmlns:p14="http://schemas.microsoft.com/office/powerpoint/2010/main" val="509904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noAutofit/>
          </a:bodyPr>
          <a:lstStyle/>
          <a:p>
            <a:pPr lvl="0">
              <a:defRPr/>
            </a:pPr>
            <a:r>
              <a:rPr lang="en-GB" b="0" dirty="0">
                <a:solidFill>
                  <a:prstClr val="black"/>
                </a:solidFill>
                <a:ea typeface="+mn-ea"/>
              </a:rPr>
              <a:t>CMS Legal Services EEIG (CMS EEIG) is a European Economic Interest Grouping that coordinates an</a:t>
            </a:r>
          </a:p>
          <a:p>
            <a:pPr lvl="0">
              <a:defRPr/>
            </a:pPr>
            <a:r>
              <a:rPr lang="en-GB" b="0" dirty="0">
                <a:solidFill>
                  <a:prstClr val="black"/>
                </a:solidFill>
                <a:ea typeface="+mn-ea"/>
              </a:rPr>
              <a:t>organisation of independent law firms. CMS EEIG provides no client services. Such services are solely</a:t>
            </a:r>
          </a:p>
          <a:p>
            <a:pPr lvl="0">
              <a:defRPr/>
            </a:pPr>
            <a:r>
              <a:rPr lang="en-GB" b="0" dirty="0">
                <a:solidFill>
                  <a:prstClr val="black"/>
                </a:solidFill>
                <a:ea typeface="+mn-ea"/>
              </a:rPr>
              <a:t>provided by CMS EEIG’s member firms in their respective jurisdictions. CMS EEIG and each of its</a:t>
            </a:r>
          </a:p>
          <a:p>
            <a:pPr lvl="0">
              <a:defRPr/>
            </a:pPr>
            <a:r>
              <a:rPr lang="en-GB" b="0" dirty="0">
                <a:solidFill>
                  <a:prstClr val="black"/>
                </a:solidFill>
                <a:ea typeface="+mn-ea"/>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lvl="0">
              <a:defRPr/>
            </a:pPr>
            <a:endParaRPr lang="en-GB" b="0" dirty="0">
              <a:solidFill>
                <a:prstClr val="black"/>
              </a:solidFill>
              <a:ea typeface="+mn-ea"/>
            </a:endParaRPr>
          </a:p>
          <a:p>
            <a:pPr lvl="0">
              <a:defRPr/>
            </a:pPr>
            <a:r>
              <a:rPr lang="en-GB" dirty="0">
                <a:solidFill>
                  <a:prstClr val="black"/>
                </a:solidFill>
                <a:ea typeface="+mn-ea"/>
              </a:rPr>
              <a:t>CMS locations:</a:t>
            </a:r>
          </a:p>
          <a:p>
            <a:pPr lvl="0" algn="just">
              <a:defRPr/>
            </a:pPr>
            <a:r>
              <a:rPr lang="en-GB" b="0" dirty="0">
                <a:solidFill>
                  <a:prstClr val="black"/>
                </a:solidFill>
                <a:ea typeface="+mn-ea"/>
              </a:rPr>
              <a:t>Aberdeen, Algiers, Amsterdam, Antwerp, Barcelona, Beijing, Belgrade, Berlin, Bogotá, Bratislava, Bristol, Brussels, Bucharest, Budapest, Casablanca, Cologne, Dubai, </a:t>
            </a:r>
            <a:r>
              <a:rPr lang="en-GB" b="0" dirty="0" err="1">
                <a:solidFill>
                  <a:prstClr val="black"/>
                </a:solidFill>
                <a:ea typeface="+mn-ea"/>
              </a:rPr>
              <a:t>Duesseldorf</a:t>
            </a:r>
            <a:r>
              <a:rPr lang="en-GB" b="0" dirty="0">
                <a:solidFill>
                  <a:prstClr val="black"/>
                </a:solidFill>
                <a:ea typeface="+mn-ea"/>
              </a:rPr>
              <a:t>, Edinburgh, Frankfurt, Funchal, Geneva, Glasgow, Hamburg, Hong Kong, Istanbul, Kyiv, Leipzig, Lima, Lisbon, Ljubljana, London, Luxembourg, Lyon, Madrid, Manchester, </a:t>
            </a:r>
            <a:r>
              <a:rPr lang="en-GB" b="0" dirty="0" err="1">
                <a:solidFill>
                  <a:prstClr val="black"/>
                </a:solidFill>
                <a:ea typeface="+mn-ea"/>
              </a:rPr>
              <a:t>Medellín</a:t>
            </a:r>
            <a:r>
              <a:rPr lang="en-GB" b="0" dirty="0">
                <a:solidFill>
                  <a:prstClr val="black"/>
                </a:solidFill>
                <a:ea typeface="+mn-ea"/>
              </a:rPr>
              <a:t>, Mexico City, Milan, Monaco, Moscow, Munich, Muscat, Paris, Podgorica, Prague, Reading, Rio de Janeiro</a:t>
            </a:r>
            <a:r>
              <a:rPr lang="en-GB" b="0" dirty="0" smtClean="0">
                <a:solidFill>
                  <a:prstClr val="black"/>
                </a:solidFill>
                <a:ea typeface="+mn-ea"/>
              </a:rPr>
              <a:t>, Riyadh, </a:t>
            </a:r>
            <a:r>
              <a:rPr lang="en-GB" b="0" dirty="0">
                <a:solidFill>
                  <a:prstClr val="black"/>
                </a:solidFill>
                <a:ea typeface="+mn-ea"/>
              </a:rPr>
              <a:t>Rome, Santiago de Chile, Sarajevo, Seville, Shanghai, Sheffield, Singapore, Sofia, Strasbourg, Stuttgart, Tehran, Tirana, Utrecht, Vienna, Warsaw, Zagreb and Zurich.</a:t>
            </a:r>
          </a:p>
          <a:p>
            <a:pPr lvl="0">
              <a:defRPr/>
            </a:pPr>
            <a:endParaRPr lang="en-GB" b="0" dirty="0">
              <a:solidFill>
                <a:prstClr val="black"/>
              </a:solidFill>
              <a:ea typeface="+mn-ea"/>
            </a:endParaRPr>
          </a:p>
          <a:p>
            <a:pPr lvl="0">
              <a:defRPr/>
            </a:pPr>
            <a:endParaRPr lang="en-GB" b="0" dirty="0">
              <a:solidFill>
                <a:prstClr val="black"/>
              </a:solidFill>
              <a:ea typeface="+mn-ea"/>
            </a:endParaRPr>
          </a:p>
          <a:p>
            <a:pPr lvl="0">
              <a:defRPr/>
            </a:pPr>
            <a:r>
              <a:rPr lang="en-GB" dirty="0">
                <a:solidFill>
                  <a:prstClr val="black"/>
                </a:solidFill>
                <a:ea typeface="+mn-ea"/>
              </a:rPr>
              <a:t>www.cmslegal.com</a:t>
            </a:r>
          </a:p>
        </p:txBody>
      </p:sp>
      <p:sp>
        <p:nvSpPr>
          <p:cNvPr id="3" name="Textplatzhalter 2"/>
          <p:cNvSpPr>
            <a:spLocks noGrp="1"/>
          </p:cNvSpPr>
          <p:nvPr>
            <p:ph type="body" sz="quarter" idx="15"/>
          </p:nvPr>
        </p:nvSpPr>
        <p:spPr/>
        <p:txBody>
          <a:bodyPr/>
          <a:lstStyle/>
          <a:p>
            <a:pPr lvl="0">
              <a:defRPr/>
            </a:pPr>
            <a:r>
              <a:rPr lang="en-GB" b="1" baseline="30000">
                <a:solidFill>
                  <a:prstClr val="black"/>
                </a:solidFill>
                <a:ea typeface="+mn-ea"/>
              </a:rPr>
              <a:t>Your free online legal information service.</a:t>
            </a:r>
          </a:p>
          <a:p>
            <a:pPr lvl="0">
              <a:defRPr/>
            </a:pPr>
            <a:endParaRPr lang="en-GB" baseline="30000">
              <a:solidFill>
                <a:prstClr val="black"/>
              </a:solidFill>
              <a:ea typeface="+mn-ea"/>
            </a:endParaRPr>
          </a:p>
          <a:p>
            <a:pPr lvl="0">
              <a:defRPr/>
            </a:pPr>
            <a:r>
              <a:rPr lang="en-GB" baseline="30000">
                <a:solidFill>
                  <a:prstClr val="black"/>
                </a:solidFill>
                <a:ea typeface="+mn-ea"/>
              </a:rPr>
              <a:t>A subscription service for legal articles </a:t>
            </a:r>
          </a:p>
          <a:p>
            <a:pPr lvl="0">
              <a:defRPr/>
            </a:pPr>
            <a:r>
              <a:rPr lang="en-GB" baseline="30000">
                <a:solidFill>
                  <a:prstClr val="black"/>
                </a:solidFill>
                <a:ea typeface="+mn-ea"/>
              </a:rPr>
              <a:t>on a variety of topics delivered by email.</a:t>
            </a:r>
          </a:p>
          <a:p>
            <a:pPr lvl="0">
              <a:defRPr/>
            </a:pPr>
            <a:r>
              <a:rPr lang="en-GB" b="1" baseline="30000">
                <a:solidFill>
                  <a:prstClr val="black"/>
                </a:solidFill>
                <a:ea typeface="+mn-ea"/>
              </a:rPr>
              <a:t>www.cms-lawnow.com</a:t>
            </a:r>
            <a:endParaRPr lang="en-GB" b="1" baseline="30000" dirty="0">
              <a:solidFill>
                <a:prstClr val="black"/>
              </a:solidFill>
              <a:ea typeface="+mn-ea"/>
            </a:endParaRPr>
          </a:p>
        </p:txBody>
      </p:sp>
      <p:sp>
        <p:nvSpPr>
          <p:cNvPr id="4" name="Textplatzhalter 3"/>
          <p:cNvSpPr>
            <a:spLocks noGrp="1"/>
          </p:cNvSpPr>
          <p:nvPr>
            <p:ph type="body" sz="quarter" idx="16"/>
          </p:nvPr>
        </p:nvSpPr>
        <p:spPr/>
        <p:txBody>
          <a:bodyPr/>
          <a:lstStyle/>
          <a:p>
            <a:pPr lvl="0">
              <a:defRPr/>
            </a:pPr>
            <a:r>
              <a:rPr lang="en-GB" b="1" baseline="30000">
                <a:solidFill>
                  <a:prstClr val="black"/>
                </a:solidFill>
                <a:ea typeface="+mn-ea"/>
              </a:rPr>
              <a:t>Your expert legal publications online.</a:t>
            </a:r>
          </a:p>
          <a:p>
            <a:pPr lvl="0">
              <a:defRPr/>
            </a:pPr>
            <a:endParaRPr lang="en-GB" b="1" baseline="30000">
              <a:solidFill>
                <a:prstClr val="black"/>
              </a:solidFill>
              <a:ea typeface="+mn-ea"/>
            </a:endParaRPr>
          </a:p>
          <a:p>
            <a:pPr lvl="0">
              <a:defRPr/>
            </a:pPr>
            <a:r>
              <a:rPr lang="en-GB" baseline="30000">
                <a:solidFill>
                  <a:prstClr val="black"/>
                </a:solidFill>
                <a:ea typeface="+mn-ea"/>
              </a:rPr>
              <a:t>In-depth international legal research </a:t>
            </a:r>
          </a:p>
          <a:p>
            <a:pPr lvl="0">
              <a:defRPr/>
            </a:pPr>
            <a:r>
              <a:rPr lang="en-GB" baseline="30000">
                <a:solidFill>
                  <a:prstClr val="black"/>
                </a:solidFill>
                <a:ea typeface="+mn-ea"/>
              </a:rPr>
              <a:t>and insights that can be personalised. </a:t>
            </a:r>
          </a:p>
          <a:p>
            <a:pPr lvl="0">
              <a:defRPr/>
            </a:pPr>
            <a:r>
              <a:rPr lang="en-GB" b="1" baseline="30000">
                <a:solidFill>
                  <a:prstClr val="black"/>
                </a:solidFill>
                <a:ea typeface="+mn-ea"/>
              </a:rPr>
              <a:t>eguides.cmslegal.com</a:t>
            </a:r>
            <a:endParaRPr lang="en-GB" b="1" baseline="30000" dirty="0">
              <a:solidFill>
                <a:prstClr val="black"/>
              </a:solidFill>
              <a:ea typeface="+mn-ea"/>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00" y="2973600"/>
            <a:ext cx="1798638" cy="517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2000" y="2973600"/>
            <a:ext cx="1663700" cy="51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215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266700" lvl="2" indent="-266700">
              <a:spcBef>
                <a:spcPts val="400"/>
              </a:spcBef>
              <a:defRPr/>
            </a:pPr>
            <a:r>
              <a:rPr lang="en-GB" altLang="en-US" dirty="0" smtClean="0">
                <a:latin typeface="Arial" charset="0"/>
                <a:cs typeface="Arial" charset="0"/>
              </a:rPr>
              <a:t>Distribution de </a:t>
            </a:r>
            <a:r>
              <a:rPr lang="en-GB" altLang="en-US" dirty="0" err="1">
                <a:latin typeface="Arial" charset="0"/>
                <a:cs typeface="Arial" charset="0"/>
              </a:rPr>
              <a:t>dividendes</a:t>
            </a:r>
            <a:r>
              <a:rPr lang="en-GB" altLang="en-US" dirty="0">
                <a:latin typeface="Arial" charset="0"/>
                <a:cs typeface="Arial" charset="0"/>
              </a:rPr>
              <a:t>              </a:t>
            </a:r>
          </a:p>
          <a:p>
            <a:r>
              <a:rPr lang="en-GB" altLang="en-US" sz="1800" dirty="0">
                <a:latin typeface="Arial" charset="0"/>
                <a:cs typeface="Arial" charset="0"/>
              </a:rPr>
              <a:t>Aspects à </a:t>
            </a:r>
            <a:r>
              <a:rPr lang="en-GB" altLang="en-US" sz="1800" dirty="0" err="1">
                <a:latin typeface="Arial" charset="0"/>
                <a:cs typeface="Arial" charset="0"/>
              </a:rPr>
              <a:t>prendre</a:t>
            </a:r>
            <a:r>
              <a:rPr lang="en-GB" altLang="en-US" sz="1800" dirty="0">
                <a:latin typeface="Arial" charset="0"/>
                <a:cs typeface="Arial" charset="0"/>
              </a:rPr>
              <a:t> </a:t>
            </a:r>
            <a:r>
              <a:rPr lang="en-GB" altLang="en-US" sz="1800" dirty="0" err="1">
                <a:latin typeface="Arial" charset="0"/>
                <a:cs typeface="Arial" charset="0"/>
              </a:rPr>
              <a:t>en</a:t>
            </a:r>
            <a:r>
              <a:rPr lang="en-GB" altLang="en-US" sz="1800" dirty="0">
                <a:latin typeface="Arial" charset="0"/>
                <a:cs typeface="Arial" charset="0"/>
              </a:rPr>
              <a:t> </a:t>
            </a:r>
            <a:r>
              <a:rPr lang="en-GB" altLang="en-US" sz="1800" dirty="0" err="1">
                <a:latin typeface="Arial" charset="0"/>
                <a:cs typeface="Arial" charset="0"/>
              </a:rPr>
              <a:t>compte</a:t>
            </a:r>
            <a:r>
              <a:rPr lang="en-GB" altLang="en-US" sz="1800" dirty="0">
                <a:latin typeface="Arial" charset="0"/>
                <a:cs typeface="Arial" charset="0"/>
              </a:rPr>
              <a:t> </a:t>
            </a:r>
            <a:r>
              <a:rPr lang="en-GB" altLang="en-US" sz="1800" dirty="0" err="1">
                <a:latin typeface="Arial" charset="0"/>
                <a:cs typeface="Arial" charset="0"/>
              </a:rPr>
              <a:t>avant</a:t>
            </a:r>
            <a:r>
              <a:rPr lang="en-GB" altLang="en-US" sz="1800" dirty="0">
                <a:latin typeface="Arial" charset="0"/>
                <a:cs typeface="Arial" charset="0"/>
              </a:rPr>
              <a:t> de </a:t>
            </a:r>
            <a:r>
              <a:rPr lang="en-GB" altLang="en-US" sz="1800" dirty="0" err="1" smtClean="0">
                <a:latin typeface="Arial" charset="0"/>
                <a:cs typeface="Arial" charset="0"/>
              </a:rPr>
              <a:t>proc</a:t>
            </a:r>
            <a:r>
              <a:rPr lang="fr-FR" altLang="en-US" sz="1800" dirty="0"/>
              <a:t>é</a:t>
            </a:r>
            <a:r>
              <a:rPr lang="en-GB" altLang="en-US" sz="1800" dirty="0">
                <a:latin typeface="Arial" charset="0"/>
                <a:cs typeface="Arial" charset="0"/>
              </a:rPr>
              <a:t>der à </a:t>
            </a:r>
            <a:r>
              <a:rPr lang="en-GB" altLang="en-US" sz="1800" dirty="0" err="1">
                <a:latin typeface="Arial" charset="0"/>
                <a:cs typeface="Arial" charset="0"/>
              </a:rPr>
              <a:t>une</a:t>
            </a:r>
            <a:r>
              <a:rPr lang="en-GB" altLang="en-US" sz="1800" dirty="0">
                <a:latin typeface="Arial" charset="0"/>
                <a:cs typeface="Arial" charset="0"/>
              </a:rPr>
              <a:t> </a:t>
            </a:r>
            <a:r>
              <a:rPr lang="en-GB" altLang="en-US" sz="1800" dirty="0" smtClean="0">
                <a:latin typeface="Arial" charset="0"/>
                <a:cs typeface="Arial" charset="0"/>
              </a:rPr>
              <a:t>distribution (1/2</a:t>
            </a:r>
            <a:r>
              <a:rPr lang="en-GB" altLang="en-US" sz="1800" dirty="0">
                <a:latin typeface="Arial" charset="0"/>
                <a:cs typeface="Arial" charset="0"/>
              </a:rPr>
              <a:t>)</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3</a:t>
            </a:fld>
            <a:endParaRPr lang="en-GB" noProof="0" dirty="0"/>
          </a:p>
        </p:txBody>
      </p:sp>
      <p:pic>
        <p:nvPicPr>
          <p:cNvPr id="5" name="Picture 5" descr="Q:\Marketing\Marketing storage\MARKETING\7_CMS_image_stock_part_01\pics\calcula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595165"/>
            <a:ext cx="2381501" cy="331236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a:spLocks noGrp="1"/>
          </p:cNvSpPr>
          <p:nvPr>
            <p:ph type="body" sz="quarter" idx="11"/>
          </p:nvPr>
        </p:nvSpPr>
        <p:spPr>
          <a:xfrm>
            <a:off x="2555776" y="1556792"/>
            <a:ext cx="6159598" cy="3024336"/>
          </a:xfrm>
        </p:spPr>
        <p:txBody>
          <a:bodyPr/>
          <a:lstStyle/>
          <a:p>
            <a:pPr marL="0" lvl="2" indent="0">
              <a:spcAft>
                <a:spcPts val="600"/>
              </a:spcAft>
              <a:buNone/>
            </a:pPr>
            <a:r>
              <a:rPr lang="en-US" altLang="en-US" b="1" dirty="0" err="1">
                <a:solidFill>
                  <a:srgbClr val="766A62"/>
                </a:solidFill>
              </a:rPr>
              <a:t>Analyse</a:t>
            </a:r>
            <a:r>
              <a:rPr lang="en-US" altLang="en-US" b="1" dirty="0">
                <a:solidFill>
                  <a:srgbClr val="766A62"/>
                </a:solidFill>
              </a:rPr>
              <a:t> des </a:t>
            </a:r>
            <a:r>
              <a:rPr lang="fr-FR" altLang="en-US" b="1" dirty="0">
                <a:solidFill>
                  <a:srgbClr val="766A62"/>
                </a:solidFill>
              </a:rPr>
              <a:t>é</a:t>
            </a:r>
            <a:r>
              <a:rPr lang="en-US" altLang="en-US" b="1" dirty="0">
                <a:solidFill>
                  <a:srgbClr val="766A62"/>
                </a:solidFill>
              </a:rPr>
              <a:t>tats financiers</a:t>
            </a:r>
          </a:p>
          <a:p>
            <a:pPr marL="0" lvl="2" indent="0">
              <a:spcAft>
                <a:spcPts val="600"/>
              </a:spcAft>
              <a:buNone/>
            </a:pPr>
            <a:r>
              <a:rPr lang="en-US" altLang="en-US" sz="1400" b="1" dirty="0" smtClean="0">
                <a:latin typeface="Arial" charset="0"/>
                <a:cs typeface="Arial" charset="0"/>
              </a:rPr>
              <a:t>Date </a:t>
            </a:r>
            <a:r>
              <a:rPr lang="en-US" altLang="en-US" sz="1400" b="1" dirty="0" err="1" smtClean="0">
                <a:latin typeface="Arial" charset="0"/>
                <a:cs typeface="Arial" charset="0"/>
              </a:rPr>
              <a:t>d’approbation</a:t>
            </a:r>
            <a:r>
              <a:rPr lang="en-US" altLang="en-US" sz="1400" b="1" dirty="0" smtClean="0">
                <a:latin typeface="Arial" charset="0"/>
                <a:cs typeface="Arial" charset="0"/>
              </a:rPr>
              <a:t> </a:t>
            </a:r>
            <a:r>
              <a:rPr lang="en-US" altLang="en-US" sz="1400" dirty="0" smtClean="0">
                <a:latin typeface="Arial" charset="0"/>
                <a:cs typeface="Arial" charset="0"/>
              </a:rPr>
              <a:t>: </a:t>
            </a:r>
            <a:r>
              <a:rPr lang="fr-FR" altLang="en-US" sz="1400" dirty="0">
                <a:latin typeface="Arial" charset="0"/>
                <a:cs typeface="Arial" charset="0"/>
              </a:rPr>
              <a:t>la valeur des actifs doit être déterminée conformément aux états financiers du dernier exercice clos.</a:t>
            </a:r>
            <a:endParaRPr lang="en-US" altLang="en-US" sz="1400" dirty="0" smtClean="0">
              <a:latin typeface="Arial" charset="0"/>
              <a:cs typeface="Arial" charset="0"/>
            </a:endParaRPr>
          </a:p>
          <a:p>
            <a:pPr marL="0" lvl="2" indent="0">
              <a:spcAft>
                <a:spcPts val="600"/>
              </a:spcAft>
              <a:buNone/>
            </a:pPr>
            <a:r>
              <a:rPr lang="en-US" altLang="en-US" sz="1400" b="1" dirty="0" err="1" smtClean="0">
                <a:latin typeface="Arial" charset="0"/>
                <a:cs typeface="Arial" charset="0"/>
              </a:rPr>
              <a:t>Analyse</a:t>
            </a:r>
            <a:r>
              <a:rPr lang="en-US" altLang="en-US" sz="1400" b="1" dirty="0" smtClean="0">
                <a:latin typeface="Arial" charset="0"/>
                <a:cs typeface="Arial" charset="0"/>
              </a:rPr>
              <a:t> du </a:t>
            </a:r>
            <a:r>
              <a:rPr lang="en-US" altLang="en-US" sz="1400" b="1" dirty="0" err="1" smtClean="0">
                <a:latin typeface="Arial" charset="0"/>
                <a:cs typeface="Arial" charset="0"/>
              </a:rPr>
              <a:t>passif</a:t>
            </a:r>
            <a:r>
              <a:rPr lang="en-US" altLang="en-US" sz="1400" b="1" dirty="0" smtClean="0">
                <a:latin typeface="Arial" charset="0"/>
                <a:cs typeface="Arial" charset="0"/>
              </a:rPr>
              <a:t> </a:t>
            </a:r>
            <a:r>
              <a:rPr lang="en-US" altLang="en-US" sz="1400" b="1" dirty="0" err="1" smtClean="0">
                <a:latin typeface="Arial" charset="0"/>
                <a:cs typeface="Arial" charset="0"/>
              </a:rPr>
              <a:t>avant</a:t>
            </a:r>
            <a:r>
              <a:rPr lang="en-US" altLang="en-US" sz="1400" b="1" dirty="0" smtClean="0">
                <a:latin typeface="Arial" charset="0"/>
                <a:cs typeface="Arial" charset="0"/>
              </a:rPr>
              <a:t> / après distribution </a:t>
            </a:r>
            <a:r>
              <a:rPr lang="en-US" altLang="en-US" sz="1400" b="1" i="1" dirty="0" smtClean="0">
                <a:latin typeface="Arial" charset="0"/>
                <a:cs typeface="Arial" charset="0"/>
              </a:rPr>
              <a:t>:</a:t>
            </a:r>
            <a:r>
              <a:rPr lang="en-US" altLang="en-US" sz="1400" b="1" dirty="0" smtClean="0">
                <a:latin typeface="Arial" charset="0"/>
                <a:cs typeface="Arial" charset="0"/>
              </a:rPr>
              <a:t> </a:t>
            </a:r>
          </a:p>
          <a:p>
            <a:pPr marL="266700" lvl="2" indent="-266700">
              <a:spcBef>
                <a:spcPts val="400"/>
              </a:spcBef>
              <a:defRPr/>
            </a:pPr>
            <a:r>
              <a:rPr lang="en-US" altLang="en-US" sz="1400" dirty="0" smtClean="0">
                <a:latin typeface="Arial" charset="0"/>
                <a:cs typeface="Arial" charset="0"/>
              </a:rPr>
              <a:t>au moment du </a:t>
            </a:r>
            <a:r>
              <a:rPr lang="en-US" altLang="en-US" sz="1400" dirty="0" err="1" smtClean="0">
                <a:latin typeface="Arial" charset="0"/>
                <a:cs typeface="Arial" charset="0"/>
              </a:rPr>
              <a:t>paiement</a:t>
            </a:r>
            <a:r>
              <a:rPr lang="en-US" altLang="en-US" sz="1400" dirty="0" smtClean="0">
                <a:latin typeface="Arial" charset="0"/>
                <a:cs typeface="Arial" charset="0"/>
              </a:rPr>
              <a:t>, </a:t>
            </a:r>
            <a:r>
              <a:rPr lang="en-US" altLang="en-US" sz="1400" dirty="0" err="1" smtClean="0">
                <a:latin typeface="Arial" charset="0"/>
                <a:cs typeface="Arial" charset="0"/>
              </a:rPr>
              <a:t>l’actif</a:t>
            </a:r>
            <a:r>
              <a:rPr lang="en-US" altLang="en-US" sz="1400" dirty="0" smtClean="0">
                <a:latin typeface="Arial" charset="0"/>
                <a:cs typeface="Arial" charset="0"/>
              </a:rPr>
              <a:t> net </a:t>
            </a:r>
            <a:r>
              <a:rPr lang="en-US" altLang="en-US" sz="1400" dirty="0" err="1" smtClean="0">
                <a:latin typeface="Arial" charset="0"/>
                <a:cs typeface="Arial" charset="0"/>
              </a:rPr>
              <a:t>doit</a:t>
            </a:r>
            <a:r>
              <a:rPr lang="en-US" altLang="en-US" sz="1400" dirty="0" smtClean="0">
                <a:latin typeface="Arial" charset="0"/>
                <a:cs typeface="Arial" charset="0"/>
              </a:rPr>
              <a:t> </a:t>
            </a:r>
            <a:r>
              <a:rPr lang="en-US" altLang="en-US" sz="1400" dirty="0" err="1">
                <a:latin typeface="Arial" charset="0"/>
                <a:cs typeface="Arial" charset="0"/>
              </a:rPr>
              <a:t>ê</a:t>
            </a:r>
            <a:r>
              <a:rPr lang="en-US" altLang="en-US" sz="1400" dirty="0" err="1" smtClean="0">
                <a:latin typeface="Arial" charset="0"/>
                <a:cs typeface="Arial" charset="0"/>
              </a:rPr>
              <a:t>tre</a:t>
            </a:r>
            <a:r>
              <a:rPr lang="en-US" altLang="en-US" sz="1400" dirty="0" smtClean="0">
                <a:latin typeface="Arial" charset="0"/>
                <a:cs typeface="Arial" charset="0"/>
              </a:rPr>
              <a:t> sup</a:t>
            </a:r>
            <a:r>
              <a:rPr lang="fr-FR" altLang="en-US" sz="1400" dirty="0"/>
              <a:t>é</a:t>
            </a:r>
            <a:r>
              <a:rPr lang="en-US" altLang="en-US" sz="1400" dirty="0" err="1" smtClean="0">
                <a:latin typeface="Arial" charset="0"/>
                <a:cs typeface="Arial" charset="0"/>
              </a:rPr>
              <a:t>rieur</a:t>
            </a:r>
            <a:r>
              <a:rPr lang="en-US" altLang="en-US" sz="1400" dirty="0" smtClean="0">
                <a:latin typeface="Arial" charset="0"/>
                <a:cs typeface="Arial" charset="0"/>
              </a:rPr>
              <a:t> au </a:t>
            </a:r>
            <a:r>
              <a:rPr lang="en-US" altLang="en-US" sz="1400" dirty="0" err="1" smtClean="0">
                <a:latin typeface="Arial" charset="0"/>
                <a:cs typeface="Arial" charset="0"/>
              </a:rPr>
              <a:t>montant</a:t>
            </a:r>
            <a:r>
              <a:rPr lang="en-US" altLang="en-US" sz="1400" dirty="0" smtClean="0">
                <a:latin typeface="Arial" charset="0"/>
                <a:cs typeface="Arial" charset="0"/>
              </a:rPr>
              <a:t> du capital social et des </a:t>
            </a:r>
            <a:r>
              <a:rPr lang="en-US" altLang="en-US" sz="1400" dirty="0" err="1" smtClean="0">
                <a:latin typeface="Arial" charset="0"/>
                <a:cs typeface="Arial" charset="0"/>
              </a:rPr>
              <a:t>réserves</a:t>
            </a:r>
            <a:r>
              <a:rPr lang="en-US" altLang="en-US" sz="1400" dirty="0" smtClean="0">
                <a:latin typeface="Arial" charset="0"/>
                <a:cs typeface="Arial" charset="0"/>
              </a:rPr>
              <a:t> </a:t>
            </a:r>
            <a:r>
              <a:rPr lang="en-US" altLang="en-US" sz="1400" dirty="0" err="1" smtClean="0">
                <a:latin typeface="Arial" charset="0"/>
                <a:cs typeface="Arial" charset="0"/>
              </a:rPr>
              <a:t>en</a:t>
            </a:r>
            <a:r>
              <a:rPr lang="en-US" altLang="en-US" sz="1400" dirty="0" smtClean="0">
                <a:latin typeface="Arial" charset="0"/>
                <a:cs typeface="Arial" charset="0"/>
              </a:rPr>
              <a:t> capital ;</a:t>
            </a:r>
            <a:endParaRPr lang="en-US" altLang="en-US" sz="1400" dirty="0">
              <a:latin typeface="Arial" charset="0"/>
              <a:cs typeface="Arial" charset="0"/>
            </a:endParaRPr>
          </a:p>
          <a:p>
            <a:pPr marL="266700" lvl="2" indent="-266700">
              <a:spcBef>
                <a:spcPts val="400"/>
              </a:spcBef>
              <a:defRPr/>
            </a:pPr>
            <a:r>
              <a:rPr lang="en-US" altLang="en-US" sz="1400" dirty="0" smtClean="0">
                <a:latin typeface="Arial" charset="0"/>
                <a:cs typeface="Arial" charset="0"/>
              </a:rPr>
              <a:t>le </a:t>
            </a:r>
            <a:r>
              <a:rPr lang="en-US" altLang="en-US" sz="1400" dirty="0" err="1" smtClean="0">
                <a:latin typeface="Arial" charset="0"/>
                <a:cs typeface="Arial" charset="0"/>
              </a:rPr>
              <a:t>paiement</a:t>
            </a:r>
            <a:r>
              <a:rPr lang="en-US" altLang="en-US" sz="1400" dirty="0" smtClean="0">
                <a:latin typeface="Arial" charset="0"/>
                <a:cs typeface="Arial" charset="0"/>
              </a:rPr>
              <a:t> des </a:t>
            </a:r>
            <a:r>
              <a:rPr lang="en-US" altLang="en-US" sz="1400" dirty="0" err="1" smtClean="0">
                <a:latin typeface="Arial" charset="0"/>
                <a:cs typeface="Arial" charset="0"/>
              </a:rPr>
              <a:t>dividendes</a:t>
            </a:r>
            <a:r>
              <a:rPr lang="en-US" altLang="en-US" sz="1400" dirty="0" smtClean="0">
                <a:latin typeface="Arial" charset="0"/>
                <a:cs typeface="Arial" charset="0"/>
              </a:rPr>
              <a:t> ne </a:t>
            </a:r>
            <a:r>
              <a:rPr lang="en-US" altLang="en-US" sz="1400" dirty="0" err="1" smtClean="0">
                <a:latin typeface="Arial" charset="0"/>
                <a:cs typeface="Arial" charset="0"/>
              </a:rPr>
              <a:t>doit</a:t>
            </a:r>
            <a:r>
              <a:rPr lang="en-US" altLang="en-US" sz="1400" dirty="0" smtClean="0">
                <a:latin typeface="Arial" charset="0"/>
                <a:cs typeface="Arial" charset="0"/>
              </a:rPr>
              <a:t> pas </a:t>
            </a:r>
            <a:r>
              <a:rPr lang="en-US" altLang="en-US" sz="1400" dirty="0" err="1" smtClean="0">
                <a:latin typeface="Arial" charset="0"/>
                <a:cs typeface="Arial" charset="0"/>
              </a:rPr>
              <a:t>entraîner</a:t>
            </a:r>
            <a:r>
              <a:rPr lang="en-US" altLang="en-US" sz="1400" dirty="0" smtClean="0">
                <a:latin typeface="Arial" charset="0"/>
                <a:cs typeface="Arial" charset="0"/>
              </a:rPr>
              <a:t> </a:t>
            </a:r>
            <a:r>
              <a:rPr lang="en-US" altLang="en-US" sz="1400" dirty="0" err="1" smtClean="0">
                <a:latin typeface="Arial" charset="0"/>
                <a:cs typeface="Arial" charset="0"/>
              </a:rPr>
              <a:t>une</a:t>
            </a:r>
            <a:r>
              <a:rPr lang="en-US" altLang="en-US" sz="1400" dirty="0" smtClean="0">
                <a:latin typeface="Arial" charset="0"/>
                <a:cs typeface="Arial" charset="0"/>
              </a:rPr>
              <a:t> </a:t>
            </a:r>
            <a:r>
              <a:rPr lang="en-US" altLang="en-US" sz="1400" dirty="0" err="1" smtClean="0">
                <a:latin typeface="Arial" charset="0"/>
                <a:cs typeface="Arial" charset="0"/>
              </a:rPr>
              <a:t>baisse</a:t>
            </a:r>
            <a:r>
              <a:rPr lang="en-US" altLang="en-US" sz="1400" dirty="0">
                <a:latin typeface="Arial" charset="0"/>
                <a:cs typeface="Arial" charset="0"/>
              </a:rPr>
              <a:t> </a:t>
            </a:r>
            <a:r>
              <a:rPr lang="en-US" altLang="en-US" sz="1400" dirty="0" smtClean="0">
                <a:latin typeface="Arial" charset="0"/>
                <a:cs typeface="Arial" charset="0"/>
              </a:rPr>
              <a:t>du </a:t>
            </a:r>
            <a:r>
              <a:rPr lang="en-US" altLang="en-US" sz="1400" dirty="0">
                <a:latin typeface="Arial" charset="0"/>
                <a:cs typeface="Arial" charset="0"/>
              </a:rPr>
              <a:t>capital social </a:t>
            </a:r>
            <a:r>
              <a:rPr lang="en-US" altLang="en-US" sz="1400" dirty="0" smtClean="0">
                <a:latin typeface="Arial" charset="0"/>
                <a:cs typeface="Arial" charset="0"/>
              </a:rPr>
              <a:t>et des r</a:t>
            </a:r>
            <a:r>
              <a:rPr lang="fr-FR" altLang="en-US" sz="1400" dirty="0"/>
              <a:t>é</a:t>
            </a:r>
            <a:r>
              <a:rPr lang="en-US" altLang="en-US" sz="1400" dirty="0" smtClean="0">
                <a:latin typeface="Arial" charset="0"/>
                <a:cs typeface="Arial" charset="0"/>
              </a:rPr>
              <a:t>serves </a:t>
            </a:r>
            <a:r>
              <a:rPr lang="en-US" altLang="en-US" sz="1400" dirty="0" err="1">
                <a:latin typeface="Arial" charset="0"/>
                <a:cs typeface="Arial" charset="0"/>
              </a:rPr>
              <a:t>en</a:t>
            </a:r>
            <a:r>
              <a:rPr lang="en-US" altLang="en-US" sz="1400" dirty="0">
                <a:latin typeface="Arial" charset="0"/>
                <a:cs typeface="Arial" charset="0"/>
              </a:rPr>
              <a:t> </a:t>
            </a:r>
            <a:r>
              <a:rPr lang="en-US" altLang="en-US" sz="1400" dirty="0" smtClean="0">
                <a:latin typeface="Arial" charset="0"/>
                <a:cs typeface="Arial" charset="0"/>
              </a:rPr>
              <a:t>capital.</a:t>
            </a:r>
            <a:endParaRPr lang="en-US" altLang="en-US" sz="1400" dirty="0">
              <a:latin typeface="Arial" charset="0"/>
              <a:cs typeface="Arial" charset="0"/>
            </a:endParaRPr>
          </a:p>
          <a:p>
            <a:pPr marL="0" lvl="2" indent="0">
              <a:spcAft>
                <a:spcPts val="600"/>
              </a:spcAft>
              <a:buNone/>
              <a:defRPr/>
            </a:pPr>
            <a:r>
              <a:rPr lang="en-US" altLang="en-US" sz="1400" b="1" dirty="0" err="1" smtClean="0">
                <a:latin typeface="Arial" charset="0"/>
                <a:cs typeface="Arial" charset="0"/>
              </a:rPr>
              <a:t>Analyse</a:t>
            </a:r>
            <a:r>
              <a:rPr lang="en-US" altLang="en-US" sz="1400" b="1" dirty="0" smtClean="0">
                <a:latin typeface="Arial" charset="0"/>
                <a:cs typeface="Arial" charset="0"/>
              </a:rPr>
              <a:t> des </a:t>
            </a:r>
            <a:r>
              <a:rPr lang="en-US" altLang="en-US" sz="1400" b="1" dirty="0" err="1" smtClean="0">
                <a:latin typeface="Arial" charset="0"/>
                <a:cs typeface="Arial" charset="0"/>
              </a:rPr>
              <a:t>actifs</a:t>
            </a:r>
            <a:r>
              <a:rPr lang="en-US" altLang="en-US" sz="1400" b="1" dirty="0">
                <a:latin typeface="Arial" charset="0"/>
                <a:cs typeface="Arial" charset="0"/>
              </a:rPr>
              <a:t> </a:t>
            </a:r>
            <a:r>
              <a:rPr lang="en-US" altLang="en-US" sz="1400" b="1" dirty="0" err="1" smtClean="0">
                <a:latin typeface="Arial" charset="0"/>
                <a:cs typeface="Arial" charset="0"/>
              </a:rPr>
              <a:t>avant</a:t>
            </a:r>
            <a:r>
              <a:rPr lang="en-US" altLang="en-US" sz="1400" b="1" dirty="0" smtClean="0">
                <a:latin typeface="Arial" charset="0"/>
                <a:cs typeface="Arial" charset="0"/>
              </a:rPr>
              <a:t> / après distribution :  </a:t>
            </a:r>
            <a:r>
              <a:rPr lang="en-US" altLang="en-US" sz="1400" dirty="0" smtClean="0">
                <a:latin typeface="Arial" charset="0"/>
                <a:cs typeface="Arial" charset="0"/>
              </a:rPr>
              <a:t>le RAN et la </a:t>
            </a:r>
            <a:r>
              <a:rPr lang="en-US" altLang="en-US" sz="1400" dirty="0" err="1" smtClean="0">
                <a:latin typeface="Arial" charset="0"/>
                <a:cs typeface="Arial" charset="0"/>
              </a:rPr>
              <a:t>tr</a:t>
            </a:r>
            <a:r>
              <a:rPr lang="fr-FR" altLang="en-US" sz="1400" dirty="0"/>
              <a:t>é</a:t>
            </a:r>
            <a:r>
              <a:rPr lang="en-US" altLang="en-US" sz="1400" dirty="0" err="1" smtClean="0">
                <a:latin typeface="Arial" charset="0"/>
                <a:cs typeface="Arial" charset="0"/>
              </a:rPr>
              <a:t>sorerie</a:t>
            </a:r>
            <a:r>
              <a:rPr lang="en-US" altLang="en-US" sz="1400" dirty="0" smtClean="0">
                <a:latin typeface="Arial" charset="0"/>
                <a:cs typeface="Arial" charset="0"/>
              </a:rPr>
              <a:t> </a:t>
            </a:r>
            <a:r>
              <a:rPr lang="en-US" altLang="en-US" sz="1400" dirty="0" err="1" smtClean="0">
                <a:latin typeface="Arial" charset="0"/>
                <a:cs typeface="Arial" charset="0"/>
              </a:rPr>
              <a:t>doivent</a:t>
            </a:r>
            <a:r>
              <a:rPr lang="en-US" altLang="en-US" sz="1400" dirty="0" smtClean="0">
                <a:latin typeface="Arial" charset="0"/>
                <a:cs typeface="Arial" charset="0"/>
              </a:rPr>
              <a:t> </a:t>
            </a:r>
            <a:r>
              <a:rPr lang="en-US" altLang="en-US" sz="1400" dirty="0" err="1">
                <a:latin typeface="Arial" charset="0"/>
                <a:cs typeface="Arial" charset="0"/>
              </a:rPr>
              <a:t>ê</a:t>
            </a:r>
            <a:r>
              <a:rPr lang="en-US" altLang="en-US" sz="1400" dirty="0" err="1" smtClean="0">
                <a:latin typeface="Arial" charset="0"/>
                <a:cs typeface="Arial" charset="0"/>
              </a:rPr>
              <a:t>tre</a:t>
            </a:r>
            <a:r>
              <a:rPr lang="en-US" altLang="en-US" sz="1400" dirty="0" smtClean="0">
                <a:latin typeface="Arial" charset="0"/>
                <a:cs typeface="Arial" charset="0"/>
              </a:rPr>
              <a:t> </a:t>
            </a:r>
            <a:r>
              <a:rPr lang="en-US" altLang="en-US" sz="1400" dirty="0" err="1" smtClean="0">
                <a:latin typeface="Arial" charset="0"/>
                <a:cs typeface="Arial" charset="0"/>
              </a:rPr>
              <a:t>positifs</a:t>
            </a:r>
            <a:r>
              <a:rPr lang="en-US" altLang="en-US" sz="1400" dirty="0" smtClean="0">
                <a:latin typeface="Arial" charset="0"/>
                <a:cs typeface="Arial" charset="0"/>
              </a:rPr>
              <a:t> et </a:t>
            </a:r>
            <a:r>
              <a:rPr lang="en-US" altLang="en-US" sz="1400" dirty="0" err="1" smtClean="0">
                <a:latin typeface="Arial" charset="0"/>
                <a:cs typeface="Arial" charset="0"/>
              </a:rPr>
              <a:t>suffisants</a:t>
            </a:r>
            <a:r>
              <a:rPr lang="en-US" altLang="en-US" sz="1400" dirty="0" smtClean="0">
                <a:latin typeface="Arial" charset="0"/>
                <a:cs typeface="Arial" charset="0"/>
              </a:rPr>
              <a:t> pour payer les </a:t>
            </a:r>
            <a:r>
              <a:rPr lang="en-US" altLang="en-US" sz="1400" dirty="0" err="1" smtClean="0">
                <a:latin typeface="Arial" charset="0"/>
                <a:cs typeface="Arial" charset="0"/>
              </a:rPr>
              <a:t>dividendes</a:t>
            </a:r>
            <a:r>
              <a:rPr lang="en-US" altLang="en-US" sz="1400" dirty="0" smtClean="0">
                <a:latin typeface="Arial" charset="0"/>
                <a:cs typeface="Arial" charset="0"/>
              </a:rPr>
              <a:t>.</a:t>
            </a:r>
            <a:endParaRPr lang="en-GB" altLang="en-US" dirty="0"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33820581"/>
              </p:ext>
            </p:extLst>
          </p:nvPr>
        </p:nvGraphicFramePr>
        <p:xfrm>
          <a:off x="2555776" y="4637013"/>
          <a:ext cx="2952328" cy="1528291"/>
        </p:xfrm>
        <a:graphic>
          <a:graphicData uri="http://schemas.openxmlformats.org/drawingml/2006/table">
            <a:tbl>
              <a:tblPr/>
              <a:tblGrid>
                <a:gridCol w="2160240"/>
                <a:gridCol w="792088"/>
              </a:tblGrid>
              <a:tr h="171450">
                <a:tc>
                  <a:txBody>
                    <a:bodyPr/>
                    <a:lstStyle/>
                    <a:p>
                      <a:pPr algn="ctr" fontAlgn="b"/>
                      <a:r>
                        <a:rPr lang="en-GB" sz="1000" b="1" i="0" u="none" strike="noStrike" dirty="0">
                          <a:solidFill>
                            <a:schemeClr val="tx1"/>
                          </a:solidFill>
                          <a:effectLst/>
                          <a:latin typeface="Arial"/>
                        </a:rPr>
                        <a:t>II. </a:t>
                      </a:r>
                      <a:r>
                        <a:rPr lang="en-GB" sz="1000" b="1" i="0" u="none" strike="noStrike" dirty="0" err="1" smtClean="0">
                          <a:solidFill>
                            <a:schemeClr val="tx1"/>
                          </a:solidFill>
                          <a:effectLst/>
                          <a:latin typeface="Arial"/>
                        </a:rPr>
                        <a:t>Actifs</a:t>
                      </a:r>
                      <a:r>
                        <a:rPr lang="en-GB" sz="1000" b="1" i="0" u="none" strike="noStrike" dirty="0" smtClean="0">
                          <a:solidFill>
                            <a:schemeClr val="tx1"/>
                          </a:solidFill>
                          <a:effectLst/>
                          <a:latin typeface="Arial"/>
                        </a:rPr>
                        <a:t> </a:t>
                      </a:r>
                      <a:r>
                        <a:rPr lang="en-GB" sz="1000" b="1" i="0" u="none" strike="noStrike" dirty="0" err="1" smtClean="0">
                          <a:solidFill>
                            <a:schemeClr val="tx1"/>
                          </a:solidFill>
                          <a:effectLst/>
                          <a:latin typeface="Arial"/>
                        </a:rPr>
                        <a:t>circulants</a:t>
                      </a:r>
                      <a:endParaRPr lang="en-GB" sz="1000" b="1" i="0" u="none" strike="noStrike" dirty="0">
                        <a:solidFill>
                          <a:schemeClr val="tx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000" b="0" i="0" u="none" strike="noStrike">
                          <a:effectLst/>
                          <a:latin typeface="Arial"/>
                        </a:rPr>
                        <a:t> </a:t>
                      </a:r>
                    </a:p>
                  </a:txBody>
                  <a:tcPr marL="9525" marR="9525" marT="9525"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61925">
                <a:tc>
                  <a:txBody>
                    <a:bodyPr/>
                    <a:lstStyle/>
                    <a:p>
                      <a:pPr algn="l" fontAlgn="b"/>
                      <a:r>
                        <a:rPr lang="en-GB" sz="1000" b="0" i="0" u="none" strike="noStrike" dirty="0" smtClean="0">
                          <a:effectLst/>
                          <a:latin typeface="Arial"/>
                        </a:rPr>
                        <a:t>Stocks</a:t>
                      </a:r>
                      <a:endParaRPr lang="en-GB" sz="10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000" b="0" i="0" u="none" strike="noStrike" dirty="0">
                          <a:effectLst/>
                          <a:latin typeface="Arial"/>
                        </a:rPr>
                        <a:t>1210</a:t>
                      </a: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4316">
                <a:tc>
                  <a:txBody>
                    <a:bodyPr/>
                    <a:lstStyle/>
                    <a:p>
                      <a:pPr algn="l" fontAlgn="b"/>
                      <a:r>
                        <a:rPr lang="en-GB" sz="1000" b="0" i="0" u="none" strike="noStrike" dirty="0" smtClean="0">
                          <a:effectLst/>
                          <a:latin typeface="Arial"/>
                        </a:rPr>
                        <a:t>TVA </a:t>
                      </a:r>
                      <a:r>
                        <a:rPr lang="en-GB" sz="1000" b="0" i="0" u="none" strike="noStrike" dirty="0" err="1" smtClean="0">
                          <a:effectLst/>
                          <a:latin typeface="Arial"/>
                        </a:rPr>
                        <a:t>sur</a:t>
                      </a:r>
                      <a:r>
                        <a:rPr lang="en-GB" sz="1000" b="0" i="0" u="none" strike="noStrike" dirty="0" smtClean="0">
                          <a:effectLst/>
                          <a:latin typeface="Arial"/>
                        </a:rPr>
                        <a:t> </a:t>
                      </a:r>
                      <a:r>
                        <a:rPr lang="en-GB" sz="1000" b="0" i="0" u="none" strike="noStrike" dirty="0" err="1" smtClean="0">
                          <a:effectLst/>
                          <a:latin typeface="Arial"/>
                        </a:rPr>
                        <a:t>biens</a:t>
                      </a:r>
                      <a:r>
                        <a:rPr lang="en-GB" sz="1000" b="0" i="0" u="none" strike="noStrike" dirty="0" smtClean="0">
                          <a:effectLst/>
                          <a:latin typeface="Arial"/>
                        </a:rPr>
                        <a:t> </a:t>
                      </a:r>
                      <a:r>
                        <a:rPr lang="en-GB" sz="1000" b="0" i="0" u="none" strike="noStrike" dirty="0" err="1" smtClean="0">
                          <a:effectLst/>
                          <a:latin typeface="Arial"/>
                        </a:rPr>
                        <a:t>achet</a:t>
                      </a:r>
                      <a:r>
                        <a:rPr lang="fr-FR" altLang="en-US" sz="1000" dirty="0" smtClean="0"/>
                        <a:t>é</a:t>
                      </a:r>
                      <a:r>
                        <a:rPr lang="en-GB" sz="1000" b="0" i="0" u="none" strike="noStrike" dirty="0" smtClean="0">
                          <a:effectLst/>
                          <a:latin typeface="Arial"/>
                        </a:rPr>
                        <a:t>s</a:t>
                      </a:r>
                      <a:endParaRPr lang="en-GB" sz="10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000" b="0" i="0" u="none" strike="noStrike" dirty="0">
                          <a:effectLst/>
                          <a:latin typeface="Arial"/>
                        </a:rPr>
                        <a:t>1220</a:t>
                      </a: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61925">
                <a:tc>
                  <a:txBody>
                    <a:bodyPr/>
                    <a:lstStyle/>
                    <a:p>
                      <a:pPr algn="l" fontAlgn="b"/>
                      <a:r>
                        <a:rPr lang="en-GB" sz="1000" b="0" i="0" u="none" strike="noStrike" dirty="0" smtClean="0">
                          <a:effectLst/>
                          <a:latin typeface="Arial"/>
                        </a:rPr>
                        <a:t>Cr</a:t>
                      </a:r>
                      <a:r>
                        <a:rPr lang="fr-FR" altLang="en-US" sz="1000" dirty="0" smtClean="0"/>
                        <a:t>é</a:t>
                      </a:r>
                      <a:r>
                        <a:rPr lang="en-GB" sz="1000" b="0" i="0" u="none" strike="noStrike" dirty="0" err="1" smtClean="0">
                          <a:effectLst/>
                          <a:latin typeface="Arial"/>
                        </a:rPr>
                        <a:t>ances</a:t>
                      </a:r>
                      <a:endParaRPr lang="en-GB" sz="10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000" b="0" i="0" u="none" strike="noStrike">
                          <a:effectLst/>
                          <a:latin typeface="Arial"/>
                        </a:rPr>
                        <a:t>1230</a:t>
                      </a: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23850">
                <a:tc>
                  <a:txBody>
                    <a:bodyPr/>
                    <a:lstStyle/>
                    <a:p>
                      <a:pPr algn="l" fontAlgn="b"/>
                      <a:r>
                        <a:rPr lang="en-GB" sz="1000" b="0" i="0" u="none" strike="noStrike" dirty="0" smtClean="0">
                          <a:effectLst/>
                          <a:latin typeface="Arial"/>
                        </a:rPr>
                        <a:t>Placements</a:t>
                      </a:r>
                      <a:r>
                        <a:rPr lang="en-GB" sz="1000" b="0" i="0" u="none" strike="noStrike" baseline="0" dirty="0" smtClean="0">
                          <a:effectLst/>
                          <a:latin typeface="Arial"/>
                        </a:rPr>
                        <a:t> financiers </a:t>
                      </a:r>
                      <a:r>
                        <a:rPr lang="en-GB" sz="1000" b="0" i="0" u="none" strike="noStrike" dirty="0" smtClean="0">
                          <a:effectLst/>
                          <a:latin typeface="Arial"/>
                        </a:rPr>
                        <a:t>(hors </a:t>
                      </a:r>
                      <a:r>
                        <a:rPr lang="en-GB" sz="1000" b="0" i="0" u="none" strike="noStrike" dirty="0" err="1" smtClean="0">
                          <a:effectLst/>
                          <a:latin typeface="Arial"/>
                        </a:rPr>
                        <a:t>tr</a:t>
                      </a:r>
                      <a:r>
                        <a:rPr lang="fr-FR" altLang="en-US" sz="1000" dirty="0" smtClean="0"/>
                        <a:t>é</a:t>
                      </a:r>
                      <a:r>
                        <a:rPr lang="en-GB" sz="1000" b="0" i="0" u="none" strike="noStrike" dirty="0" err="1" smtClean="0">
                          <a:effectLst/>
                          <a:latin typeface="Arial"/>
                        </a:rPr>
                        <a:t>sorerie</a:t>
                      </a:r>
                      <a:r>
                        <a:rPr lang="en-GB" sz="1000" b="0" i="0" u="none" strike="noStrike" dirty="0" smtClean="0">
                          <a:effectLst/>
                          <a:latin typeface="Arial"/>
                        </a:rPr>
                        <a:t>)</a:t>
                      </a:r>
                      <a:endParaRPr lang="en-GB" sz="10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000" b="0" i="0" u="none" strike="noStrike" dirty="0">
                          <a:effectLst/>
                          <a:latin typeface="Arial"/>
                        </a:rPr>
                        <a:t>1240</a:t>
                      </a: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61925">
                <a:tc>
                  <a:txBody>
                    <a:bodyPr/>
                    <a:lstStyle/>
                    <a:p>
                      <a:pPr algn="l" fontAlgn="b"/>
                      <a:r>
                        <a:rPr lang="en-GB" sz="1000" b="0" i="0" u="none" strike="noStrike" dirty="0" err="1" smtClean="0">
                          <a:effectLst/>
                          <a:latin typeface="Arial"/>
                        </a:rPr>
                        <a:t>Tr</a:t>
                      </a:r>
                      <a:r>
                        <a:rPr lang="fr-FR" altLang="en-US" sz="1000" dirty="0" smtClean="0"/>
                        <a:t>é</a:t>
                      </a:r>
                      <a:r>
                        <a:rPr lang="en-GB" sz="1000" b="0" i="0" u="none" strike="noStrike" dirty="0" err="1" smtClean="0">
                          <a:effectLst/>
                          <a:latin typeface="Arial"/>
                        </a:rPr>
                        <a:t>sorerie</a:t>
                      </a:r>
                      <a:r>
                        <a:rPr lang="en-GB" sz="1000" b="0" i="0" u="none" strike="noStrike" dirty="0" smtClean="0">
                          <a:effectLst/>
                          <a:latin typeface="Arial"/>
                        </a:rPr>
                        <a:t> </a:t>
                      </a:r>
                      <a:endParaRPr lang="en-GB" sz="10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GB" sz="1000" b="0" i="0" u="none" strike="noStrike" dirty="0">
                          <a:effectLst/>
                          <a:latin typeface="Arial"/>
                        </a:rPr>
                        <a:t>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71450">
                <a:tc>
                  <a:txBody>
                    <a:bodyPr/>
                    <a:lstStyle/>
                    <a:p>
                      <a:pPr algn="l" fontAlgn="ctr"/>
                      <a:r>
                        <a:rPr lang="en-GB" sz="1000" b="0" i="0" u="none" strike="noStrike" dirty="0" err="1" smtClean="0">
                          <a:effectLst/>
                          <a:latin typeface="Arial"/>
                        </a:rPr>
                        <a:t>Autres</a:t>
                      </a:r>
                      <a:r>
                        <a:rPr lang="en-GB" sz="1000" b="0" i="0" u="none" strike="noStrike" dirty="0" smtClean="0">
                          <a:effectLst/>
                          <a:latin typeface="Arial"/>
                        </a:rPr>
                        <a:t> </a:t>
                      </a:r>
                      <a:r>
                        <a:rPr lang="en-GB" sz="1000" b="0" i="0" u="none" strike="noStrike" dirty="0" err="1" smtClean="0">
                          <a:effectLst/>
                          <a:latin typeface="Arial"/>
                        </a:rPr>
                        <a:t>actifs</a:t>
                      </a:r>
                      <a:r>
                        <a:rPr lang="en-GB" sz="1000" b="0" i="0" u="none" strike="noStrike" dirty="0" smtClean="0">
                          <a:effectLst/>
                          <a:latin typeface="Arial"/>
                        </a:rPr>
                        <a:t> </a:t>
                      </a:r>
                      <a:r>
                        <a:rPr lang="en-GB" sz="1000" b="0" i="0" u="none" strike="noStrike" dirty="0" err="1" smtClean="0">
                          <a:effectLst/>
                          <a:latin typeface="Arial"/>
                        </a:rPr>
                        <a:t>circulants</a:t>
                      </a:r>
                      <a:endParaRPr lang="en-GB" sz="10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000" b="0" i="0" u="none" strike="noStrike" dirty="0">
                          <a:effectLst/>
                          <a:latin typeface="Arial"/>
                        </a:rPr>
                        <a:t>1260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71450">
                <a:tc>
                  <a:txBody>
                    <a:bodyPr/>
                    <a:lstStyle/>
                    <a:p>
                      <a:pPr algn="l" fontAlgn="b"/>
                      <a:r>
                        <a:rPr lang="en-GB" sz="1000" b="0" i="0" u="none" strike="noStrike" dirty="0">
                          <a:effectLst/>
                          <a:latin typeface="Arial"/>
                        </a:rPr>
                        <a:t>Total </a:t>
                      </a:r>
                      <a:r>
                        <a:rPr lang="en-GB" sz="1000" b="0" i="0" u="none" strike="noStrike" dirty="0" smtClean="0">
                          <a:effectLst/>
                          <a:latin typeface="Arial"/>
                        </a:rPr>
                        <a:t>section </a:t>
                      </a:r>
                      <a:r>
                        <a:rPr lang="en-GB" sz="1000" b="0" i="0" u="none" strike="noStrike" dirty="0">
                          <a:effectLst/>
                          <a:latin typeface="Arial"/>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1000" b="0" i="0" u="none" strike="noStrike" dirty="0">
                          <a:effectLst/>
                          <a:latin typeface="Arial"/>
                        </a:rPr>
                        <a:t>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33724014"/>
              </p:ext>
            </p:extLst>
          </p:nvPr>
        </p:nvGraphicFramePr>
        <p:xfrm>
          <a:off x="5652120" y="4653111"/>
          <a:ext cx="2952328" cy="1368177"/>
        </p:xfrm>
        <a:graphic>
          <a:graphicData uri="http://schemas.openxmlformats.org/drawingml/2006/table">
            <a:tbl>
              <a:tblPr/>
              <a:tblGrid>
                <a:gridCol w="2160240"/>
                <a:gridCol w="792088"/>
              </a:tblGrid>
              <a:tr h="128290">
                <a:tc>
                  <a:txBody>
                    <a:bodyPr/>
                    <a:lstStyle/>
                    <a:p>
                      <a:pPr algn="ctr" fontAlgn="b"/>
                      <a:r>
                        <a:rPr lang="en-GB" sz="1000" b="1" i="0" u="none" strike="noStrike" dirty="0" smtClean="0">
                          <a:effectLst/>
                          <a:latin typeface="Arial"/>
                        </a:rPr>
                        <a:t>III</a:t>
                      </a:r>
                      <a:r>
                        <a:rPr lang="en-GB" sz="1000" b="1" i="0" u="none" strike="noStrike" dirty="0">
                          <a:effectLst/>
                          <a:latin typeface="Arial"/>
                        </a:rPr>
                        <a:t>. </a:t>
                      </a:r>
                      <a:r>
                        <a:rPr lang="en-GB" sz="1000" b="1" i="0" u="none" strike="noStrike" kern="1200" dirty="0" smtClean="0">
                          <a:solidFill>
                            <a:schemeClr val="tx1"/>
                          </a:solidFill>
                          <a:effectLst/>
                          <a:latin typeface="Arial"/>
                          <a:ea typeface="+mn-ea"/>
                          <a:cs typeface="+mn-cs"/>
                        </a:rPr>
                        <a:t>Capital et r</a:t>
                      </a:r>
                      <a:r>
                        <a:rPr lang="fr-FR" altLang="en-US" sz="1000" b="1" i="0" u="none" strike="noStrike" kern="1200" dirty="0" smtClean="0">
                          <a:solidFill>
                            <a:schemeClr val="tx1"/>
                          </a:solidFill>
                          <a:effectLst/>
                          <a:latin typeface="Arial"/>
                          <a:ea typeface="+mn-ea"/>
                          <a:cs typeface="+mn-cs"/>
                        </a:rPr>
                        <a:t>é</a:t>
                      </a:r>
                      <a:r>
                        <a:rPr lang="en-GB" sz="1000" b="1" i="0" u="none" strike="noStrike" kern="1200" dirty="0" smtClean="0">
                          <a:solidFill>
                            <a:schemeClr val="tx1"/>
                          </a:solidFill>
                          <a:effectLst/>
                          <a:latin typeface="Arial"/>
                          <a:ea typeface="+mn-ea"/>
                          <a:cs typeface="+mn-cs"/>
                        </a:rPr>
                        <a:t>serves</a:t>
                      </a:r>
                      <a:endParaRPr lang="en-GB" sz="1000" b="1" i="0" u="none" strike="noStrike" kern="1200" dirty="0">
                        <a:solidFill>
                          <a:schemeClr val="tx1"/>
                        </a:solidFill>
                        <a:effectLst/>
                        <a:latin typeface="Arial"/>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000" b="0" i="0" u="none" strike="noStrike">
                          <a:effectLst/>
                          <a:latin typeface="Arial"/>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71078">
                <a:tc>
                  <a:txBody>
                    <a:bodyPr/>
                    <a:lstStyle/>
                    <a:p>
                      <a:pPr algn="l" fontAlgn="b"/>
                      <a:r>
                        <a:rPr lang="en-GB" sz="1000" b="0" i="0" u="none" strike="noStrike" dirty="0" smtClean="0">
                          <a:effectLst/>
                          <a:latin typeface="Arial"/>
                        </a:rPr>
                        <a:t>Capital social</a:t>
                      </a:r>
                      <a:endParaRPr lang="en-GB" sz="10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GB" sz="1000" b="0" i="0" u="none" strike="noStrike" dirty="0">
                          <a:effectLst/>
                          <a:latin typeface="Arial"/>
                        </a:rPr>
                        <a:t>1310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16024">
                <a:tc>
                  <a:txBody>
                    <a:bodyPr/>
                    <a:lstStyle/>
                    <a:p>
                      <a:pPr algn="l" fontAlgn="b"/>
                      <a:r>
                        <a:rPr lang="en-GB" sz="1000" b="0" i="0" u="none" strike="noStrike" dirty="0" err="1" smtClean="0">
                          <a:effectLst/>
                          <a:latin typeface="Arial"/>
                        </a:rPr>
                        <a:t>Rachat</a:t>
                      </a:r>
                      <a:r>
                        <a:rPr lang="en-GB" sz="1000" b="0" i="0" u="none" strike="noStrike" dirty="0" smtClean="0">
                          <a:effectLst/>
                          <a:latin typeface="Arial"/>
                        </a:rPr>
                        <a:t> de (</a:t>
                      </a:r>
                      <a:r>
                        <a:rPr lang="en-GB" sz="1000" b="0" i="0" u="none" strike="noStrike" dirty="0" err="1" smtClean="0">
                          <a:effectLst/>
                          <a:latin typeface="Arial"/>
                        </a:rPr>
                        <a:t>propres</a:t>
                      </a:r>
                      <a:r>
                        <a:rPr lang="en-GB" sz="1000" b="0" i="0" u="none" strike="noStrike" dirty="0" smtClean="0">
                          <a:effectLst/>
                          <a:latin typeface="Arial"/>
                        </a:rPr>
                        <a:t>)</a:t>
                      </a:r>
                      <a:r>
                        <a:rPr lang="en-GB" sz="1000" b="0" i="0" u="none" strike="noStrike" baseline="0" dirty="0" smtClean="0">
                          <a:effectLst/>
                          <a:latin typeface="Arial"/>
                        </a:rPr>
                        <a:t> titres</a:t>
                      </a:r>
                      <a:endParaRPr lang="en-GB" sz="10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000" b="0" i="0" u="none" strike="noStrike" dirty="0">
                          <a:effectLst/>
                          <a:latin typeface="Arial"/>
                        </a:rPr>
                        <a:t>1320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2680">
                <a:tc>
                  <a:txBody>
                    <a:bodyPr/>
                    <a:lstStyle/>
                    <a:p>
                      <a:pPr algn="l" fontAlgn="b"/>
                      <a:r>
                        <a:rPr lang="en-GB" sz="1000" b="0" i="0" u="none" strike="noStrike" dirty="0" smtClean="0">
                          <a:solidFill>
                            <a:schemeClr val="tx1"/>
                          </a:solidFill>
                          <a:effectLst/>
                          <a:latin typeface="Arial"/>
                        </a:rPr>
                        <a:t>R</a:t>
                      </a:r>
                      <a:r>
                        <a:rPr lang="fr-FR" altLang="en-US" sz="1000" dirty="0" err="1" smtClean="0">
                          <a:solidFill>
                            <a:schemeClr val="tx1"/>
                          </a:solidFill>
                        </a:rPr>
                        <a:t>éé</a:t>
                      </a:r>
                      <a:r>
                        <a:rPr lang="en-GB" sz="1000" b="0" i="0" u="none" strike="noStrike" dirty="0" smtClean="0">
                          <a:effectLst/>
                          <a:latin typeface="Arial"/>
                        </a:rPr>
                        <a:t>valuation </a:t>
                      </a:r>
                      <a:r>
                        <a:rPr lang="en-GB" sz="1000" b="0" i="0" u="none" strike="noStrike" dirty="0" err="1" smtClean="0">
                          <a:effectLst/>
                          <a:latin typeface="Arial"/>
                        </a:rPr>
                        <a:t>d’actifs</a:t>
                      </a:r>
                      <a:r>
                        <a:rPr lang="en-GB" sz="1000" b="0" i="0" u="none" strike="noStrike" dirty="0" smtClean="0">
                          <a:effectLst/>
                          <a:latin typeface="Arial"/>
                        </a:rPr>
                        <a:t> </a:t>
                      </a:r>
                      <a:r>
                        <a:rPr lang="en-GB" sz="1000" b="0" i="0" u="none" strike="noStrike" dirty="0" err="1" smtClean="0">
                          <a:effectLst/>
                          <a:latin typeface="Arial"/>
                        </a:rPr>
                        <a:t>immobilis</a:t>
                      </a:r>
                      <a:r>
                        <a:rPr lang="fr-FR" altLang="en-US" sz="1000" dirty="0" smtClean="0"/>
                        <a:t>é</a:t>
                      </a:r>
                      <a:r>
                        <a:rPr lang="en-GB" sz="1000" b="0" i="0" u="none" strike="noStrike" dirty="0" smtClean="0">
                          <a:effectLst/>
                          <a:latin typeface="Arial"/>
                        </a:rPr>
                        <a:t>s</a:t>
                      </a:r>
                      <a:endParaRPr lang="en-GB" sz="10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000" b="0" i="0" u="none" strike="noStrike" dirty="0">
                          <a:effectLst/>
                          <a:latin typeface="Arial"/>
                        </a:rPr>
                        <a:t>1340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61925">
                <a:tc>
                  <a:txBody>
                    <a:bodyPr/>
                    <a:lstStyle/>
                    <a:p>
                      <a:pPr algn="l" fontAlgn="b"/>
                      <a:r>
                        <a:rPr lang="en-GB" sz="1000" b="0" i="0" u="none" strike="noStrike" dirty="0" smtClean="0">
                          <a:effectLst/>
                          <a:latin typeface="Arial"/>
                        </a:rPr>
                        <a:t>Capital additionnel (hors r</a:t>
                      </a:r>
                      <a:r>
                        <a:rPr lang="fr-FR" altLang="en-US" sz="1000" dirty="0" smtClean="0"/>
                        <a:t>é</a:t>
                      </a:r>
                      <a:r>
                        <a:rPr lang="en-GB" altLang="en-US" sz="1000" b="0" i="0" u="none" strike="noStrike" dirty="0" err="1" smtClean="0">
                          <a:effectLst/>
                          <a:latin typeface="Arial"/>
                        </a:rPr>
                        <a:t>é</a:t>
                      </a:r>
                      <a:r>
                        <a:rPr lang="en-GB" sz="1000" b="0" i="0" u="none" strike="noStrike" dirty="0" err="1" smtClean="0">
                          <a:effectLst/>
                          <a:latin typeface="Arial"/>
                        </a:rPr>
                        <a:t>valuation</a:t>
                      </a:r>
                      <a:r>
                        <a:rPr lang="en-GB" sz="1000" b="0" i="0" u="none" strike="noStrike" dirty="0" smtClean="0">
                          <a:effectLst/>
                          <a:latin typeface="Arial"/>
                        </a:rPr>
                        <a:t>)</a:t>
                      </a:r>
                      <a:endParaRPr lang="en-GB" sz="10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000" b="0" i="0" u="none" strike="noStrike" dirty="0">
                          <a:effectLst/>
                          <a:latin typeface="Arial"/>
                        </a:rPr>
                        <a:t>1350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61925">
                <a:tc>
                  <a:txBody>
                    <a:bodyPr/>
                    <a:lstStyle/>
                    <a:p>
                      <a:pPr algn="l" fontAlgn="b"/>
                      <a:r>
                        <a:rPr lang="en-GB" sz="1000" b="0" i="0" u="none" strike="noStrike" dirty="0" smtClean="0">
                          <a:effectLst/>
                          <a:latin typeface="Arial"/>
                        </a:rPr>
                        <a:t>R</a:t>
                      </a:r>
                      <a:r>
                        <a:rPr lang="fr-FR" altLang="en-US" sz="1000" dirty="0" smtClean="0"/>
                        <a:t>é</a:t>
                      </a:r>
                      <a:r>
                        <a:rPr lang="en-GB" sz="1000" b="0" i="0" u="none" strike="noStrike" dirty="0" smtClean="0">
                          <a:effectLst/>
                          <a:latin typeface="Arial"/>
                        </a:rPr>
                        <a:t>serves</a:t>
                      </a:r>
                      <a:r>
                        <a:rPr lang="en-GB" sz="1000" b="0" i="0" u="none" strike="noStrike" baseline="0" dirty="0" smtClean="0">
                          <a:effectLst/>
                          <a:latin typeface="Arial"/>
                        </a:rPr>
                        <a:t> en capital</a:t>
                      </a:r>
                      <a:endParaRPr lang="en-GB" sz="10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en-GB" sz="1000" b="0" i="0" u="none" strike="noStrike" dirty="0">
                          <a:effectLst/>
                          <a:latin typeface="Arial"/>
                        </a:rPr>
                        <a:t>1360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45529">
                <a:tc>
                  <a:txBody>
                    <a:bodyPr/>
                    <a:lstStyle/>
                    <a:p>
                      <a:pPr algn="l" fontAlgn="ctr"/>
                      <a:r>
                        <a:rPr lang="en-GB" sz="1000" b="0" i="0" u="none" strike="noStrike" dirty="0" smtClean="0">
                          <a:effectLst/>
                          <a:latin typeface="Arial"/>
                        </a:rPr>
                        <a:t>Reports à nouveau</a:t>
                      </a:r>
                      <a:endParaRPr lang="en-GB" sz="1000" b="0"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000" b="0" i="0" u="none" strike="noStrike" dirty="0">
                          <a:effectLst/>
                          <a:latin typeface="Arial"/>
                        </a:rPr>
                        <a:t>1370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71450">
                <a:tc>
                  <a:txBody>
                    <a:bodyPr/>
                    <a:lstStyle/>
                    <a:p>
                      <a:pPr algn="l" fontAlgn="b"/>
                      <a:r>
                        <a:rPr lang="en-GB" sz="1000" b="0" i="0" u="none" strike="noStrike" dirty="0">
                          <a:effectLst/>
                          <a:latin typeface="Arial"/>
                        </a:rPr>
                        <a:t>Total </a:t>
                      </a:r>
                      <a:r>
                        <a:rPr lang="en-GB" sz="1000" b="0" i="0" u="none" strike="noStrike" dirty="0" smtClean="0">
                          <a:effectLst/>
                          <a:latin typeface="Arial"/>
                        </a:rPr>
                        <a:t>section </a:t>
                      </a:r>
                      <a:r>
                        <a:rPr lang="en-GB" sz="1000" b="0" i="0" u="none" strike="noStrike" dirty="0">
                          <a:effectLst/>
                          <a:latin typeface="Arial"/>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GB" sz="1000" b="0" i="0" u="none" strike="noStrike" dirty="0">
                          <a:effectLst/>
                          <a:latin typeface="Arial"/>
                        </a:rPr>
                        <a:t>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9" name="Rectangle 8"/>
          <p:cNvSpPr/>
          <p:nvPr/>
        </p:nvSpPr>
        <p:spPr>
          <a:xfrm>
            <a:off x="2555776" y="4365994"/>
            <a:ext cx="4572000" cy="276999"/>
          </a:xfrm>
          <a:prstGeom prst="rect">
            <a:avLst/>
          </a:prstGeom>
        </p:spPr>
        <p:txBody>
          <a:bodyPr>
            <a:spAutoFit/>
          </a:bodyPr>
          <a:lstStyle/>
          <a:p>
            <a:pPr marL="0" lvl="2" indent="0">
              <a:spcBef>
                <a:spcPts val="200"/>
              </a:spcBef>
              <a:buNone/>
              <a:defRPr/>
            </a:pPr>
            <a:r>
              <a:rPr lang="en-US" altLang="en-US" sz="1200" b="1" dirty="0" err="1" smtClean="0">
                <a:solidFill>
                  <a:srgbClr val="766A62"/>
                </a:solidFill>
              </a:rPr>
              <a:t>Extrait</a:t>
            </a:r>
            <a:r>
              <a:rPr lang="en-US" altLang="en-US" sz="1200" b="1" dirty="0" smtClean="0">
                <a:solidFill>
                  <a:srgbClr val="766A62"/>
                </a:solidFill>
              </a:rPr>
              <a:t> du </a:t>
            </a:r>
            <a:r>
              <a:rPr lang="en-US" altLang="en-US" sz="1200" b="1" dirty="0" err="1" smtClean="0">
                <a:solidFill>
                  <a:srgbClr val="766A62"/>
                </a:solidFill>
              </a:rPr>
              <a:t>bilan</a:t>
            </a:r>
            <a:r>
              <a:rPr lang="en-US" altLang="en-US" sz="1200" b="1" dirty="0" smtClean="0">
                <a:solidFill>
                  <a:srgbClr val="766A62"/>
                </a:solidFill>
              </a:rPr>
              <a:t> :</a:t>
            </a:r>
            <a:endParaRPr lang="en-US" sz="1200" dirty="0">
              <a:latin typeface="Arial" charset="0"/>
              <a:cs typeface="Arial" charset="0"/>
            </a:endParaRPr>
          </a:p>
        </p:txBody>
      </p:sp>
    </p:spTree>
    <p:extLst>
      <p:ext uri="{BB962C8B-B14F-4D97-AF65-F5344CB8AC3E}">
        <p14:creationId xmlns:p14="http://schemas.microsoft.com/office/powerpoint/2010/main" val="3264622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266700" lvl="2" indent="-266700">
              <a:spcBef>
                <a:spcPts val="400"/>
              </a:spcBef>
              <a:defRPr/>
            </a:pPr>
            <a:r>
              <a:rPr lang="en-GB" altLang="en-US" dirty="0" smtClean="0">
                <a:latin typeface="Arial" charset="0"/>
                <a:cs typeface="Arial" charset="0"/>
              </a:rPr>
              <a:t>Distribution de </a:t>
            </a:r>
            <a:r>
              <a:rPr lang="en-GB" altLang="en-US" dirty="0" err="1">
                <a:latin typeface="Arial" charset="0"/>
                <a:cs typeface="Arial" charset="0"/>
              </a:rPr>
              <a:t>dividendes</a:t>
            </a:r>
            <a:r>
              <a:rPr lang="en-GB" altLang="en-US" dirty="0">
                <a:latin typeface="Arial" charset="0"/>
                <a:cs typeface="Arial" charset="0"/>
              </a:rPr>
              <a:t>              </a:t>
            </a:r>
          </a:p>
          <a:p>
            <a:r>
              <a:rPr lang="en-GB" altLang="en-US" sz="1800" dirty="0">
                <a:latin typeface="Arial" charset="0"/>
                <a:cs typeface="Arial" charset="0"/>
              </a:rPr>
              <a:t>Aspects à </a:t>
            </a:r>
            <a:r>
              <a:rPr lang="en-GB" altLang="en-US" sz="1800" dirty="0" err="1">
                <a:latin typeface="Arial" charset="0"/>
                <a:cs typeface="Arial" charset="0"/>
              </a:rPr>
              <a:t>prendre</a:t>
            </a:r>
            <a:r>
              <a:rPr lang="en-GB" altLang="en-US" sz="1800" dirty="0">
                <a:latin typeface="Arial" charset="0"/>
                <a:cs typeface="Arial" charset="0"/>
              </a:rPr>
              <a:t> </a:t>
            </a:r>
            <a:r>
              <a:rPr lang="en-GB" altLang="en-US" sz="1800" dirty="0" err="1">
                <a:latin typeface="Arial" charset="0"/>
                <a:cs typeface="Arial" charset="0"/>
              </a:rPr>
              <a:t>en</a:t>
            </a:r>
            <a:r>
              <a:rPr lang="en-GB" altLang="en-US" sz="1800" dirty="0">
                <a:latin typeface="Arial" charset="0"/>
                <a:cs typeface="Arial" charset="0"/>
              </a:rPr>
              <a:t> </a:t>
            </a:r>
            <a:r>
              <a:rPr lang="en-GB" altLang="en-US" sz="1800" dirty="0" err="1">
                <a:latin typeface="Arial" charset="0"/>
                <a:cs typeface="Arial" charset="0"/>
              </a:rPr>
              <a:t>compte</a:t>
            </a:r>
            <a:r>
              <a:rPr lang="en-GB" altLang="en-US" sz="1800" dirty="0">
                <a:latin typeface="Arial" charset="0"/>
                <a:cs typeface="Arial" charset="0"/>
              </a:rPr>
              <a:t> </a:t>
            </a:r>
            <a:r>
              <a:rPr lang="en-GB" altLang="en-US" sz="1800" dirty="0" err="1">
                <a:latin typeface="Arial" charset="0"/>
                <a:cs typeface="Arial" charset="0"/>
              </a:rPr>
              <a:t>avant</a:t>
            </a:r>
            <a:r>
              <a:rPr lang="en-GB" altLang="en-US" sz="1800" dirty="0">
                <a:latin typeface="Arial" charset="0"/>
                <a:cs typeface="Arial" charset="0"/>
              </a:rPr>
              <a:t> de </a:t>
            </a:r>
            <a:r>
              <a:rPr lang="en-GB" altLang="en-US" sz="1800" dirty="0" err="1" smtClean="0">
                <a:latin typeface="Arial" charset="0"/>
                <a:cs typeface="Arial" charset="0"/>
              </a:rPr>
              <a:t>procéder</a:t>
            </a:r>
            <a:r>
              <a:rPr lang="en-GB" altLang="en-US" sz="1800" dirty="0" smtClean="0">
                <a:latin typeface="Arial" charset="0"/>
                <a:cs typeface="Arial" charset="0"/>
              </a:rPr>
              <a:t> </a:t>
            </a:r>
            <a:r>
              <a:rPr lang="en-GB" altLang="en-US" sz="1800" dirty="0">
                <a:latin typeface="Arial" charset="0"/>
                <a:cs typeface="Arial" charset="0"/>
              </a:rPr>
              <a:t>à </a:t>
            </a:r>
            <a:r>
              <a:rPr lang="en-GB" altLang="en-US" sz="1800" dirty="0" err="1">
                <a:latin typeface="Arial" charset="0"/>
                <a:cs typeface="Arial" charset="0"/>
              </a:rPr>
              <a:t>une</a:t>
            </a:r>
            <a:r>
              <a:rPr lang="en-GB" altLang="en-US" sz="1800" dirty="0">
                <a:latin typeface="Arial" charset="0"/>
                <a:cs typeface="Arial" charset="0"/>
              </a:rPr>
              <a:t> distribution </a:t>
            </a:r>
            <a:r>
              <a:rPr lang="en-GB" altLang="en-US" sz="1800" dirty="0" smtClean="0">
                <a:latin typeface="Arial" charset="0"/>
                <a:cs typeface="Arial" charset="0"/>
              </a:rPr>
              <a:t>(2/2</a:t>
            </a:r>
            <a:r>
              <a:rPr lang="en-GB" altLang="en-US" sz="1800" dirty="0">
                <a:latin typeface="Arial" charset="0"/>
                <a:cs typeface="Arial" charset="0"/>
              </a:rPr>
              <a:t>)</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4</a:t>
            </a:fld>
            <a:endParaRPr lang="en-GB" noProof="0" dirty="0"/>
          </a:p>
        </p:txBody>
      </p:sp>
      <p:sp>
        <p:nvSpPr>
          <p:cNvPr id="6" name="Text Placeholder 1"/>
          <p:cNvSpPr>
            <a:spLocks noGrp="1"/>
          </p:cNvSpPr>
          <p:nvPr>
            <p:ph type="body" sz="quarter" idx="11"/>
          </p:nvPr>
        </p:nvSpPr>
        <p:spPr>
          <a:xfrm>
            <a:off x="467866" y="1484784"/>
            <a:ext cx="8136582" cy="4787900"/>
          </a:xfrm>
        </p:spPr>
        <p:txBody>
          <a:bodyPr/>
          <a:lstStyle/>
          <a:p>
            <a:pPr marL="0" lvl="2" indent="0">
              <a:spcAft>
                <a:spcPts val="600"/>
              </a:spcAft>
              <a:buNone/>
            </a:pPr>
            <a:r>
              <a:rPr lang="fr-FR" altLang="en-US" b="1" dirty="0" smtClean="0">
                <a:solidFill>
                  <a:srgbClr val="766A62"/>
                </a:solidFill>
              </a:rPr>
              <a:t>Aspects fiscaux spécifiques aux paiements alternatifs de dividendes</a:t>
            </a:r>
          </a:p>
          <a:p>
            <a:pPr marL="266700" lvl="2" indent="-266700">
              <a:spcBef>
                <a:spcPts val="400"/>
              </a:spcBef>
              <a:defRPr/>
            </a:pPr>
            <a:r>
              <a:rPr lang="fr-FR" altLang="en-US" sz="1400" b="1" dirty="0" smtClean="0">
                <a:latin typeface="Arial" charset="0"/>
                <a:cs typeface="Arial" charset="0"/>
              </a:rPr>
              <a:t>Déductibilité des intérêts de prêts destinés à financer des distributions de dividendes (position contradictoire de l’administration fiscale) :</a:t>
            </a:r>
          </a:p>
          <a:p>
            <a:pPr marL="825500" lvl="2" indent="-285750">
              <a:spcBef>
                <a:spcPts val="0"/>
              </a:spcBef>
              <a:buFont typeface="Wingdings" panose="05000000000000000000" pitchFamily="2" charset="2"/>
              <a:buChar char="§"/>
              <a:defRPr/>
            </a:pPr>
            <a:r>
              <a:rPr lang="fr-FR" altLang="en-US" sz="1200" dirty="0" smtClean="0">
                <a:solidFill>
                  <a:srgbClr val="FF0000"/>
                </a:solidFill>
                <a:latin typeface="Arial" charset="0"/>
                <a:cs typeface="Arial" charset="0"/>
              </a:rPr>
              <a:t>(-) </a:t>
            </a:r>
            <a:r>
              <a:rPr lang="fr-FR" altLang="en-US" sz="1200" dirty="0" smtClean="0">
                <a:latin typeface="Arial" charset="0"/>
                <a:cs typeface="Arial" charset="0"/>
              </a:rPr>
              <a:t>ces prêts ne sont pas destinés à générer des profits (lettre du ministère des Finances du 6 mai 2013 N 03-03-06/1/15774) ;</a:t>
            </a:r>
          </a:p>
          <a:p>
            <a:pPr marL="825500" lvl="2" indent="-285750">
              <a:spcBef>
                <a:spcPts val="0"/>
              </a:spcBef>
              <a:buFont typeface="Wingdings" panose="05000000000000000000" pitchFamily="2" charset="2"/>
              <a:buChar char="§"/>
              <a:defRPr/>
            </a:pPr>
            <a:r>
              <a:rPr lang="fr-FR" altLang="en-US" sz="1200" dirty="0" smtClean="0">
                <a:solidFill>
                  <a:srgbClr val="00B050"/>
                </a:solidFill>
                <a:latin typeface="Arial" charset="0"/>
                <a:cs typeface="Arial" charset="0"/>
              </a:rPr>
              <a:t>(+)</a:t>
            </a:r>
            <a:r>
              <a:rPr lang="fr-FR" altLang="en-US" sz="1200" dirty="0" smtClean="0">
                <a:latin typeface="Arial" charset="0"/>
                <a:cs typeface="Arial" charset="0"/>
              </a:rPr>
              <a:t> les dividendes correspondent à une distribution des profits de la société ; par conséquent les intérêts payés au titre d’un prêt destiné </a:t>
            </a:r>
            <a:r>
              <a:rPr lang="fr-FR" altLang="en-US" sz="1200" dirty="0">
                <a:latin typeface="Arial" charset="0"/>
                <a:cs typeface="Arial" charset="0"/>
              </a:rPr>
              <a:t>à</a:t>
            </a:r>
            <a:r>
              <a:rPr lang="fr-FR" altLang="en-US" sz="1200" dirty="0" smtClean="0">
                <a:latin typeface="Arial" charset="0"/>
                <a:cs typeface="Arial" charset="0"/>
              </a:rPr>
              <a:t> financer une telle distribution sont économiquement justifiés car intrinsèquement liés </a:t>
            </a:r>
            <a:r>
              <a:rPr lang="fr-FR" altLang="en-US" sz="1200" dirty="0">
                <a:latin typeface="Arial" charset="0"/>
                <a:cs typeface="Arial" charset="0"/>
              </a:rPr>
              <a:t>à</a:t>
            </a:r>
            <a:r>
              <a:rPr lang="fr-FR" altLang="en-US" sz="1200" dirty="0" smtClean="0">
                <a:latin typeface="Arial" charset="0"/>
                <a:cs typeface="Arial" charset="0"/>
              </a:rPr>
              <a:t> l’activité opérationnelle de la société (lettre du ministère des Finances du 24 juillet 2015 N 03-03-06/1/42780).</a:t>
            </a:r>
          </a:p>
          <a:p>
            <a:pPr marL="825500" lvl="2" indent="-285750">
              <a:spcBef>
                <a:spcPts val="0"/>
              </a:spcBef>
              <a:buFont typeface="Wingdings" panose="05000000000000000000" pitchFamily="2" charset="2"/>
              <a:buChar char="§"/>
              <a:defRPr/>
            </a:pPr>
            <a:endParaRPr lang="fr-FR" altLang="en-US" sz="400" i="1" dirty="0" smtClean="0">
              <a:latin typeface="Arial" charset="0"/>
              <a:cs typeface="Arial" charset="0"/>
            </a:endParaRPr>
          </a:p>
          <a:p>
            <a:pPr marL="266700" lvl="2" indent="-266700">
              <a:spcBef>
                <a:spcPts val="400"/>
              </a:spcBef>
              <a:defRPr/>
            </a:pPr>
            <a:r>
              <a:rPr lang="fr-FR" altLang="en-US" sz="1400" b="1" dirty="0" smtClean="0">
                <a:latin typeface="Arial" charset="0"/>
                <a:cs typeface="Arial" charset="0"/>
              </a:rPr>
              <a:t>Traitement TVA du paiement de dividendes en nature :</a:t>
            </a:r>
          </a:p>
          <a:p>
            <a:pPr marL="825500" lvl="2" indent="-285750">
              <a:spcBef>
                <a:spcPts val="0"/>
              </a:spcBef>
              <a:buFont typeface="Wingdings" panose="05000000000000000000" pitchFamily="2" charset="2"/>
              <a:buChar char="§"/>
              <a:defRPr/>
            </a:pPr>
            <a:r>
              <a:rPr lang="fr-FR" altLang="en-US" sz="1200" dirty="0" smtClean="0">
                <a:solidFill>
                  <a:srgbClr val="FF0000"/>
                </a:solidFill>
                <a:latin typeface="Arial" charset="0"/>
                <a:cs typeface="Arial" charset="0"/>
              </a:rPr>
              <a:t>(-) </a:t>
            </a:r>
            <a:r>
              <a:rPr lang="fr-FR" altLang="en-US" sz="1200" dirty="0" smtClean="0">
                <a:latin typeface="Arial" charset="0"/>
                <a:cs typeface="Arial" charset="0"/>
              </a:rPr>
              <a:t>le transfert d’un actif (assujetti à la TVA par nature) sous forme de dividendes est soumis à la TVA en Russie (lettre du ministère des Finances du 15 mai 2014 N ГД-4-3/9367@) ;</a:t>
            </a:r>
          </a:p>
          <a:p>
            <a:pPr marL="825500" lvl="2" indent="-285750">
              <a:spcBef>
                <a:spcPts val="0"/>
              </a:spcBef>
              <a:buFont typeface="Wingdings" panose="05000000000000000000" pitchFamily="2" charset="2"/>
              <a:buChar char="§"/>
              <a:defRPr/>
            </a:pPr>
            <a:r>
              <a:rPr lang="fr-FR" altLang="en-US" sz="1200" dirty="0" smtClean="0">
                <a:solidFill>
                  <a:srgbClr val="00B050"/>
                </a:solidFill>
                <a:latin typeface="Arial" charset="0"/>
                <a:cs typeface="Arial" charset="0"/>
              </a:rPr>
              <a:t>(+) </a:t>
            </a:r>
            <a:r>
              <a:rPr lang="fr-FR" altLang="en-US" sz="1200" dirty="0" smtClean="0">
                <a:latin typeface="Arial" charset="0"/>
                <a:cs typeface="Arial" charset="0"/>
              </a:rPr>
              <a:t>le paiement de dividendes en nature n’est pas assujetti à la TVA russe (décision de la Cour suprême du 31 juillet 2015 N 302-КГ15-6042).</a:t>
            </a:r>
          </a:p>
          <a:p>
            <a:pPr marL="825500" lvl="2" indent="-285750">
              <a:spcBef>
                <a:spcPts val="0"/>
              </a:spcBef>
              <a:buFont typeface="Wingdings" panose="05000000000000000000" pitchFamily="2" charset="2"/>
              <a:buChar char="§"/>
              <a:defRPr/>
            </a:pPr>
            <a:endParaRPr lang="fr-FR" altLang="en-US" sz="400" i="1" dirty="0" smtClean="0">
              <a:latin typeface="Arial" charset="0"/>
              <a:cs typeface="Arial" charset="0"/>
            </a:endParaRPr>
          </a:p>
          <a:p>
            <a:pPr marL="266700" lvl="2" indent="-266700">
              <a:spcBef>
                <a:spcPts val="400"/>
              </a:spcBef>
              <a:defRPr/>
            </a:pPr>
            <a:r>
              <a:rPr lang="fr-FR" altLang="en-US" sz="1400" b="1" dirty="0" smtClean="0">
                <a:latin typeface="Arial" charset="0"/>
                <a:cs typeface="Arial" charset="0"/>
              </a:rPr>
              <a:t>Distribution de capital additionnel (apports en comptes de prime d’émission et en propriété) </a:t>
            </a:r>
            <a:r>
              <a:rPr lang="fr-FR" altLang="en-US" sz="1400" dirty="0" smtClean="0">
                <a:latin typeface="Arial" charset="0"/>
                <a:cs typeface="Arial" charset="0"/>
              </a:rPr>
              <a:t>: non règlementé ; risque de rejet du régime mère-fille sur les distributions de dividendes localement </a:t>
            </a:r>
            <a:r>
              <a:rPr lang="fr-FR" altLang="en-US" sz="1400" dirty="0">
                <a:latin typeface="Arial" charset="0"/>
                <a:cs typeface="Arial" charset="0"/>
              </a:rPr>
              <a:t>/ risque </a:t>
            </a:r>
            <a:r>
              <a:rPr lang="fr-FR" altLang="en-US" sz="1400" dirty="0" smtClean="0">
                <a:latin typeface="Arial" charset="0"/>
                <a:cs typeface="Arial" charset="0"/>
              </a:rPr>
              <a:t>en matière de contrôle des changes sur les paiements transfrontaliers. </a:t>
            </a:r>
          </a:p>
          <a:p>
            <a:pPr marL="266700" lvl="2" indent="-266700">
              <a:spcBef>
                <a:spcPts val="400"/>
              </a:spcBef>
              <a:defRPr/>
            </a:pPr>
            <a:endParaRPr lang="fr-FR" altLang="en-US" sz="400" dirty="0" smtClean="0">
              <a:latin typeface="Arial" charset="0"/>
              <a:cs typeface="Arial" charset="0"/>
            </a:endParaRPr>
          </a:p>
          <a:p>
            <a:pPr marL="266700" lvl="2" indent="-266700">
              <a:spcBef>
                <a:spcPts val="400"/>
              </a:spcBef>
              <a:defRPr/>
            </a:pPr>
            <a:r>
              <a:rPr lang="fr-FR" altLang="en-US" sz="1400" b="1" dirty="0" smtClean="0">
                <a:latin typeface="Arial" charset="0"/>
                <a:cs typeface="Arial" charset="0"/>
              </a:rPr>
              <a:t>Distribution de profits des exercices précédents : </a:t>
            </a:r>
            <a:r>
              <a:rPr lang="fr-FR" altLang="en-US" sz="1400" dirty="0" smtClean="0">
                <a:latin typeface="Arial" charset="0"/>
                <a:cs typeface="Arial" charset="0"/>
              </a:rPr>
              <a:t>possible, même si la société est en perte au titre de l’exercice où la décision de mettre en paiement est prise (à condition toutefois que la société dispose d’un RAN positif, compte tenu du résultat de l’exercice en cours).</a:t>
            </a:r>
            <a:endParaRPr lang="fr-FR" altLang="en-US" sz="1400" dirty="0">
              <a:latin typeface="Arial" charset="0"/>
              <a:cs typeface="Arial" charset="0"/>
            </a:endParaRPr>
          </a:p>
        </p:txBody>
      </p:sp>
    </p:spTree>
    <p:extLst>
      <p:ext uri="{BB962C8B-B14F-4D97-AF65-F5344CB8AC3E}">
        <p14:creationId xmlns:p14="http://schemas.microsoft.com/office/powerpoint/2010/main" val="3264622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266700" lvl="2" indent="-266700">
              <a:spcBef>
                <a:spcPts val="400"/>
              </a:spcBef>
              <a:defRPr/>
            </a:pPr>
            <a:r>
              <a:rPr lang="en-GB" altLang="en-US" dirty="0" smtClean="0">
                <a:latin typeface="Arial" charset="0"/>
                <a:cs typeface="Arial" charset="0"/>
              </a:rPr>
              <a:t>Distribution de </a:t>
            </a:r>
            <a:r>
              <a:rPr lang="en-GB" altLang="en-US" dirty="0" err="1">
                <a:latin typeface="Arial" charset="0"/>
                <a:cs typeface="Arial" charset="0"/>
              </a:rPr>
              <a:t>dividendes</a:t>
            </a:r>
            <a:r>
              <a:rPr lang="en-GB" altLang="en-US" dirty="0">
                <a:latin typeface="Arial" charset="0"/>
                <a:cs typeface="Arial" charset="0"/>
              </a:rPr>
              <a:t>              </a:t>
            </a:r>
          </a:p>
          <a:p>
            <a:r>
              <a:rPr lang="en-GB" altLang="en-US" sz="1800" dirty="0">
                <a:latin typeface="Arial" charset="0"/>
                <a:cs typeface="Arial" charset="0"/>
              </a:rPr>
              <a:t>Application des </a:t>
            </a:r>
            <a:r>
              <a:rPr lang="en-GB" altLang="en-US" sz="1800" dirty="0" err="1" smtClean="0">
                <a:latin typeface="Arial" charset="0"/>
                <a:cs typeface="Arial" charset="0"/>
              </a:rPr>
              <a:t>dispositifs</a:t>
            </a:r>
            <a:r>
              <a:rPr lang="en-GB" altLang="en-US" sz="1800" dirty="0" smtClean="0">
                <a:latin typeface="Arial" charset="0"/>
                <a:cs typeface="Arial" charset="0"/>
              </a:rPr>
              <a:t> </a:t>
            </a:r>
            <a:r>
              <a:rPr lang="en-GB" altLang="en-US" sz="1800" dirty="0" err="1" smtClean="0">
                <a:latin typeface="Arial" charset="0"/>
                <a:cs typeface="Arial" charset="0"/>
              </a:rPr>
              <a:t>conventionnels</a:t>
            </a:r>
            <a:r>
              <a:rPr lang="en-GB" altLang="en-US" sz="1800" dirty="0" smtClean="0">
                <a:latin typeface="Arial" charset="0"/>
                <a:cs typeface="Arial" charset="0"/>
              </a:rPr>
              <a:t> - RAS (</a:t>
            </a:r>
            <a:r>
              <a:rPr lang="en-GB" altLang="en-US" sz="1800" dirty="0">
                <a:latin typeface="Arial" charset="0"/>
                <a:cs typeface="Arial" charset="0"/>
              </a:rPr>
              <a:t>1/2</a:t>
            </a:r>
            <a:r>
              <a:rPr lang="en-GB" altLang="en-US" sz="1800" dirty="0" smtClean="0">
                <a:latin typeface="Arial" charset="0"/>
                <a:cs typeface="Arial" charset="0"/>
              </a:rPr>
              <a:t>)</a:t>
            </a:r>
            <a:endParaRPr lang="en-GB" altLang="en-US" sz="1800" dirty="0">
              <a:latin typeface="Arial" charset="0"/>
              <a:cs typeface="Arial" charset="0"/>
            </a:endParaRP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5</a:t>
            </a:fld>
            <a:endParaRPr lang="en-GB" noProof="0" dirty="0"/>
          </a:p>
        </p:txBody>
      </p:sp>
      <p:sp>
        <p:nvSpPr>
          <p:cNvPr id="5" name="Text Placeholder 1"/>
          <p:cNvSpPr>
            <a:spLocks noGrp="1"/>
          </p:cNvSpPr>
          <p:nvPr>
            <p:ph type="body" sz="quarter" idx="11"/>
          </p:nvPr>
        </p:nvSpPr>
        <p:spPr>
          <a:xfrm>
            <a:off x="467544" y="1484784"/>
            <a:ext cx="8352928" cy="5078412"/>
          </a:xfrm>
        </p:spPr>
        <p:txBody>
          <a:bodyPr/>
          <a:lstStyle/>
          <a:p>
            <a:pPr marL="0" lvl="2" indent="0" algn="just">
              <a:spcAft>
                <a:spcPts val="600"/>
              </a:spcAft>
              <a:buNone/>
            </a:pPr>
            <a:r>
              <a:rPr lang="fr-FR" altLang="en-US" b="1" dirty="0" smtClean="0">
                <a:solidFill>
                  <a:srgbClr val="766A62"/>
                </a:solidFill>
              </a:rPr>
              <a:t>Critères d’application</a:t>
            </a:r>
          </a:p>
          <a:p>
            <a:pPr marL="266700" lvl="2" indent="-266700">
              <a:spcBef>
                <a:spcPts val="400"/>
              </a:spcBef>
              <a:defRPr/>
            </a:pPr>
            <a:r>
              <a:rPr lang="fr-FR" altLang="en-US" sz="1400" b="1" dirty="0" smtClean="0">
                <a:latin typeface="Arial" charset="0"/>
                <a:cs typeface="Arial" charset="0"/>
              </a:rPr>
              <a:t>Critères “standards” </a:t>
            </a:r>
            <a:r>
              <a:rPr lang="fr-FR" altLang="en-US" sz="1400" b="1" i="1" dirty="0" smtClean="0">
                <a:latin typeface="Arial" charset="0"/>
                <a:cs typeface="Arial" charset="0"/>
              </a:rPr>
              <a:t>(à valider pour chaque convention fiscale) </a:t>
            </a:r>
            <a:r>
              <a:rPr lang="fr-FR" altLang="en-US" sz="1400" b="1" dirty="0" smtClean="0">
                <a:latin typeface="Arial" charset="0"/>
                <a:cs typeface="Arial" charset="0"/>
              </a:rPr>
              <a:t>:</a:t>
            </a:r>
          </a:p>
          <a:p>
            <a:pPr marL="536575" lvl="2" indent="-285750">
              <a:spcBef>
                <a:spcPts val="400"/>
              </a:spcBef>
              <a:buFont typeface="Wingdings" pitchFamily="2" charset="2"/>
              <a:buChar char="§"/>
              <a:defRPr/>
            </a:pPr>
            <a:r>
              <a:rPr lang="fr-FR" altLang="en-US" sz="1400" dirty="0">
                <a:latin typeface="Arial" charset="0"/>
                <a:cs typeface="Arial" charset="0"/>
              </a:rPr>
              <a:t>p</a:t>
            </a:r>
            <a:r>
              <a:rPr lang="fr-FR" altLang="en-US" sz="1400" dirty="0" smtClean="0">
                <a:latin typeface="Arial" charset="0"/>
                <a:cs typeface="Arial" charset="0"/>
              </a:rPr>
              <a:t>ourcentage de détention minimum du capital social de la filiale ;</a:t>
            </a:r>
          </a:p>
          <a:p>
            <a:pPr marL="536575" lvl="2" indent="-285750">
              <a:spcBef>
                <a:spcPts val="400"/>
              </a:spcBef>
              <a:buFont typeface="Wingdings" pitchFamily="2" charset="2"/>
              <a:buChar char="§"/>
              <a:defRPr/>
            </a:pPr>
            <a:r>
              <a:rPr lang="fr-FR" altLang="en-US" sz="1400" dirty="0">
                <a:latin typeface="Arial" charset="0"/>
                <a:cs typeface="Arial" charset="0"/>
              </a:rPr>
              <a:t>a</a:t>
            </a:r>
            <a:r>
              <a:rPr lang="fr-FR" altLang="en-US" sz="1400" dirty="0" smtClean="0">
                <a:latin typeface="Arial" charset="0"/>
                <a:cs typeface="Arial" charset="0"/>
              </a:rPr>
              <a:t>pport minimum </a:t>
            </a:r>
            <a:r>
              <a:rPr lang="en-GB" altLang="en-US" sz="1400" dirty="0">
                <a:latin typeface="Arial" charset="0"/>
                <a:cs typeface="Arial" charset="0"/>
              </a:rPr>
              <a:t>à </a:t>
            </a:r>
            <a:r>
              <a:rPr lang="fr-FR" altLang="en-US" sz="1400" dirty="0" smtClean="0">
                <a:latin typeface="Arial" charset="0"/>
                <a:cs typeface="Arial" charset="0"/>
              </a:rPr>
              <a:t>la filiale ;</a:t>
            </a:r>
          </a:p>
          <a:p>
            <a:pPr marL="536575" lvl="2" indent="-285750" eaLnBrk="1" hangingPunct="1">
              <a:spcBef>
                <a:spcPts val="400"/>
              </a:spcBef>
              <a:buFont typeface="Wingdings" pitchFamily="2" charset="2"/>
              <a:buChar char="§"/>
              <a:defRPr/>
            </a:pPr>
            <a:r>
              <a:rPr lang="fr-FR" altLang="en-US" sz="1400" dirty="0">
                <a:latin typeface="Arial" charset="0"/>
                <a:cs typeface="Arial" charset="0"/>
              </a:rPr>
              <a:t>s</a:t>
            </a:r>
            <a:r>
              <a:rPr lang="fr-FR" altLang="en-US" sz="1400" dirty="0" smtClean="0">
                <a:latin typeface="Arial" charset="0"/>
                <a:cs typeface="Arial" charset="0"/>
              </a:rPr>
              <a:t>tatut de bénéficiaire effectif de la société qui perçoit les dividendes et régime fiscal général.</a:t>
            </a:r>
          </a:p>
          <a:p>
            <a:pPr marL="536575" lvl="2" indent="-285750" eaLnBrk="1" hangingPunct="1">
              <a:spcBef>
                <a:spcPts val="400"/>
              </a:spcBef>
              <a:buFont typeface="Wingdings" pitchFamily="2" charset="2"/>
              <a:buChar char="§"/>
              <a:defRPr/>
            </a:pPr>
            <a:endParaRPr lang="fr-FR" altLang="en-US" sz="1400" dirty="0" smtClean="0">
              <a:latin typeface="Arial" charset="0"/>
              <a:cs typeface="Arial" charset="0"/>
            </a:endParaRPr>
          </a:p>
          <a:p>
            <a:pPr marL="266700" lvl="2" indent="-266700">
              <a:spcBef>
                <a:spcPts val="400"/>
              </a:spcBef>
              <a:defRPr/>
            </a:pPr>
            <a:r>
              <a:rPr lang="fr-FR" altLang="en-US" sz="1400" b="1" dirty="0" smtClean="0">
                <a:latin typeface="Arial" charset="0"/>
                <a:cs typeface="Arial" charset="0"/>
              </a:rPr>
              <a:t>Quels types de paiement constituent un apport en capital ? :</a:t>
            </a:r>
          </a:p>
          <a:p>
            <a:pPr marL="536575" lvl="2" indent="-285750" eaLnBrk="1" hangingPunct="1">
              <a:spcBef>
                <a:spcPts val="400"/>
              </a:spcBef>
              <a:buFont typeface="Wingdings" pitchFamily="2" charset="2"/>
              <a:buChar char="§"/>
              <a:defRPr/>
            </a:pPr>
            <a:r>
              <a:rPr lang="fr-FR" altLang="en-US" sz="1400" dirty="0">
                <a:latin typeface="Arial" charset="0"/>
                <a:cs typeface="Arial" charset="0"/>
              </a:rPr>
              <a:t>a</a:t>
            </a:r>
            <a:r>
              <a:rPr lang="fr-FR" altLang="en-US" sz="1400" dirty="0" smtClean="0">
                <a:latin typeface="Arial" charset="0"/>
                <a:cs typeface="Arial" charset="0"/>
              </a:rPr>
              <a:t>pports en capital (y compris avec prime d’émission) ;</a:t>
            </a:r>
          </a:p>
          <a:p>
            <a:pPr marL="536575" lvl="2" indent="-285750" eaLnBrk="1" hangingPunct="1">
              <a:spcBef>
                <a:spcPts val="400"/>
              </a:spcBef>
              <a:buFont typeface="Wingdings" pitchFamily="2" charset="2"/>
              <a:buChar char="§"/>
              <a:defRPr/>
            </a:pPr>
            <a:r>
              <a:rPr lang="fr-FR" altLang="en-US" sz="1400" dirty="0">
                <a:latin typeface="Arial" charset="0"/>
                <a:cs typeface="Arial" charset="0"/>
              </a:rPr>
              <a:t>a</a:t>
            </a:r>
            <a:r>
              <a:rPr lang="fr-FR" altLang="en-US" sz="1400" dirty="0" smtClean="0">
                <a:latin typeface="Arial" charset="0"/>
                <a:cs typeface="Arial" charset="0"/>
              </a:rPr>
              <a:t>chats de titres (IPO, SPO, SPA) ;</a:t>
            </a:r>
          </a:p>
          <a:p>
            <a:pPr marL="536575" lvl="2" indent="-285750" eaLnBrk="1" hangingPunct="1">
              <a:spcBef>
                <a:spcPts val="400"/>
              </a:spcBef>
              <a:buFont typeface="Wingdings" pitchFamily="2" charset="2"/>
              <a:buChar char="§"/>
              <a:defRPr/>
            </a:pPr>
            <a:r>
              <a:rPr lang="fr-FR" altLang="en-US" sz="1400" dirty="0">
                <a:latin typeface="Arial" charset="0"/>
                <a:cs typeface="Arial" charset="0"/>
              </a:rPr>
              <a:t>t</a:t>
            </a:r>
            <a:r>
              <a:rPr lang="fr-FR" altLang="en-US" sz="1400" dirty="0" smtClean="0">
                <a:latin typeface="Arial" charset="0"/>
                <a:cs typeface="Arial" charset="0"/>
              </a:rPr>
              <a:t>itres reçus dans le cadre d’une succession universelle (fusion/liquidation) ;</a:t>
            </a:r>
          </a:p>
          <a:p>
            <a:pPr marL="536575" lvl="2" indent="-285750" eaLnBrk="1" hangingPunct="1">
              <a:spcBef>
                <a:spcPts val="400"/>
              </a:spcBef>
              <a:buFont typeface="Wingdings" pitchFamily="2" charset="2"/>
              <a:buChar char="§"/>
              <a:defRPr/>
            </a:pPr>
            <a:r>
              <a:rPr lang="fr-FR" altLang="en-US" sz="1400" dirty="0" smtClean="0">
                <a:latin typeface="Arial" charset="0"/>
                <a:cs typeface="Arial" charset="0"/>
              </a:rPr>
              <a:t>apports en propriété*.</a:t>
            </a:r>
          </a:p>
          <a:p>
            <a:pPr marL="250825" lvl="2" indent="0" eaLnBrk="1" hangingPunct="1">
              <a:spcBef>
                <a:spcPts val="400"/>
              </a:spcBef>
              <a:buNone/>
              <a:defRPr/>
            </a:pPr>
            <a:endParaRPr lang="fr-FR" altLang="en-US" sz="1400" dirty="0" smtClean="0">
              <a:latin typeface="Arial" charset="0"/>
              <a:cs typeface="Arial" charset="0"/>
            </a:endParaRPr>
          </a:p>
          <a:p>
            <a:pPr marL="536575" lvl="2" indent="-285750" eaLnBrk="1" hangingPunct="1">
              <a:spcBef>
                <a:spcPts val="400"/>
              </a:spcBef>
              <a:buFont typeface="Wingdings" pitchFamily="2" charset="2"/>
              <a:buChar char="§"/>
              <a:defRPr/>
            </a:pPr>
            <a:r>
              <a:rPr lang="fr-FR" altLang="en-US" sz="1400" dirty="0" smtClean="0">
                <a:latin typeface="Arial" charset="0"/>
                <a:cs typeface="Arial" charset="0"/>
              </a:rPr>
              <a:t>Apports de titres en capital social </a:t>
            </a:r>
          </a:p>
          <a:p>
            <a:pPr marL="536575" lvl="2" indent="-285750" eaLnBrk="1" hangingPunct="1">
              <a:spcBef>
                <a:spcPts val="400"/>
              </a:spcBef>
              <a:buFont typeface="Wingdings" pitchFamily="2" charset="2"/>
              <a:buChar char="§"/>
              <a:defRPr/>
            </a:pPr>
            <a:endParaRPr lang="fr-FR" altLang="en-US" sz="1400" dirty="0" smtClean="0">
              <a:latin typeface="Arial" charset="0"/>
              <a:cs typeface="Arial" charset="0"/>
            </a:endParaRPr>
          </a:p>
          <a:p>
            <a:pPr marL="266700" lvl="2" indent="-266700">
              <a:spcBef>
                <a:spcPts val="400"/>
              </a:spcBef>
              <a:defRPr/>
            </a:pPr>
            <a:r>
              <a:rPr lang="fr-FR" altLang="en-US" sz="1400" b="1" dirty="0" smtClean="0">
                <a:latin typeface="Arial" charset="0"/>
                <a:cs typeface="Arial" charset="0"/>
              </a:rPr>
              <a:t>Date de l’apport (pour le calcul de l’effet de change) ? </a:t>
            </a:r>
            <a:r>
              <a:rPr lang="fr-FR" altLang="en-US" sz="1400" dirty="0">
                <a:latin typeface="Arial" charset="0"/>
                <a:cs typeface="Arial" charset="0"/>
              </a:rPr>
              <a:t>À</a:t>
            </a:r>
            <a:r>
              <a:rPr lang="fr-FR" altLang="en-US" sz="1400" dirty="0" smtClean="0">
                <a:latin typeface="Arial" charset="0"/>
                <a:cs typeface="Arial" charset="0"/>
              </a:rPr>
              <a:t> la date de chaque injection (apport initial, augmentation de capital, apports additionnels en propriété).</a:t>
            </a:r>
            <a:endParaRPr lang="fr-FR" altLang="en-US" sz="1400" dirty="0">
              <a:latin typeface="Arial" charset="0"/>
              <a:cs typeface="Arial" charset="0"/>
            </a:endParaRPr>
          </a:p>
        </p:txBody>
      </p:sp>
      <p:sp>
        <p:nvSpPr>
          <p:cNvPr id="6" name="Right Brace 5"/>
          <p:cNvSpPr/>
          <p:nvPr/>
        </p:nvSpPr>
        <p:spPr>
          <a:xfrm>
            <a:off x="6981110" y="3933056"/>
            <a:ext cx="216024" cy="50405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TextBox 6"/>
          <p:cNvSpPr txBox="1"/>
          <p:nvPr/>
        </p:nvSpPr>
        <p:spPr>
          <a:xfrm>
            <a:off x="7236296" y="3964994"/>
            <a:ext cx="1656184" cy="400110"/>
          </a:xfrm>
          <a:prstGeom prst="rect">
            <a:avLst/>
          </a:prstGeom>
          <a:noFill/>
          <a:ln>
            <a:noFill/>
          </a:ln>
        </p:spPr>
        <p:txBody>
          <a:bodyPr wrap="square" rtlCol="0">
            <a:spAutoFit/>
          </a:bodyPr>
          <a:lstStyle/>
          <a:p>
            <a:r>
              <a:rPr lang="en-US" sz="1000" i="1" dirty="0" smtClean="0">
                <a:latin typeface="Arial" pitchFamily="34" charset="0"/>
                <a:cs typeface="Arial" pitchFamily="34" charset="0"/>
              </a:rPr>
              <a:t>En pratique – </a:t>
            </a:r>
            <a:r>
              <a:rPr lang="en-US" sz="1000" i="1" dirty="0" err="1" smtClean="0">
                <a:latin typeface="Arial" pitchFamily="34" charset="0"/>
                <a:cs typeface="Arial" pitchFamily="34" charset="0"/>
              </a:rPr>
              <a:t>risque</a:t>
            </a:r>
            <a:r>
              <a:rPr lang="en-US" sz="1000" i="1" dirty="0" smtClean="0">
                <a:latin typeface="Arial" pitchFamily="34" charset="0"/>
                <a:cs typeface="Arial" pitchFamily="34" charset="0"/>
              </a:rPr>
              <a:t> de </a:t>
            </a:r>
            <a:r>
              <a:rPr lang="en-US" sz="1000" i="1" dirty="0" err="1" smtClean="0">
                <a:latin typeface="Arial" pitchFamily="34" charset="0"/>
                <a:cs typeface="Arial" pitchFamily="34" charset="0"/>
              </a:rPr>
              <a:t>contrôle</a:t>
            </a:r>
            <a:r>
              <a:rPr lang="en-US" sz="1000" i="1" dirty="0" smtClean="0">
                <a:latin typeface="Arial" pitchFamily="34" charset="0"/>
                <a:cs typeface="Arial" pitchFamily="34" charset="0"/>
              </a:rPr>
              <a:t> fiscal</a:t>
            </a:r>
            <a:endParaRPr lang="en-GB" sz="1000" i="1" dirty="0" smtClean="0">
              <a:latin typeface="Arial" pitchFamily="34" charset="0"/>
              <a:cs typeface="Arial" pitchFamily="34" charset="0"/>
            </a:endParaRPr>
          </a:p>
        </p:txBody>
      </p:sp>
      <p:sp>
        <p:nvSpPr>
          <p:cNvPr id="8" name="Plus 7"/>
          <p:cNvSpPr/>
          <p:nvPr/>
        </p:nvSpPr>
        <p:spPr>
          <a:xfrm>
            <a:off x="251520" y="3645024"/>
            <a:ext cx="395287" cy="360363"/>
          </a:xfrm>
          <a:prstGeom prst="mathPlus">
            <a:avLst>
              <a:gd name="adj1" fmla="val 10582"/>
            </a:avLst>
          </a:prstGeom>
          <a:solidFill>
            <a:srgbClr val="ABB300"/>
          </a:solidFill>
          <a:ln>
            <a:solidFill>
              <a:srgbClr val="ABB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Minus 8"/>
          <p:cNvSpPr/>
          <p:nvPr/>
        </p:nvSpPr>
        <p:spPr>
          <a:xfrm>
            <a:off x="251520" y="4797152"/>
            <a:ext cx="393700" cy="144463"/>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DC222D"/>
              </a:solidFill>
            </a:endParaRPr>
          </a:p>
        </p:txBody>
      </p:sp>
      <p:sp>
        <p:nvSpPr>
          <p:cNvPr id="10" name="Rectangle 3" descr="CMSLegal_Cover_SubHeading"/>
          <p:cNvSpPr txBox="1">
            <a:spLocks noChangeArrowheads="1"/>
          </p:cNvSpPr>
          <p:nvPr/>
        </p:nvSpPr>
        <p:spPr bwMode="auto">
          <a:xfrm>
            <a:off x="499939" y="5949280"/>
            <a:ext cx="8320533" cy="360040"/>
          </a:xfrm>
          <a:prstGeom prst="rect">
            <a:avLst/>
          </a:prstGeom>
          <a:noFill/>
          <a:ln w="3175">
            <a:solidFill>
              <a:srgbClr val="FF0000"/>
            </a:solidFill>
            <a:prstDash val="sysDash"/>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indent="0">
              <a:spcAft>
                <a:spcPts val="600"/>
              </a:spcAft>
              <a:buFont typeface="Symbol" pitchFamily="18" charset="2"/>
              <a:buNone/>
            </a:pPr>
            <a:r>
              <a:rPr lang="fr-FR" altLang="en-US" sz="1000" i="1" dirty="0" smtClean="0">
                <a:solidFill>
                  <a:srgbClr val="FF0000"/>
                </a:solidFill>
                <a:latin typeface="Arial" charset="0"/>
                <a:cs typeface="Arial" charset="0"/>
              </a:rPr>
              <a:t>*Les apports en propriété, bien que pris en compte aux fins d’application des conventions fiscales (RAS à taux réduit), n’entrainent pas de facto une augmentation de la participation dans la société ! </a:t>
            </a:r>
          </a:p>
        </p:txBody>
      </p:sp>
    </p:spTree>
    <p:extLst>
      <p:ext uri="{BB962C8B-B14F-4D97-AF65-F5344CB8AC3E}">
        <p14:creationId xmlns:p14="http://schemas.microsoft.com/office/powerpoint/2010/main" val="3264622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marL="266700" lvl="2" indent="-266700">
              <a:spcBef>
                <a:spcPts val="400"/>
              </a:spcBef>
              <a:defRPr/>
            </a:pPr>
            <a:r>
              <a:rPr lang="en-GB" altLang="en-US" dirty="0" smtClean="0">
                <a:latin typeface="Arial" charset="0"/>
                <a:cs typeface="Arial" charset="0"/>
              </a:rPr>
              <a:t>Distribution </a:t>
            </a:r>
            <a:r>
              <a:rPr lang="en-GB" altLang="en-US" dirty="0">
                <a:latin typeface="Arial" charset="0"/>
                <a:cs typeface="Arial" charset="0"/>
              </a:rPr>
              <a:t>de </a:t>
            </a:r>
            <a:r>
              <a:rPr lang="en-GB" altLang="en-US" dirty="0" err="1" smtClean="0">
                <a:latin typeface="Arial" charset="0"/>
                <a:cs typeface="Arial" charset="0"/>
              </a:rPr>
              <a:t>dividendes</a:t>
            </a:r>
            <a:r>
              <a:rPr lang="en-GB" altLang="en-US" sz="1800" dirty="0" smtClean="0">
                <a:latin typeface="Arial" charset="0"/>
                <a:cs typeface="Arial" charset="0"/>
              </a:rPr>
              <a:t>              </a:t>
            </a:r>
            <a:endParaRPr lang="en-GB" altLang="en-US" sz="1800" dirty="0">
              <a:latin typeface="Arial" charset="0"/>
              <a:cs typeface="Arial" charset="0"/>
            </a:endParaRPr>
          </a:p>
          <a:p>
            <a:pPr lvl="0"/>
            <a:r>
              <a:rPr lang="en-GB" altLang="en-US" sz="1800" dirty="0">
                <a:latin typeface="Arial" charset="0"/>
                <a:cs typeface="Arial" charset="0"/>
              </a:rPr>
              <a:t>Application des dispositifs conventionnels </a:t>
            </a:r>
            <a:r>
              <a:rPr lang="en-GB" altLang="en-US" sz="1800" dirty="0" smtClean="0">
                <a:latin typeface="Arial" charset="0"/>
                <a:cs typeface="Arial" charset="0"/>
              </a:rPr>
              <a:t>– RAS (</a:t>
            </a:r>
            <a:r>
              <a:rPr lang="en-GB" altLang="en-US" sz="1800" dirty="0">
                <a:latin typeface="Arial" charset="0"/>
                <a:cs typeface="Arial" charset="0"/>
              </a:rPr>
              <a:t>2/2</a:t>
            </a:r>
            <a:r>
              <a:rPr lang="en-GB" altLang="en-US" sz="1800" dirty="0" smtClean="0">
                <a:latin typeface="Arial" charset="0"/>
                <a:cs typeface="Arial" charset="0"/>
              </a:rPr>
              <a:t>)</a:t>
            </a:r>
            <a:endParaRPr lang="en-GB" altLang="en-US" sz="1800" dirty="0">
              <a:latin typeface="Arial" charset="0"/>
              <a:cs typeface="Arial" charset="0"/>
            </a:endParaRP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6</a:t>
            </a:fld>
            <a:endParaRPr lang="en-GB" noProof="0" dirty="0"/>
          </a:p>
        </p:txBody>
      </p:sp>
      <p:sp>
        <p:nvSpPr>
          <p:cNvPr id="5" name="Text Placeholder 1"/>
          <p:cNvSpPr>
            <a:spLocks noGrp="1"/>
          </p:cNvSpPr>
          <p:nvPr>
            <p:ph type="body" sz="quarter" idx="11"/>
          </p:nvPr>
        </p:nvSpPr>
        <p:spPr>
          <a:xfrm>
            <a:off x="467544" y="1484784"/>
            <a:ext cx="8352928" cy="3600450"/>
          </a:xfrm>
        </p:spPr>
        <p:txBody>
          <a:bodyPr/>
          <a:lstStyle/>
          <a:p>
            <a:pPr marL="0" lvl="2" indent="0" algn="just">
              <a:spcAft>
                <a:spcPts val="600"/>
              </a:spcAft>
              <a:buNone/>
            </a:pPr>
            <a:r>
              <a:rPr lang="en-GB" altLang="en-US" b="1" dirty="0" smtClean="0">
                <a:solidFill>
                  <a:srgbClr val="766A62"/>
                </a:solidFill>
              </a:rPr>
              <a:t>Documentation</a:t>
            </a:r>
            <a:endParaRPr lang="en-GB" altLang="en-US" b="1" dirty="0">
              <a:solidFill>
                <a:srgbClr val="766A62"/>
              </a:solidFill>
            </a:endParaRPr>
          </a:p>
          <a:p>
            <a:pPr marL="266700" lvl="2" indent="-266700">
              <a:spcBef>
                <a:spcPts val="400"/>
              </a:spcBef>
              <a:defRPr/>
            </a:pPr>
            <a:r>
              <a:rPr lang="en-US" altLang="en-US" b="1" dirty="0" smtClean="0">
                <a:latin typeface="Arial" charset="0"/>
                <a:cs typeface="Arial" charset="0"/>
              </a:rPr>
              <a:t>Documentation et </a:t>
            </a:r>
            <a:r>
              <a:rPr lang="en-US" altLang="en-US" b="1" dirty="0" err="1" smtClean="0">
                <a:latin typeface="Arial" charset="0"/>
                <a:cs typeface="Arial" charset="0"/>
              </a:rPr>
              <a:t>informations</a:t>
            </a:r>
            <a:r>
              <a:rPr lang="en-US" altLang="en-US" b="1" dirty="0" smtClean="0">
                <a:latin typeface="Arial" charset="0"/>
                <a:cs typeface="Arial" charset="0"/>
              </a:rPr>
              <a:t> </a:t>
            </a:r>
            <a:r>
              <a:rPr lang="en-US" altLang="en-US" b="1" dirty="0" err="1" smtClean="0">
                <a:latin typeface="Arial" charset="0"/>
                <a:cs typeface="Arial" charset="0"/>
              </a:rPr>
              <a:t>requises</a:t>
            </a:r>
            <a:r>
              <a:rPr lang="en-US" altLang="en-US" b="1" dirty="0" smtClean="0">
                <a:latin typeface="Arial" charset="0"/>
                <a:cs typeface="Arial" charset="0"/>
              </a:rPr>
              <a:t> :</a:t>
            </a:r>
            <a:endParaRPr lang="en-US" altLang="en-US" sz="1200" b="1" dirty="0" smtClean="0">
              <a:latin typeface="Arial" charset="0"/>
              <a:cs typeface="Arial" charset="0"/>
            </a:endParaRPr>
          </a:p>
          <a:p>
            <a:pPr marL="536575" lvl="2" indent="-285750" eaLnBrk="1" hangingPunct="1">
              <a:spcBef>
                <a:spcPts val="400"/>
              </a:spcBef>
              <a:buFont typeface="Wingdings" pitchFamily="2" charset="2"/>
              <a:buChar char="§"/>
              <a:defRPr/>
            </a:pPr>
            <a:r>
              <a:rPr lang="en-GB" altLang="en-US" sz="1400" dirty="0" err="1">
                <a:latin typeface="Arial" charset="0"/>
                <a:cs typeface="Arial" charset="0"/>
              </a:rPr>
              <a:t>c</a:t>
            </a:r>
            <a:r>
              <a:rPr lang="en-GB" altLang="en-US" sz="1400" dirty="0" err="1" smtClean="0">
                <a:latin typeface="Arial" charset="0"/>
                <a:cs typeface="Arial" charset="0"/>
              </a:rPr>
              <a:t>ertificat</a:t>
            </a:r>
            <a:r>
              <a:rPr lang="en-GB" altLang="en-US" sz="1400" dirty="0" smtClean="0">
                <a:latin typeface="Arial" charset="0"/>
                <a:cs typeface="Arial" charset="0"/>
              </a:rPr>
              <a:t> de </a:t>
            </a:r>
            <a:r>
              <a:rPr lang="en-GB" altLang="en-US" sz="1400" dirty="0" err="1" smtClean="0">
                <a:latin typeface="Arial" charset="0"/>
                <a:cs typeface="Arial" charset="0"/>
              </a:rPr>
              <a:t>résidence</a:t>
            </a:r>
            <a:r>
              <a:rPr lang="en-GB" altLang="en-US" sz="1400" dirty="0" smtClean="0">
                <a:latin typeface="Arial" charset="0"/>
                <a:cs typeface="Arial" charset="0"/>
              </a:rPr>
              <a:t> </a:t>
            </a:r>
            <a:r>
              <a:rPr lang="en-GB" altLang="en-US" sz="1400" dirty="0" err="1" smtClean="0">
                <a:latin typeface="Arial" charset="0"/>
                <a:cs typeface="Arial" charset="0"/>
              </a:rPr>
              <a:t>fiscale</a:t>
            </a:r>
            <a:r>
              <a:rPr lang="en-GB" altLang="en-US" sz="1400" dirty="0" smtClean="0">
                <a:latin typeface="Arial" charset="0"/>
                <a:cs typeface="Arial" charset="0"/>
              </a:rPr>
              <a:t> (CRF) de </a:t>
            </a:r>
            <a:r>
              <a:rPr lang="en-GB" altLang="en-US" sz="1400" dirty="0" err="1" smtClean="0">
                <a:latin typeface="Arial" charset="0"/>
                <a:cs typeface="Arial" charset="0"/>
              </a:rPr>
              <a:t>l’autorité</a:t>
            </a:r>
            <a:r>
              <a:rPr lang="en-GB" altLang="en-US" sz="1400" dirty="0" smtClean="0">
                <a:latin typeface="Arial" charset="0"/>
                <a:cs typeface="Arial" charset="0"/>
              </a:rPr>
              <a:t> </a:t>
            </a:r>
            <a:r>
              <a:rPr lang="en-GB" altLang="en-US" sz="1400" dirty="0" err="1" smtClean="0">
                <a:latin typeface="Arial" charset="0"/>
                <a:cs typeface="Arial" charset="0"/>
              </a:rPr>
              <a:t>fiscale</a:t>
            </a:r>
            <a:r>
              <a:rPr lang="en-GB" altLang="en-US" sz="1400" dirty="0" smtClean="0">
                <a:latin typeface="Arial" charset="0"/>
                <a:cs typeface="Arial" charset="0"/>
              </a:rPr>
              <a:t> du pays de </a:t>
            </a:r>
            <a:r>
              <a:rPr lang="en-GB" altLang="en-US" sz="1400" dirty="0" err="1" smtClean="0">
                <a:latin typeface="Arial" charset="0"/>
                <a:cs typeface="Arial" charset="0"/>
              </a:rPr>
              <a:t>résidence</a:t>
            </a:r>
            <a:r>
              <a:rPr lang="en-GB" altLang="en-US" sz="1400" dirty="0" smtClean="0">
                <a:latin typeface="Arial" charset="0"/>
                <a:cs typeface="Arial" charset="0"/>
              </a:rPr>
              <a:t> du (des) </a:t>
            </a:r>
            <a:r>
              <a:rPr lang="en-GB" altLang="en-US" sz="1400" dirty="0" err="1" smtClean="0">
                <a:latin typeface="Arial" charset="0"/>
                <a:cs typeface="Arial" charset="0"/>
              </a:rPr>
              <a:t>actionnaire</a:t>
            </a:r>
            <a:r>
              <a:rPr lang="en-GB" altLang="en-US" sz="1400" dirty="0" smtClean="0">
                <a:latin typeface="Arial" charset="0"/>
                <a:cs typeface="Arial" charset="0"/>
              </a:rPr>
              <a:t>(s) ;</a:t>
            </a:r>
          </a:p>
          <a:p>
            <a:pPr marL="504000" lvl="4" indent="0" algn="just">
              <a:spcAft>
                <a:spcPts val="600"/>
              </a:spcAft>
              <a:buNone/>
              <a:defRPr/>
            </a:pPr>
            <a:r>
              <a:rPr lang="en-US" altLang="en-US" sz="1200" i="1" dirty="0" smtClean="0">
                <a:solidFill>
                  <a:srgbClr val="766A62"/>
                </a:solidFill>
              </a:rPr>
              <a:t>La </a:t>
            </a:r>
            <a:r>
              <a:rPr lang="en-US" altLang="en-US" sz="1200" i="1" dirty="0" err="1" smtClean="0">
                <a:solidFill>
                  <a:srgbClr val="766A62"/>
                </a:solidFill>
              </a:rPr>
              <a:t>Cour</a:t>
            </a:r>
            <a:r>
              <a:rPr lang="en-US" altLang="en-US" sz="1200" i="1" dirty="0" smtClean="0">
                <a:solidFill>
                  <a:srgbClr val="766A62"/>
                </a:solidFill>
              </a:rPr>
              <a:t> </a:t>
            </a:r>
            <a:r>
              <a:rPr lang="en-US" altLang="en-US" sz="1200" i="1" dirty="0" err="1">
                <a:solidFill>
                  <a:srgbClr val="766A62"/>
                </a:solidFill>
              </a:rPr>
              <a:t>s</a:t>
            </a:r>
            <a:r>
              <a:rPr lang="en-US" altLang="en-US" sz="1200" i="1" dirty="0" err="1" smtClean="0">
                <a:solidFill>
                  <a:srgbClr val="766A62"/>
                </a:solidFill>
              </a:rPr>
              <a:t>uprême</a:t>
            </a:r>
            <a:r>
              <a:rPr lang="en-US" altLang="en-US" sz="1200" i="1" dirty="0" smtClean="0">
                <a:solidFill>
                  <a:srgbClr val="766A62"/>
                </a:solidFill>
              </a:rPr>
              <a:t> </a:t>
            </a:r>
            <a:r>
              <a:rPr lang="en-US" altLang="en-US" sz="1200" i="1" dirty="0" err="1" smtClean="0">
                <a:solidFill>
                  <a:srgbClr val="766A62"/>
                </a:solidFill>
              </a:rPr>
              <a:t>russe</a:t>
            </a:r>
            <a:r>
              <a:rPr lang="en-US" altLang="en-US" sz="1200" i="1" dirty="0" smtClean="0">
                <a:solidFill>
                  <a:srgbClr val="766A62"/>
                </a:solidFill>
              </a:rPr>
              <a:t> a </a:t>
            </a:r>
            <a:r>
              <a:rPr lang="en-US" altLang="en-US" sz="1200" i="1" dirty="0" err="1">
                <a:solidFill>
                  <a:srgbClr val="766A62"/>
                </a:solidFill>
              </a:rPr>
              <a:t>récemment</a:t>
            </a:r>
            <a:r>
              <a:rPr lang="en-US" altLang="en-US" sz="1200" i="1" dirty="0">
                <a:solidFill>
                  <a:srgbClr val="766A62"/>
                </a:solidFill>
              </a:rPr>
              <a:t> </a:t>
            </a:r>
            <a:r>
              <a:rPr lang="en-US" altLang="en-US" sz="1200" i="1" dirty="0" err="1" smtClean="0">
                <a:solidFill>
                  <a:srgbClr val="766A62"/>
                </a:solidFill>
              </a:rPr>
              <a:t>confirmé</a:t>
            </a:r>
            <a:r>
              <a:rPr lang="en-US" altLang="en-US" sz="1200" i="1" dirty="0" smtClean="0">
                <a:solidFill>
                  <a:srgbClr val="766A62"/>
                </a:solidFill>
              </a:rPr>
              <a:t> que </a:t>
            </a:r>
            <a:r>
              <a:rPr lang="en-US" altLang="en-US" sz="1200" i="1" dirty="0" err="1">
                <a:solidFill>
                  <a:srgbClr val="766A62"/>
                </a:solidFill>
              </a:rPr>
              <a:t>l’obtention</a:t>
            </a:r>
            <a:r>
              <a:rPr lang="en-US" altLang="en-US" sz="1200" i="1" dirty="0">
                <a:solidFill>
                  <a:srgbClr val="766A62"/>
                </a:solidFill>
              </a:rPr>
              <a:t> tardive </a:t>
            </a:r>
            <a:r>
              <a:rPr lang="en-US" altLang="en-US" sz="1200" i="1" dirty="0" smtClean="0">
                <a:solidFill>
                  <a:srgbClr val="766A62"/>
                </a:solidFill>
              </a:rPr>
              <a:t>d’un CRF au </a:t>
            </a:r>
            <a:r>
              <a:rPr lang="en-US" altLang="en-US" sz="1200" i="1" dirty="0" err="1" smtClean="0">
                <a:solidFill>
                  <a:srgbClr val="766A62"/>
                </a:solidFill>
              </a:rPr>
              <a:t>titre</a:t>
            </a:r>
            <a:r>
              <a:rPr lang="en-US" altLang="en-US" sz="1200" i="1" dirty="0" smtClean="0">
                <a:solidFill>
                  <a:srgbClr val="766A62"/>
                </a:solidFill>
              </a:rPr>
              <a:t> d’un </a:t>
            </a:r>
            <a:r>
              <a:rPr lang="en-US" altLang="en-US" sz="1200" i="1" dirty="0" err="1" smtClean="0">
                <a:solidFill>
                  <a:srgbClr val="766A62"/>
                </a:solidFill>
              </a:rPr>
              <a:t>exercice</a:t>
            </a:r>
            <a:r>
              <a:rPr lang="en-US" altLang="en-US" sz="1200" i="1" dirty="0" smtClean="0">
                <a:solidFill>
                  <a:srgbClr val="766A62"/>
                </a:solidFill>
              </a:rPr>
              <a:t> </a:t>
            </a:r>
            <a:r>
              <a:rPr lang="en-US" altLang="en-US" sz="1200" i="1" dirty="0" err="1" smtClean="0">
                <a:solidFill>
                  <a:srgbClr val="766A62"/>
                </a:solidFill>
              </a:rPr>
              <a:t>particulier</a:t>
            </a:r>
            <a:r>
              <a:rPr lang="en-US" altLang="en-US" sz="1200" i="1" dirty="0" smtClean="0">
                <a:solidFill>
                  <a:srgbClr val="766A62"/>
                </a:solidFill>
              </a:rPr>
              <a:t> ne </a:t>
            </a:r>
            <a:r>
              <a:rPr lang="en-US" altLang="en-US" sz="1200" i="1" dirty="0" err="1" smtClean="0">
                <a:solidFill>
                  <a:srgbClr val="766A62"/>
                </a:solidFill>
              </a:rPr>
              <a:t>prive</a:t>
            </a:r>
            <a:r>
              <a:rPr lang="en-US" altLang="en-US" sz="1200" i="1" dirty="0" smtClean="0">
                <a:solidFill>
                  <a:srgbClr val="766A62"/>
                </a:solidFill>
              </a:rPr>
              <a:t> pas le </a:t>
            </a:r>
            <a:r>
              <a:rPr lang="en-US" altLang="en-US" sz="1200" i="1" dirty="0" err="1" smtClean="0">
                <a:solidFill>
                  <a:srgbClr val="766A62"/>
                </a:solidFill>
              </a:rPr>
              <a:t>redevable</a:t>
            </a:r>
            <a:r>
              <a:rPr lang="en-US" altLang="en-US" sz="1200" i="1" dirty="0" smtClean="0">
                <a:solidFill>
                  <a:srgbClr val="766A62"/>
                </a:solidFill>
              </a:rPr>
              <a:t> des dispositions </a:t>
            </a:r>
            <a:r>
              <a:rPr lang="en-US" altLang="en-US" sz="1200" i="1" dirty="0" err="1" smtClean="0">
                <a:solidFill>
                  <a:srgbClr val="766A62"/>
                </a:solidFill>
              </a:rPr>
              <a:t>conventionnelles</a:t>
            </a:r>
            <a:r>
              <a:rPr lang="en-US" altLang="en-US" sz="1200" i="1" dirty="0" smtClean="0">
                <a:solidFill>
                  <a:srgbClr val="766A62"/>
                </a:solidFill>
              </a:rPr>
              <a:t> plus </a:t>
            </a:r>
            <a:r>
              <a:rPr lang="en-US" altLang="en-US" sz="1200" i="1" dirty="0" err="1" smtClean="0">
                <a:solidFill>
                  <a:srgbClr val="766A62"/>
                </a:solidFill>
              </a:rPr>
              <a:t>favorables</a:t>
            </a:r>
            <a:r>
              <a:rPr lang="en-US" altLang="en-US" sz="1200" i="1" dirty="0" smtClean="0">
                <a:solidFill>
                  <a:srgbClr val="766A62"/>
                </a:solidFill>
              </a:rPr>
              <a:t>, </a:t>
            </a:r>
            <a:r>
              <a:rPr lang="en-US" altLang="en-US" sz="1200" i="1" dirty="0" err="1" smtClean="0">
                <a:solidFill>
                  <a:srgbClr val="766A62"/>
                </a:solidFill>
              </a:rPr>
              <a:t>si</a:t>
            </a:r>
            <a:r>
              <a:rPr lang="en-US" altLang="en-US" sz="1200" i="1" dirty="0" smtClean="0">
                <a:solidFill>
                  <a:srgbClr val="766A62"/>
                </a:solidFill>
              </a:rPr>
              <a:t> le CRF </a:t>
            </a:r>
            <a:r>
              <a:rPr lang="en-US" altLang="en-US" sz="1200" i="1" dirty="0" err="1" smtClean="0">
                <a:solidFill>
                  <a:srgbClr val="766A62"/>
                </a:solidFill>
              </a:rPr>
              <a:t>existe</a:t>
            </a:r>
            <a:r>
              <a:rPr lang="en-US" altLang="en-US" sz="1200" i="1" dirty="0" smtClean="0">
                <a:solidFill>
                  <a:srgbClr val="766A62"/>
                </a:solidFill>
              </a:rPr>
              <a:t> pour des </a:t>
            </a:r>
            <a:r>
              <a:rPr lang="en-US" altLang="en-US" sz="1200" i="1" dirty="0" err="1" smtClean="0">
                <a:solidFill>
                  <a:srgbClr val="766A62"/>
                </a:solidFill>
              </a:rPr>
              <a:t>activités</a:t>
            </a:r>
            <a:r>
              <a:rPr lang="en-US" altLang="en-US" sz="1200" i="1" dirty="0" smtClean="0">
                <a:solidFill>
                  <a:srgbClr val="766A62"/>
                </a:solidFill>
              </a:rPr>
              <a:t> </a:t>
            </a:r>
            <a:r>
              <a:rPr lang="en-US" altLang="en-US" sz="1200" i="1" dirty="0" err="1" smtClean="0">
                <a:solidFill>
                  <a:srgbClr val="766A62"/>
                </a:solidFill>
              </a:rPr>
              <a:t>similaires</a:t>
            </a:r>
            <a:r>
              <a:rPr lang="en-US" altLang="en-US" sz="1200" i="1" dirty="0" smtClean="0">
                <a:solidFill>
                  <a:srgbClr val="766A62"/>
                </a:solidFill>
              </a:rPr>
              <a:t> au </a:t>
            </a:r>
            <a:r>
              <a:rPr lang="en-US" altLang="en-US" sz="1200" i="1" dirty="0" err="1" smtClean="0">
                <a:solidFill>
                  <a:srgbClr val="766A62"/>
                </a:solidFill>
              </a:rPr>
              <a:t>titre</a:t>
            </a:r>
            <a:r>
              <a:rPr lang="en-US" altLang="en-US" sz="1200" i="1" dirty="0" smtClean="0">
                <a:solidFill>
                  <a:srgbClr val="766A62"/>
                </a:solidFill>
              </a:rPr>
              <a:t> des </a:t>
            </a:r>
            <a:r>
              <a:rPr lang="en-US" altLang="en-US" sz="1200" i="1" dirty="0" err="1" smtClean="0">
                <a:solidFill>
                  <a:srgbClr val="766A62"/>
                </a:solidFill>
              </a:rPr>
              <a:t>exercices</a:t>
            </a:r>
            <a:r>
              <a:rPr lang="en-US" altLang="en-US" sz="1200" i="1" dirty="0" smtClean="0">
                <a:solidFill>
                  <a:srgbClr val="766A62"/>
                </a:solidFill>
              </a:rPr>
              <a:t> </a:t>
            </a:r>
            <a:r>
              <a:rPr lang="en-US" altLang="en-US" sz="1200" i="1" dirty="0" err="1" smtClean="0">
                <a:solidFill>
                  <a:srgbClr val="766A62"/>
                </a:solidFill>
              </a:rPr>
              <a:t>précédents</a:t>
            </a:r>
            <a:r>
              <a:rPr lang="en-US" altLang="en-US" sz="1200" i="1" dirty="0" smtClean="0">
                <a:solidFill>
                  <a:srgbClr val="766A62"/>
                </a:solidFill>
              </a:rPr>
              <a:t> .</a:t>
            </a:r>
          </a:p>
          <a:p>
            <a:pPr marL="536575" lvl="2" indent="-285750">
              <a:spcBef>
                <a:spcPts val="400"/>
              </a:spcBef>
              <a:buFont typeface="Wingdings" pitchFamily="2" charset="2"/>
              <a:buChar char="§"/>
              <a:defRPr/>
            </a:pPr>
            <a:r>
              <a:rPr lang="en-GB" altLang="en-US" sz="1400" dirty="0" err="1">
                <a:latin typeface="Arial" charset="0"/>
                <a:cs typeface="Arial" charset="0"/>
              </a:rPr>
              <a:t>l</a:t>
            </a:r>
            <a:r>
              <a:rPr lang="en-GB" altLang="en-US" sz="1400" dirty="0" err="1" smtClean="0">
                <a:latin typeface="Arial" charset="0"/>
                <a:cs typeface="Arial" charset="0"/>
              </a:rPr>
              <a:t>ettre</a:t>
            </a:r>
            <a:r>
              <a:rPr lang="en-GB" altLang="en-US" sz="1400" dirty="0" smtClean="0">
                <a:latin typeface="Arial" charset="0"/>
                <a:cs typeface="Arial" charset="0"/>
              </a:rPr>
              <a:t> </a:t>
            </a:r>
            <a:r>
              <a:rPr lang="en-GB" altLang="en-US" sz="1400" dirty="0">
                <a:latin typeface="Arial" charset="0"/>
                <a:cs typeface="Arial" charset="0"/>
              </a:rPr>
              <a:t>de confirmation que </a:t>
            </a:r>
            <a:r>
              <a:rPr lang="en-GB" altLang="en-US" sz="1400" dirty="0" err="1">
                <a:latin typeface="Arial" charset="0"/>
                <a:cs typeface="Arial" charset="0"/>
              </a:rPr>
              <a:t>l’actionnaire</a:t>
            </a:r>
            <a:r>
              <a:rPr lang="en-GB" altLang="en-US" sz="1400" dirty="0">
                <a:latin typeface="Arial" charset="0"/>
                <a:cs typeface="Arial" charset="0"/>
              </a:rPr>
              <a:t> </a:t>
            </a:r>
            <a:r>
              <a:rPr lang="en-GB" altLang="en-US" sz="1400" dirty="0" smtClean="0">
                <a:latin typeface="Arial" charset="0"/>
                <a:cs typeface="Arial" charset="0"/>
              </a:rPr>
              <a:t>direct en </a:t>
            </a:r>
            <a:r>
              <a:rPr lang="en-GB" altLang="en-US" sz="1400" dirty="0" err="1">
                <a:latin typeface="Arial" charset="0"/>
                <a:cs typeface="Arial" charset="0"/>
              </a:rPr>
              <a:t>est</a:t>
            </a:r>
            <a:r>
              <a:rPr lang="en-GB" altLang="en-US" sz="1400" dirty="0">
                <a:latin typeface="Arial" charset="0"/>
                <a:cs typeface="Arial" charset="0"/>
              </a:rPr>
              <a:t> </a:t>
            </a:r>
            <a:r>
              <a:rPr lang="en-GB" altLang="en-US" sz="1400" dirty="0" err="1">
                <a:latin typeface="Arial" charset="0"/>
                <a:cs typeface="Arial" charset="0"/>
              </a:rPr>
              <a:t>bien</a:t>
            </a:r>
            <a:r>
              <a:rPr lang="en-GB" altLang="en-US" sz="1400" dirty="0">
                <a:latin typeface="Arial" charset="0"/>
                <a:cs typeface="Arial" charset="0"/>
              </a:rPr>
              <a:t> </a:t>
            </a:r>
            <a:r>
              <a:rPr lang="en-GB" altLang="en-US" sz="1400" dirty="0" smtClean="0">
                <a:latin typeface="Arial" charset="0"/>
                <a:cs typeface="Arial" charset="0"/>
              </a:rPr>
              <a:t>le </a:t>
            </a:r>
            <a:r>
              <a:rPr lang="en-GB" altLang="en-US" sz="1400" dirty="0" err="1" smtClean="0">
                <a:latin typeface="Arial" charset="0"/>
                <a:cs typeface="Arial" charset="0"/>
              </a:rPr>
              <a:t>bénéficiaire</a:t>
            </a:r>
            <a:r>
              <a:rPr lang="en-GB" altLang="en-US" sz="1400" dirty="0" smtClean="0">
                <a:latin typeface="Arial" charset="0"/>
                <a:cs typeface="Arial" charset="0"/>
              </a:rPr>
              <a:t> </a:t>
            </a:r>
            <a:r>
              <a:rPr lang="en-GB" altLang="en-US" sz="1400" dirty="0" err="1" smtClean="0">
                <a:latin typeface="Arial" charset="0"/>
                <a:cs typeface="Arial" charset="0"/>
              </a:rPr>
              <a:t>effectif</a:t>
            </a:r>
            <a:endParaRPr lang="en-GB" altLang="en-US" sz="1400" dirty="0">
              <a:latin typeface="Arial" charset="0"/>
              <a:cs typeface="Arial" charset="0"/>
            </a:endParaRPr>
          </a:p>
          <a:p>
            <a:pPr marL="536575" lvl="2" indent="-285750" eaLnBrk="1" hangingPunct="1">
              <a:spcBef>
                <a:spcPts val="400"/>
              </a:spcBef>
              <a:buFont typeface="Wingdings" pitchFamily="2" charset="2"/>
              <a:buChar char="§"/>
              <a:defRPr/>
            </a:pPr>
            <a:r>
              <a:rPr lang="en-GB" altLang="en-US" sz="1400" dirty="0">
                <a:latin typeface="Arial" charset="0"/>
                <a:cs typeface="Arial" charset="0"/>
              </a:rPr>
              <a:t>c</a:t>
            </a:r>
            <a:r>
              <a:rPr lang="en-GB" altLang="en-US" sz="1400" dirty="0" smtClean="0">
                <a:latin typeface="Arial" charset="0"/>
                <a:cs typeface="Arial" charset="0"/>
              </a:rPr>
              <a:t>onfirmation que </a:t>
            </a:r>
            <a:r>
              <a:rPr lang="en-GB" altLang="en-US" sz="1400" dirty="0" err="1" smtClean="0">
                <a:latin typeface="Arial" charset="0"/>
                <a:cs typeface="Arial" charset="0"/>
              </a:rPr>
              <a:t>l’actionnaire</a:t>
            </a:r>
            <a:r>
              <a:rPr lang="en-GB" altLang="en-US" sz="1400" dirty="0" smtClean="0">
                <a:latin typeface="Arial" charset="0"/>
                <a:cs typeface="Arial" charset="0"/>
              </a:rPr>
              <a:t> </a:t>
            </a:r>
            <a:r>
              <a:rPr lang="en-GB" altLang="en-US" sz="1400" dirty="0" err="1" smtClean="0">
                <a:latin typeface="Arial" charset="0"/>
                <a:cs typeface="Arial" charset="0"/>
              </a:rPr>
              <a:t>est</a:t>
            </a:r>
            <a:r>
              <a:rPr lang="en-GB" altLang="en-US" sz="1400" dirty="0" smtClean="0">
                <a:latin typeface="Arial" charset="0"/>
                <a:cs typeface="Arial" charset="0"/>
              </a:rPr>
              <a:t> </a:t>
            </a:r>
            <a:r>
              <a:rPr lang="en-GB" altLang="en-US" sz="1400" dirty="0" err="1" smtClean="0">
                <a:latin typeface="Arial" charset="0"/>
                <a:cs typeface="Arial" charset="0"/>
              </a:rPr>
              <a:t>bien</a:t>
            </a:r>
            <a:r>
              <a:rPr lang="en-GB" altLang="en-US" sz="1400" dirty="0" smtClean="0">
                <a:latin typeface="Arial" charset="0"/>
                <a:cs typeface="Arial" charset="0"/>
              </a:rPr>
              <a:t> </a:t>
            </a:r>
            <a:r>
              <a:rPr lang="en-GB" altLang="en-US" sz="1400" dirty="0" err="1" smtClean="0">
                <a:latin typeface="Arial" charset="0"/>
                <a:cs typeface="Arial" charset="0"/>
              </a:rPr>
              <a:t>soumis</a:t>
            </a:r>
            <a:r>
              <a:rPr lang="en-GB" altLang="en-US" sz="1400" dirty="0" smtClean="0">
                <a:latin typeface="Arial" charset="0"/>
                <a:cs typeface="Arial" charset="0"/>
              </a:rPr>
              <a:t> au </a:t>
            </a:r>
            <a:r>
              <a:rPr lang="en-GB" altLang="en-US" sz="1400" dirty="0" err="1" smtClean="0">
                <a:latin typeface="Arial" charset="0"/>
                <a:cs typeface="Arial" charset="0"/>
              </a:rPr>
              <a:t>régime</a:t>
            </a:r>
            <a:r>
              <a:rPr lang="en-GB" altLang="en-US" sz="1400" dirty="0" smtClean="0">
                <a:latin typeface="Arial" charset="0"/>
                <a:cs typeface="Arial" charset="0"/>
              </a:rPr>
              <a:t> fiscal de droit </a:t>
            </a:r>
            <a:r>
              <a:rPr lang="en-GB" altLang="en-US" sz="1400" dirty="0" err="1" smtClean="0">
                <a:latin typeface="Arial" charset="0"/>
                <a:cs typeface="Arial" charset="0"/>
              </a:rPr>
              <a:t>commun</a:t>
            </a:r>
            <a:r>
              <a:rPr lang="en-GB" altLang="en-US" sz="1400" dirty="0" smtClean="0">
                <a:latin typeface="Arial" charset="0"/>
                <a:cs typeface="Arial" charset="0"/>
              </a:rPr>
              <a:t> (e.g. convention </a:t>
            </a:r>
            <a:r>
              <a:rPr lang="en-GB" altLang="en-US" sz="1400" dirty="0" err="1">
                <a:latin typeface="Arial" charset="0"/>
                <a:cs typeface="Arial" charset="0"/>
              </a:rPr>
              <a:t>f</a:t>
            </a:r>
            <a:r>
              <a:rPr lang="en-GB" altLang="en-US" sz="1400" dirty="0" err="1" smtClean="0">
                <a:latin typeface="Arial" charset="0"/>
                <a:cs typeface="Arial" charset="0"/>
              </a:rPr>
              <a:t>ranco-russe</a:t>
            </a:r>
            <a:r>
              <a:rPr lang="en-GB" altLang="en-US" sz="1400" dirty="0" smtClean="0">
                <a:latin typeface="Arial" charset="0"/>
                <a:cs typeface="Arial" charset="0"/>
              </a:rPr>
              <a:t>) ; et</a:t>
            </a:r>
          </a:p>
          <a:p>
            <a:pPr marL="536575" lvl="2" indent="-285750">
              <a:spcBef>
                <a:spcPts val="400"/>
              </a:spcBef>
              <a:buFont typeface="Wingdings" pitchFamily="2" charset="2"/>
              <a:buChar char="§"/>
              <a:defRPr/>
            </a:pPr>
            <a:r>
              <a:rPr lang="en-US" altLang="en-US" sz="1400" dirty="0">
                <a:latin typeface="Arial" charset="0"/>
                <a:cs typeface="Arial" charset="0"/>
              </a:rPr>
              <a:t>c</a:t>
            </a:r>
            <a:r>
              <a:rPr lang="en-US" altLang="en-US" sz="1400" dirty="0" smtClean="0">
                <a:latin typeface="Arial" charset="0"/>
                <a:cs typeface="Arial" charset="0"/>
              </a:rPr>
              <a:t>onfirmation de la </a:t>
            </a:r>
            <a:r>
              <a:rPr lang="en-US" altLang="en-US" sz="1400" dirty="0" err="1" smtClean="0">
                <a:latin typeface="Arial" charset="0"/>
                <a:cs typeface="Arial" charset="0"/>
              </a:rPr>
              <a:t>conformité</a:t>
            </a:r>
            <a:r>
              <a:rPr lang="en-US" altLang="en-US" sz="1400" dirty="0" smtClean="0">
                <a:latin typeface="Arial" charset="0"/>
                <a:cs typeface="Arial" charset="0"/>
              </a:rPr>
              <a:t> aux </a:t>
            </a:r>
            <a:r>
              <a:rPr lang="en-US" altLang="en-US" sz="1400" dirty="0" err="1" smtClean="0">
                <a:latin typeface="Arial" charset="0"/>
                <a:cs typeface="Arial" charset="0"/>
              </a:rPr>
              <a:t>dispositifs</a:t>
            </a:r>
            <a:r>
              <a:rPr lang="en-US" altLang="en-US" sz="1400" dirty="0" smtClean="0">
                <a:latin typeface="Arial" charset="0"/>
                <a:cs typeface="Arial" charset="0"/>
              </a:rPr>
              <a:t> </a:t>
            </a:r>
            <a:r>
              <a:rPr lang="en-US" altLang="en-US" sz="1400" dirty="0" err="1" smtClean="0">
                <a:latin typeface="Arial" charset="0"/>
                <a:cs typeface="Arial" charset="0"/>
              </a:rPr>
              <a:t>conventionnels</a:t>
            </a:r>
            <a:r>
              <a:rPr lang="en-US" altLang="en-US" sz="1400" dirty="0" smtClean="0">
                <a:latin typeface="Arial" charset="0"/>
                <a:cs typeface="Arial" charset="0"/>
              </a:rPr>
              <a:t> </a:t>
            </a:r>
            <a:r>
              <a:rPr lang="en-US" altLang="en-US" sz="1400" dirty="0" err="1">
                <a:latin typeface="Arial" charset="0"/>
                <a:cs typeface="Arial" charset="0"/>
              </a:rPr>
              <a:t>spécifiques</a:t>
            </a:r>
            <a:r>
              <a:rPr lang="en-US" altLang="en-US" sz="1400" dirty="0">
                <a:latin typeface="Arial" charset="0"/>
                <a:cs typeface="Arial" charset="0"/>
              </a:rPr>
              <a:t> (</a:t>
            </a:r>
            <a:r>
              <a:rPr lang="en-US" altLang="en-US" sz="1400" dirty="0" smtClean="0">
                <a:latin typeface="Arial" charset="0"/>
                <a:cs typeface="Arial" charset="0"/>
              </a:rPr>
              <a:t>par </a:t>
            </a:r>
            <a:r>
              <a:rPr lang="en-US" altLang="en-US" sz="1400" dirty="0" err="1" smtClean="0">
                <a:latin typeface="Arial" charset="0"/>
                <a:cs typeface="Arial" charset="0"/>
              </a:rPr>
              <a:t>exemple</a:t>
            </a:r>
            <a:r>
              <a:rPr lang="en-US" altLang="en-US" sz="1400" dirty="0" smtClean="0">
                <a:latin typeface="Arial" charset="0"/>
                <a:cs typeface="Arial" charset="0"/>
              </a:rPr>
              <a:t>, convention </a:t>
            </a:r>
            <a:r>
              <a:rPr lang="en-US" altLang="en-US" sz="1400" dirty="0" err="1" smtClean="0">
                <a:latin typeface="Arial" charset="0"/>
                <a:cs typeface="Arial" charset="0"/>
              </a:rPr>
              <a:t>Russie-Japon</a:t>
            </a:r>
            <a:r>
              <a:rPr lang="en-US" altLang="en-US" sz="1400" dirty="0" smtClean="0">
                <a:latin typeface="Arial" charset="0"/>
                <a:cs typeface="Arial" charset="0"/>
              </a:rPr>
              <a:t> : </a:t>
            </a:r>
            <a:r>
              <a:rPr lang="en-US" altLang="en-US" sz="1400" i="1" dirty="0" smtClean="0">
                <a:latin typeface="Arial" charset="0"/>
                <a:cs typeface="Arial" charset="0"/>
              </a:rPr>
              <a:t>Principle Purpose Test (PPT) / Limitation on Benefits rule (LOB). </a:t>
            </a:r>
          </a:p>
          <a:p>
            <a:pPr marL="536575" lvl="2" indent="-285750">
              <a:spcBef>
                <a:spcPts val="400"/>
              </a:spcBef>
              <a:buFont typeface="Wingdings" pitchFamily="2" charset="2"/>
              <a:buChar char="§"/>
              <a:defRPr/>
            </a:pPr>
            <a:endParaRPr lang="en-US" altLang="en-US" sz="400" dirty="0" smtClean="0">
              <a:latin typeface="Arial" charset="0"/>
              <a:cs typeface="Arial" charset="0"/>
            </a:endParaRPr>
          </a:p>
          <a:p>
            <a:pPr marL="266700" lvl="2" indent="-266700">
              <a:spcBef>
                <a:spcPts val="400"/>
              </a:spcBef>
              <a:defRPr/>
            </a:pPr>
            <a:r>
              <a:rPr lang="en-US" b="1" dirty="0" smtClean="0">
                <a:latin typeface="Arial" charset="0"/>
                <a:cs typeface="Arial" charset="0"/>
              </a:rPr>
              <a:t>Documents </a:t>
            </a:r>
            <a:r>
              <a:rPr lang="en-US" b="1" dirty="0" err="1" smtClean="0">
                <a:latin typeface="Arial" charset="0"/>
                <a:cs typeface="Arial" charset="0"/>
              </a:rPr>
              <a:t>signés</a:t>
            </a:r>
            <a:r>
              <a:rPr lang="en-US" b="1" dirty="0" smtClean="0">
                <a:latin typeface="Arial" charset="0"/>
                <a:cs typeface="Arial" charset="0"/>
              </a:rPr>
              <a:t> et </a:t>
            </a:r>
            <a:r>
              <a:rPr lang="en-US" b="1" dirty="0" err="1" smtClean="0">
                <a:latin typeface="Arial" charset="0"/>
                <a:cs typeface="Arial" charset="0"/>
              </a:rPr>
              <a:t>apostillés</a:t>
            </a:r>
            <a:r>
              <a:rPr lang="en-US" b="1" dirty="0" smtClean="0">
                <a:latin typeface="Arial" charset="0"/>
                <a:cs typeface="Arial" charset="0"/>
              </a:rPr>
              <a:t> (?) :</a:t>
            </a:r>
          </a:p>
          <a:p>
            <a:pPr marL="536575" lvl="2" indent="-285750" eaLnBrk="1" hangingPunct="1">
              <a:spcBef>
                <a:spcPts val="400"/>
              </a:spcBef>
              <a:buFont typeface="Wingdings" pitchFamily="2" charset="2"/>
              <a:buChar char="§"/>
              <a:defRPr/>
            </a:pPr>
            <a:r>
              <a:rPr lang="en-US" sz="1400" dirty="0" err="1">
                <a:latin typeface="Arial" charset="0"/>
                <a:cs typeface="Arial" charset="0"/>
              </a:rPr>
              <a:t>n</a:t>
            </a:r>
            <a:r>
              <a:rPr lang="en-US" sz="1400" dirty="0" err="1" smtClean="0">
                <a:latin typeface="Arial" charset="0"/>
                <a:cs typeface="Arial" charset="0"/>
              </a:rPr>
              <a:t>otre</a:t>
            </a:r>
            <a:r>
              <a:rPr lang="en-US" sz="1400" dirty="0" smtClean="0">
                <a:latin typeface="Arial" charset="0"/>
                <a:cs typeface="Arial" charset="0"/>
              </a:rPr>
              <a:t> </a:t>
            </a:r>
            <a:r>
              <a:rPr lang="en-US" sz="1400" dirty="0" err="1" smtClean="0">
                <a:latin typeface="Arial" charset="0"/>
                <a:cs typeface="Arial" charset="0"/>
              </a:rPr>
              <a:t>recommandation</a:t>
            </a:r>
            <a:r>
              <a:rPr lang="en-US" sz="1400" dirty="0" smtClean="0">
                <a:latin typeface="Arial" charset="0"/>
                <a:cs typeface="Arial" charset="0"/>
              </a:rPr>
              <a:t> : faire signer et </a:t>
            </a:r>
            <a:r>
              <a:rPr lang="en-US" sz="1400" dirty="0" err="1" smtClean="0">
                <a:latin typeface="Arial" charset="0"/>
                <a:cs typeface="Arial" charset="0"/>
              </a:rPr>
              <a:t>apostiller</a:t>
            </a:r>
            <a:r>
              <a:rPr lang="en-US" sz="1400" dirty="0" smtClean="0">
                <a:latin typeface="Arial" charset="0"/>
                <a:cs typeface="Arial" charset="0"/>
              </a:rPr>
              <a:t> </a:t>
            </a:r>
            <a:r>
              <a:rPr lang="en-US" sz="1400" dirty="0" err="1" smtClean="0">
                <a:latin typeface="Arial" charset="0"/>
                <a:cs typeface="Arial" charset="0"/>
              </a:rPr>
              <a:t>tous</a:t>
            </a:r>
            <a:r>
              <a:rPr lang="en-US" sz="1400" dirty="0" smtClean="0">
                <a:latin typeface="Arial" charset="0"/>
                <a:cs typeface="Arial" charset="0"/>
              </a:rPr>
              <a:t> les documents </a:t>
            </a:r>
            <a:r>
              <a:rPr lang="en-US" sz="1400" dirty="0" err="1" smtClean="0">
                <a:latin typeface="Arial" charset="0"/>
                <a:cs typeface="Arial" charset="0"/>
              </a:rPr>
              <a:t>transmis</a:t>
            </a:r>
            <a:r>
              <a:rPr lang="en-US" sz="1400" dirty="0" smtClean="0">
                <a:latin typeface="Arial" charset="0"/>
                <a:cs typeface="Arial" charset="0"/>
              </a:rPr>
              <a:t> </a:t>
            </a:r>
            <a:r>
              <a:rPr lang="en-US" sz="1400" dirty="0">
                <a:latin typeface="Arial" charset="0"/>
                <a:cs typeface="Arial" charset="0"/>
              </a:rPr>
              <a:t>à</a:t>
            </a:r>
            <a:r>
              <a:rPr lang="en-US" sz="1400" dirty="0" smtClean="0">
                <a:latin typeface="Arial" charset="0"/>
                <a:cs typeface="Arial" charset="0"/>
              </a:rPr>
              <a:t> </a:t>
            </a:r>
            <a:r>
              <a:rPr lang="en-US" sz="1400" dirty="0" err="1" smtClean="0">
                <a:latin typeface="Arial" charset="0"/>
                <a:cs typeface="Arial" charset="0"/>
              </a:rPr>
              <a:t>l’administration</a:t>
            </a:r>
            <a:r>
              <a:rPr lang="en-US" sz="1400" dirty="0" smtClean="0">
                <a:latin typeface="Arial" charset="0"/>
                <a:cs typeface="Arial" charset="0"/>
              </a:rPr>
              <a:t> </a:t>
            </a:r>
            <a:r>
              <a:rPr lang="en-US" sz="1400" dirty="0" err="1" smtClean="0">
                <a:latin typeface="Arial" charset="0"/>
                <a:cs typeface="Arial" charset="0"/>
              </a:rPr>
              <a:t>fiscale</a:t>
            </a:r>
            <a:r>
              <a:rPr lang="en-US" sz="1400" dirty="0" smtClean="0">
                <a:latin typeface="Arial" charset="0"/>
                <a:cs typeface="Arial" charset="0"/>
              </a:rPr>
              <a:t> ;</a:t>
            </a:r>
          </a:p>
          <a:p>
            <a:pPr marL="536575" lvl="2" indent="-285750">
              <a:spcBef>
                <a:spcPts val="400"/>
              </a:spcBef>
              <a:buFont typeface="Wingdings" pitchFamily="2" charset="2"/>
              <a:buChar char="§"/>
              <a:defRPr/>
            </a:pPr>
            <a:r>
              <a:rPr lang="en-US" sz="1400" dirty="0" err="1">
                <a:latin typeface="Arial" charset="0"/>
                <a:cs typeface="Arial" charset="0"/>
              </a:rPr>
              <a:t>c</a:t>
            </a:r>
            <a:r>
              <a:rPr lang="en-US" sz="1400" dirty="0" err="1" smtClean="0">
                <a:latin typeface="Arial" charset="0"/>
                <a:cs typeface="Arial" charset="0"/>
              </a:rPr>
              <a:t>ertaines</a:t>
            </a:r>
            <a:r>
              <a:rPr lang="en-US" sz="1400" dirty="0" smtClean="0">
                <a:latin typeface="Arial" charset="0"/>
                <a:cs typeface="Arial" charset="0"/>
              </a:rPr>
              <a:t> conventions </a:t>
            </a:r>
            <a:r>
              <a:rPr lang="en-US" sz="1400" dirty="0" err="1" smtClean="0">
                <a:latin typeface="Arial" charset="0"/>
                <a:cs typeface="Arial" charset="0"/>
              </a:rPr>
              <a:t>fiscales</a:t>
            </a:r>
            <a:r>
              <a:rPr lang="en-US" sz="1400" dirty="0" smtClean="0">
                <a:latin typeface="Arial" charset="0"/>
                <a:cs typeface="Arial" charset="0"/>
              </a:rPr>
              <a:t> </a:t>
            </a:r>
            <a:r>
              <a:rPr lang="en-US" sz="1400" dirty="0" err="1">
                <a:latin typeface="Arial" charset="0"/>
                <a:cs typeface="Arial" charset="0"/>
              </a:rPr>
              <a:t>prévoient</a:t>
            </a:r>
            <a:r>
              <a:rPr lang="en-US" sz="1400" dirty="0">
                <a:latin typeface="Arial" charset="0"/>
                <a:cs typeface="Arial" charset="0"/>
              </a:rPr>
              <a:t> </a:t>
            </a:r>
            <a:r>
              <a:rPr lang="en-US" sz="1400" dirty="0" err="1">
                <a:latin typeface="Arial" charset="0"/>
                <a:cs typeface="Arial" charset="0"/>
              </a:rPr>
              <a:t>explicitement</a:t>
            </a:r>
            <a:r>
              <a:rPr lang="en-US" sz="1400" dirty="0">
                <a:latin typeface="Arial" charset="0"/>
                <a:cs typeface="Arial" charset="0"/>
              </a:rPr>
              <a:t> la </a:t>
            </a:r>
            <a:r>
              <a:rPr lang="en-US" sz="1400" dirty="0" err="1">
                <a:latin typeface="Arial" charset="0"/>
                <a:cs typeface="Arial" charset="0"/>
              </a:rPr>
              <a:t>possibilité</a:t>
            </a:r>
            <a:r>
              <a:rPr lang="en-US" sz="1400" dirty="0">
                <a:latin typeface="Arial" charset="0"/>
                <a:cs typeface="Arial" charset="0"/>
              </a:rPr>
              <a:t> de </a:t>
            </a:r>
            <a:r>
              <a:rPr lang="en-US" sz="1400" dirty="0" err="1" smtClean="0">
                <a:latin typeface="Arial" charset="0"/>
                <a:cs typeface="Arial" charset="0"/>
              </a:rPr>
              <a:t>transmettre</a:t>
            </a:r>
            <a:r>
              <a:rPr lang="en-US" sz="1400" dirty="0" smtClean="0">
                <a:latin typeface="Arial" charset="0"/>
                <a:cs typeface="Arial" charset="0"/>
              </a:rPr>
              <a:t> des documents non </a:t>
            </a:r>
            <a:r>
              <a:rPr lang="en-US" sz="1400" dirty="0" err="1" smtClean="0">
                <a:latin typeface="Arial" charset="0"/>
                <a:cs typeface="Arial" charset="0"/>
              </a:rPr>
              <a:t>apostillés</a:t>
            </a:r>
            <a:r>
              <a:rPr lang="en-US" sz="1400" dirty="0" smtClean="0">
                <a:latin typeface="Arial" charset="0"/>
                <a:cs typeface="Arial" charset="0"/>
              </a:rPr>
              <a:t> (par </a:t>
            </a:r>
            <a:r>
              <a:rPr lang="en-US" sz="1400" dirty="0" err="1" smtClean="0">
                <a:latin typeface="Arial" charset="0"/>
                <a:cs typeface="Arial" charset="0"/>
              </a:rPr>
              <a:t>exemple</a:t>
            </a:r>
            <a:r>
              <a:rPr lang="en-US" sz="1400" dirty="0" smtClean="0">
                <a:latin typeface="Arial" charset="0"/>
                <a:cs typeface="Arial" charset="0"/>
              </a:rPr>
              <a:t>, la convention </a:t>
            </a:r>
            <a:r>
              <a:rPr lang="en-US" sz="1400" dirty="0" err="1" smtClean="0">
                <a:latin typeface="Arial" charset="0"/>
                <a:cs typeface="Arial" charset="0"/>
              </a:rPr>
              <a:t>Russie</a:t>
            </a:r>
            <a:r>
              <a:rPr lang="en-US" sz="1400" dirty="0" smtClean="0">
                <a:latin typeface="Arial" charset="0"/>
                <a:cs typeface="Arial" charset="0"/>
              </a:rPr>
              <a:t>-Suisse) ; </a:t>
            </a:r>
          </a:p>
          <a:p>
            <a:pPr marL="536575" lvl="2" indent="-285750">
              <a:spcBef>
                <a:spcPts val="400"/>
              </a:spcBef>
              <a:buFont typeface="Wingdings" pitchFamily="2" charset="2"/>
              <a:buChar char="§"/>
              <a:defRPr/>
            </a:pPr>
            <a:r>
              <a:rPr lang="en-US" sz="1400" dirty="0">
                <a:latin typeface="Arial" charset="0"/>
                <a:cs typeface="Arial" charset="0"/>
              </a:rPr>
              <a:t>l</a:t>
            </a:r>
            <a:r>
              <a:rPr lang="en-US" sz="1400" dirty="0" smtClean="0">
                <a:latin typeface="Arial" charset="0"/>
                <a:cs typeface="Arial" charset="0"/>
              </a:rPr>
              <a:t>a </a:t>
            </a:r>
            <a:r>
              <a:rPr lang="en-US" sz="1400" dirty="0" err="1" smtClean="0">
                <a:latin typeface="Arial" charset="0"/>
                <a:cs typeface="Arial" charset="0"/>
              </a:rPr>
              <a:t>Cour</a:t>
            </a:r>
            <a:r>
              <a:rPr lang="en-US" sz="1400" dirty="0" smtClean="0">
                <a:latin typeface="Arial" charset="0"/>
                <a:cs typeface="Arial" charset="0"/>
              </a:rPr>
              <a:t> </a:t>
            </a:r>
            <a:r>
              <a:rPr lang="en-US" sz="1400" dirty="0" err="1">
                <a:latin typeface="Arial" charset="0"/>
                <a:cs typeface="Arial" charset="0"/>
              </a:rPr>
              <a:t>s</a:t>
            </a:r>
            <a:r>
              <a:rPr lang="en-US" sz="1400" dirty="0" err="1" smtClean="0">
                <a:latin typeface="Arial" charset="0"/>
                <a:cs typeface="Arial" charset="0"/>
              </a:rPr>
              <a:t>uprême</a:t>
            </a:r>
            <a:r>
              <a:rPr lang="en-US" sz="1400" dirty="0" smtClean="0">
                <a:latin typeface="Arial" charset="0"/>
                <a:cs typeface="Arial" charset="0"/>
              </a:rPr>
              <a:t> </a:t>
            </a:r>
            <a:r>
              <a:rPr lang="en-US" sz="1400" dirty="0" err="1" smtClean="0">
                <a:latin typeface="Arial" charset="0"/>
                <a:cs typeface="Arial" charset="0"/>
              </a:rPr>
              <a:t>russe</a:t>
            </a:r>
            <a:r>
              <a:rPr lang="en-US" sz="1400" dirty="0" smtClean="0">
                <a:latin typeface="Arial" charset="0"/>
                <a:cs typeface="Arial" charset="0"/>
              </a:rPr>
              <a:t> a </a:t>
            </a:r>
            <a:r>
              <a:rPr lang="en-US" sz="1400" dirty="0" err="1" smtClean="0">
                <a:latin typeface="Arial" charset="0"/>
                <a:cs typeface="Arial" charset="0"/>
              </a:rPr>
              <a:t>récemment</a:t>
            </a:r>
            <a:r>
              <a:rPr lang="en-US" sz="1400" dirty="0" smtClean="0">
                <a:latin typeface="Arial" charset="0"/>
                <a:cs typeface="Arial" charset="0"/>
              </a:rPr>
              <a:t> </a:t>
            </a:r>
            <a:r>
              <a:rPr lang="en-US" sz="1400" dirty="0" err="1" smtClean="0">
                <a:latin typeface="Arial" charset="0"/>
                <a:cs typeface="Arial" charset="0"/>
              </a:rPr>
              <a:t>confirmé</a:t>
            </a:r>
            <a:r>
              <a:rPr lang="en-US" sz="1400" dirty="0" smtClean="0">
                <a:latin typeface="Arial" charset="0"/>
                <a:cs typeface="Arial" charset="0"/>
              </a:rPr>
              <a:t> que le </a:t>
            </a:r>
            <a:r>
              <a:rPr lang="en-US" sz="1400" dirty="0" err="1" smtClean="0">
                <a:latin typeface="Arial" charset="0"/>
                <a:cs typeface="Arial" charset="0"/>
              </a:rPr>
              <a:t>redevable</a:t>
            </a:r>
            <a:r>
              <a:rPr lang="en-US" sz="1400" dirty="0" smtClean="0">
                <a:latin typeface="Arial" charset="0"/>
                <a:cs typeface="Arial" charset="0"/>
              </a:rPr>
              <a:t> </a:t>
            </a:r>
            <a:r>
              <a:rPr lang="en-US" sz="1400" dirty="0" err="1" smtClean="0">
                <a:latin typeface="Arial" charset="0"/>
                <a:cs typeface="Arial" charset="0"/>
              </a:rPr>
              <a:t>est</a:t>
            </a:r>
            <a:r>
              <a:rPr lang="en-US" sz="1400" dirty="0" smtClean="0">
                <a:latin typeface="Arial" charset="0"/>
                <a:cs typeface="Arial" charset="0"/>
              </a:rPr>
              <a:t> </a:t>
            </a:r>
            <a:r>
              <a:rPr lang="en-US" sz="1400" dirty="0" err="1" smtClean="0">
                <a:latin typeface="Arial" charset="0"/>
                <a:cs typeface="Arial" charset="0"/>
              </a:rPr>
              <a:t>dispensé</a:t>
            </a:r>
            <a:r>
              <a:rPr lang="en-US" sz="1400" dirty="0" smtClean="0">
                <a:latin typeface="Arial" charset="0"/>
                <a:cs typeface="Arial" charset="0"/>
              </a:rPr>
              <a:t> de faire </a:t>
            </a:r>
            <a:r>
              <a:rPr lang="en-US" sz="1400" dirty="0" err="1" smtClean="0">
                <a:latin typeface="Arial" charset="0"/>
                <a:cs typeface="Arial" charset="0"/>
              </a:rPr>
              <a:t>apostiller</a:t>
            </a:r>
            <a:r>
              <a:rPr lang="en-US" sz="1400" dirty="0" smtClean="0">
                <a:latin typeface="Arial" charset="0"/>
                <a:cs typeface="Arial" charset="0"/>
              </a:rPr>
              <a:t> les documents </a:t>
            </a:r>
            <a:r>
              <a:rPr lang="en-US" sz="1400" dirty="0" err="1" smtClean="0">
                <a:latin typeface="Arial" charset="0"/>
                <a:cs typeface="Arial" charset="0"/>
              </a:rPr>
              <a:t>si</a:t>
            </a:r>
            <a:r>
              <a:rPr lang="en-US" sz="1400" dirty="0" smtClean="0">
                <a:latin typeface="Arial" charset="0"/>
                <a:cs typeface="Arial" charset="0"/>
              </a:rPr>
              <a:t> </a:t>
            </a:r>
            <a:r>
              <a:rPr lang="en-US" sz="1400" dirty="0" err="1" smtClean="0">
                <a:latin typeface="Arial" charset="0"/>
                <a:cs typeface="Arial" charset="0"/>
              </a:rPr>
              <a:t>cela</a:t>
            </a:r>
            <a:r>
              <a:rPr lang="en-US" sz="1400" dirty="0" smtClean="0">
                <a:latin typeface="Arial" charset="0"/>
                <a:cs typeface="Arial" charset="0"/>
              </a:rPr>
              <a:t> </a:t>
            </a:r>
            <a:r>
              <a:rPr lang="en-US" sz="1400" dirty="0" err="1" smtClean="0">
                <a:latin typeface="Arial" charset="0"/>
                <a:cs typeface="Arial" charset="0"/>
              </a:rPr>
              <a:t>est</a:t>
            </a:r>
            <a:r>
              <a:rPr lang="en-US" sz="1400" dirty="0" smtClean="0">
                <a:latin typeface="Arial" charset="0"/>
                <a:cs typeface="Arial" charset="0"/>
              </a:rPr>
              <a:t> en </a:t>
            </a:r>
            <a:r>
              <a:rPr lang="en-US" sz="1400" dirty="0" err="1" smtClean="0">
                <a:latin typeface="Arial" charset="0"/>
                <a:cs typeface="Arial" charset="0"/>
              </a:rPr>
              <a:t>ligne</a:t>
            </a:r>
            <a:r>
              <a:rPr lang="en-US" sz="1400" dirty="0" smtClean="0">
                <a:latin typeface="Arial" charset="0"/>
                <a:cs typeface="Arial" charset="0"/>
              </a:rPr>
              <a:t> avec la “</a:t>
            </a:r>
            <a:r>
              <a:rPr lang="en-US" sz="1400" i="1" dirty="0" err="1" smtClean="0">
                <a:latin typeface="Arial" charset="0"/>
                <a:cs typeface="Arial" charset="0"/>
              </a:rPr>
              <a:t>pratique</a:t>
            </a:r>
            <a:r>
              <a:rPr lang="en-US" sz="1400" i="1" dirty="0" smtClean="0">
                <a:latin typeface="Arial" charset="0"/>
                <a:cs typeface="Arial" charset="0"/>
              </a:rPr>
              <a:t> </a:t>
            </a:r>
            <a:r>
              <a:rPr lang="en-US" sz="1400" i="1" dirty="0" err="1" smtClean="0">
                <a:latin typeface="Arial" charset="0"/>
                <a:cs typeface="Arial" charset="0"/>
              </a:rPr>
              <a:t>conventionnelle</a:t>
            </a:r>
            <a:r>
              <a:rPr lang="en-US" sz="1400" dirty="0" smtClean="0">
                <a:latin typeface="Arial" charset="0"/>
                <a:cs typeface="Arial" charset="0"/>
              </a:rPr>
              <a:t>” entre les </a:t>
            </a:r>
            <a:r>
              <a:rPr lang="en-US" sz="1400" dirty="0" err="1" smtClean="0">
                <a:latin typeface="Arial" charset="0"/>
                <a:cs typeface="Arial" charset="0"/>
              </a:rPr>
              <a:t>deux</a:t>
            </a:r>
            <a:r>
              <a:rPr lang="en-US" sz="1400" dirty="0" smtClean="0">
                <a:latin typeface="Arial" charset="0"/>
                <a:cs typeface="Arial" charset="0"/>
              </a:rPr>
              <a:t> </a:t>
            </a:r>
            <a:r>
              <a:rPr lang="en-US" sz="1400" dirty="0" err="1">
                <a:latin typeface="Arial" charset="0"/>
                <a:cs typeface="Arial" charset="0"/>
              </a:rPr>
              <a:t>é</a:t>
            </a:r>
            <a:r>
              <a:rPr lang="en-US" sz="1400" dirty="0" err="1" smtClean="0">
                <a:latin typeface="Arial" charset="0"/>
                <a:cs typeface="Arial" charset="0"/>
              </a:rPr>
              <a:t>tats</a:t>
            </a:r>
            <a:r>
              <a:rPr lang="en-US" sz="1400" dirty="0" smtClean="0">
                <a:latin typeface="Arial" charset="0"/>
                <a:cs typeface="Arial" charset="0"/>
              </a:rPr>
              <a:t> </a:t>
            </a:r>
            <a:r>
              <a:rPr lang="en-US" sz="1400" dirty="0" err="1" smtClean="0">
                <a:latin typeface="Arial" charset="0"/>
                <a:cs typeface="Arial" charset="0"/>
              </a:rPr>
              <a:t>concernés</a:t>
            </a:r>
            <a:r>
              <a:rPr lang="en-US" sz="1400" dirty="0" smtClean="0">
                <a:latin typeface="Arial" charset="0"/>
                <a:cs typeface="Arial" charset="0"/>
              </a:rPr>
              <a:t>.</a:t>
            </a:r>
            <a:endParaRPr lang="en-US" sz="1400" dirty="0">
              <a:latin typeface="Arial" charset="0"/>
              <a:cs typeface="Arial" charset="0"/>
            </a:endParaRPr>
          </a:p>
          <a:p>
            <a:pPr marL="250825" lvl="2" indent="0" eaLnBrk="1" hangingPunct="1">
              <a:spcBef>
                <a:spcPts val="400"/>
              </a:spcBef>
              <a:buNone/>
              <a:defRPr/>
            </a:pPr>
            <a:endParaRPr lang="en-GB" altLang="en-US" sz="1400" dirty="0">
              <a:latin typeface="Arial" charset="0"/>
              <a:cs typeface="Arial" charset="0"/>
            </a:endParaRPr>
          </a:p>
        </p:txBody>
      </p:sp>
    </p:spTree>
    <p:extLst>
      <p:ext uri="{BB962C8B-B14F-4D97-AF65-F5344CB8AC3E}">
        <p14:creationId xmlns:p14="http://schemas.microsoft.com/office/powerpoint/2010/main" val="3202931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432000" y="548680"/>
            <a:ext cx="8280000" cy="720000"/>
          </a:xfrm>
        </p:spPr>
        <p:txBody>
          <a:bodyPr/>
          <a:lstStyle/>
          <a:p>
            <a:pPr lvl="2">
              <a:spcBef>
                <a:spcPts val="400"/>
              </a:spcBef>
              <a:defRPr/>
            </a:pPr>
            <a:r>
              <a:rPr lang="en-GB" altLang="en-US" dirty="0" err="1" smtClean="0">
                <a:latin typeface="Arial" charset="0"/>
                <a:cs typeface="Arial" charset="0"/>
              </a:rPr>
              <a:t>Prêts</a:t>
            </a:r>
            <a:r>
              <a:rPr lang="en-GB" altLang="en-US" dirty="0" smtClean="0">
                <a:latin typeface="Arial" charset="0"/>
                <a:cs typeface="Arial" charset="0"/>
              </a:rPr>
              <a:t> intra-</a:t>
            </a:r>
            <a:r>
              <a:rPr lang="en-GB" altLang="en-US" dirty="0" err="1" smtClean="0">
                <a:latin typeface="Arial" charset="0"/>
                <a:cs typeface="Arial" charset="0"/>
              </a:rPr>
              <a:t>groupes</a:t>
            </a:r>
            <a:r>
              <a:rPr lang="en-GB" altLang="en-US" dirty="0" smtClean="0">
                <a:latin typeface="Arial" charset="0"/>
                <a:cs typeface="Arial" charset="0"/>
              </a:rPr>
              <a:t> </a:t>
            </a:r>
          </a:p>
          <a:p>
            <a:pPr marL="266700" lvl="2" indent="-266700">
              <a:spcBef>
                <a:spcPts val="400"/>
              </a:spcBef>
              <a:defRPr/>
            </a:pPr>
            <a:r>
              <a:rPr lang="en-GB" altLang="en-US" sz="1800" dirty="0" err="1" smtClean="0">
                <a:latin typeface="Arial" charset="0"/>
                <a:cs typeface="Arial" charset="0"/>
              </a:rPr>
              <a:t>Prêts</a:t>
            </a:r>
            <a:r>
              <a:rPr lang="en-GB" altLang="en-US" sz="1800" dirty="0" smtClean="0">
                <a:latin typeface="Arial" charset="0"/>
                <a:cs typeface="Arial" charset="0"/>
              </a:rPr>
              <a:t> avec </a:t>
            </a:r>
            <a:r>
              <a:rPr lang="en-GB" altLang="en-US" sz="1800" dirty="0" err="1" smtClean="0">
                <a:latin typeface="Arial" charset="0"/>
                <a:cs typeface="Arial" charset="0"/>
              </a:rPr>
              <a:t>ou</a:t>
            </a:r>
            <a:r>
              <a:rPr lang="en-GB" altLang="en-US" sz="1800" dirty="0" smtClean="0">
                <a:latin typeface="Arial" charset="0"/>
                <a:cs typeface="Arial" charset="0"/>
              </a:rPr>
              <a:t> </a:t>
            </a:r>
            <a:r>
              <a:rPr lang="en-GB" altLang="en-US" sz="1800" dirty="0">
                <a:latin typeface="Arial" charset="0"/>
                <a:cs typeface="Arial" charset="0"/>
              </a:rPr>
              <a:t>sans </a:t>
            </a:r>
            <a:r>
              <a:rPr lang="en-GB" altLang="en-US" sz="1800" dirty="0" err="1" smtClean="0">
                <a:latin typeface="Arial" charset="0"/>
                <a:cs typeface="Arial" charset="0"/>
              </a:rPr>
              <a:t>intérêt</a:t>
            </a:r>
            <a:r>
              <a:rPr lang="en-GB" altLang="en-US" sz="1800" dirty="0" smtClean="0">
                <a:latin typeface="Arial" charset="0"/>
                <a:cs typeface="Arial" charset="0"/>
              </a:rPr>
              <a:t> ? </a:t>
            </a:r>
            <a:endParaRPr lang="en-GB" altLang="en-US" sz="1800" dirty="0">
              <a:latin typeface="Arial" charset="0"/>
              <a:cs typeface="Arial" charset="0"/>
            </a:endParaRP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7</a:t>
            </a:fld>
            <a:endParaRPr lang="en-GB" noProof="0" dirty="0"/>
          </a:p>
        </p:txBody>
      </p:sp>
      <p:pic>
        <p:nvPicPr>
          <p:cNvPr id="5" name="Picture 8" descr="Q:\Marketing\Marketing storage\MARKETING\7_CMS_image_stock_part_01\pics\tax\mon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581128"/>
            <a:ext cx="2808450"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06516" y="1340768"/>
            <a:ext cx="2160240" cy="307777"/>
          </a:xfrm>
          <a:prstGeom prst="rect">
            <a:avLst/>
          </a:prstGeom>
          <a:noFill/>
          <a:ln>
            <a:noFill/>
          </a:ln>
        </p:spPr>
        <p:txBody>
          <a:bodyPr wrap="square" rtlCol="0">
            <a:spAutoFit/>
          </a:bodyPr>
          <a:lstStyle/>
          <a:p>
            <a:pPr algn="ctr"/>
            <a:r>
              <a:rPr lang="en-US" sz="1400" b="1" dirty="0" err="1">
                <a:solidFill>
                  <a:srgbClr val="766A62"/>
                </a:solidFill>
                <a:latin typeface="Arial" charset="0"/>
              </a:rPr>
              <a:t>Prêts</a:t>
            </a:r>
            <a:r>
              <a:rPr lang="en-US" sz="1400" b="1" dirty="0">
                <a:solidFill>
                  <a:srgbClr val="766A62"/>
                </a:solidFill>
                <a:latin typeface="Arial" charset="0"/>
              </a:rPr>
              <a:t> </a:t>
            </a:r>
            <a:r>
              <a:rPr lang="en-US" sz="1400" b="1" dirty="0" smtClean="0">
                <a:solidFill>
                  <a:srgbClr val="766A62"/>
                </a:solidFill>
                <a:latin typeface="Arial" charset="0"/>
              </a:rPr>
              <a:t>intra-</a:t>
            </a:r>
            <a:r>
              <a:rPr lang="en-US" sz="1400" b="1" dirty="0" err="1" smtClean="0">
                <a:solidFill>
                  <a:srgbClr val="766A62"/>
                </a:solidFill>
                <a:latin typeface="Arial" charset="0"/>
              </a:rPr>
              <a:t>groupes</a:t>
            </a:r>
            <a:endParaRPr lang="en-GB" sz="1400" b="1" dirty="0">
              <a:solidFill>
                <a:srgbClr val="766A62"/>
              </a:solidFill>
              <a:latin typeface="Arial" charset="0"/>
            </a:endParaRPr>
          </a:p>
        </p:txBody>
      </p:sp>
      <p:sp>
        <p:nvSpPr>
          <p:cNvPr id="7" name="TextBox 6"/>
          <p:cNvSpPr txBox="1"/>
          <p:nvPr/>
        </p:nvSpPr>
        <p:spPr>
          <a:xfrm>
            <a:off x="6082780" y="1761599"/>
            <a:ext cx="1944216" cy="307777"/>
          </a:xfrm>
          <a:prstGeom prst="rect">
            <a:avLst/>
          </a:prstGeom>
          <a:noFill/>
          <a:ln>
            <a:noFill/>
          </a:ln>
        </p:spPr>
        <p:txBody>
          <a:bodyPr wrap="square" rtlCol="0">
            <a:spAutoFit/>
          </a:bodyPr>
          <a:lstStyle/>
          <a:p>
            <a:pPr algn="ctr"/>
            <a:r>
              <a:rPr lang="en-US" sz="1400" b="1" dirty="0" smtClean="0">
                <a:solidFill>
                  <a:srgbClr val="766A62"/>
                </a:solidFill>
                <a:latin typeface="Arial" charset="0"/>
              </a:rPr>
              <a:t>sans </a:t>
            </a:r>
            <a:r>
              <a:rPr lang="en-US" sz="1400" b="1" dirty="0" err="1" smtClean="0">
                <a:solidFill>
                  <a:srgbClr val="766A62"/>
                </a:solidFill>
                <a:latin typeface="Arial" charset="0"/>
              </a:rPr>
              <a:t>intérêt</a:t>
            </a:r>
            <a:endParaRPr lang="en-GB" sz="1400" b="1" dirty="0">
              <a:solidFill>
                <a:srgbClr val="766A62"/>
              </a:solidFill>
              <a:latin typeface="Arial" charset="0"/>
            </a:endParaRPr>
          </a:p>
        </p:txBody>
      </p:sp>
      <p:sp>
        <p:nvSpPr>
          <p:cNvPr id="8" name="TextBox 7"/>
          <p:cNvSpPr txBox="1"/>
          <p:nvPr/>
        </p:nvSpPr>
        <p:spPr>
          <a:xfrm>
            <a:off x="1474268" y="1761599"/>
            <a:ext cx="1944216" cy="307777"/>
          </a:xfrm>
          <a:prstGeom prst="rect">
            <a:avLst/>
          </a:prstGeom>
          <a:noFill/>
          <a:ln>
            <a:noFill/>
          </a:ln>
        </p:spPr>
        <p:txBody>
          <a:bodyPr wrap="square" rtlCol="0">
            <a:spAutoFit/>
          </a:bodyPr>
          <a:lstStyle/>
          <a:p>
            <a:pPr algn="ctr"/>
            <a:r>
              <a:rPr lang="en-US" sz="1400" b="1" dirty="0" smtClean="0">
                <a:solidFill>
                  <a:srgbClr val="766A62"/>
                </a:solidFill>
                <a:latin typeface="Arial" charset="0"/>
              </a:rPr>
              <a:t>avec </a:t>
            </a:r>
            <a:r>
              <a:rPr lang="en-US" sz="1400" b="1" dirty="0" err="1">
                <a:solidFill>
                  <a:srgbClr val="766A62"/>
                </a:solidFill>
                <a:latin typeface="Arial" charset="0"/>
              </a:rPr>
              <a:t>intérêt</a:t>
            </a:r>
            <a:endParaRPr lang="en-GB" sz="1400" b="1" dirty="0">
              <a:solidFill>
                <a:srgbClr val="766A62"/>
              </a:solidFill>
              <a:latin typeface="Arial" charset="0"/>
            </a:endParaRPr>
          </a:p>
        </p:txBody>
      </p:sp>
      <p:cxnSp>
        <p:nvCxnSpPr>
          <p:cNvPr id="9" name="Elbow Connector 8"/>
          <p:cNvCxnSpPr>
            <a:stCxn id="6" idx="3"/>
            <a:endCxn id="7" idx="0"/>
          </p:cNvCxnSpPr>
          <p:nvPr/>
        </p:nvCxnSpPr>
        <p:spPr>
          <a:xfrm>
            <a:off x="5866756" y="1494657"/>
            <a:ext cx="1188132" cy="266942"/>
          </a:xfrm>
          <a:prstGeom prst="bentConnector2">
            <a:avLst/>
          </a:prstGeom>
          <a:ln w="15875">
            <a:solidFill>
              <a:srgbClr val="766A62"/>
            </a:solidFill>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6" idx="1"/>
            <a:endCxn id="8" idx="0"/>
          </p:cNvCxnSpPr>
          <p:nvPr/>
        </p:nvCxnSpPr>
        <p:spPr>
          <a:xfrm rot="10800000" flipV="1">
            <a:off x="2446376" y="1494657"/>
            <a:ext cx="1260140" cy="266942"/>
          </a:xfrm>
          <a:prstGeom prst="bentConnector2">
            <a:avLst/>
          </a:prstGeom>
          <a:ln w="15875">
            <a:solidFill>
              <a:srgbClr val="766A6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29957" y="2085574"/>
            <a:ext cx="3962797" cy="2462213"/>
          </a:xfrm>
          <a:prstGeom prst="rect">
            <a:avLst/>
          </a:prstGeom>
          <a:noFill/>
          <a:ln>
            <a:noFill/>
          </a:ln>
        </p:spPr>
        <p:txBody>
          <a:bodyPr wrap="square" rtlCol="0">
            <a:spAutoFit/>
          </a:bodyPr>
          <a:lstStyle/>
          <a:p>
            <a:pPr marL="266700" lvl="2" indent="-266700" eaLnBrk="0" hangingPunct="0">
              <a:spcBef>
                <a:spcPts val="400"/>
              </a:spcBef>
              <a:buFont typeface="Symbol" pitchFamily="18" charset="2"/>
              <a:buChar char="-"/>
              <a:defRPr/>
            </a:pPr>
            <a:r>
              <a:rPr lang="en-US" sz="1600" dirty="0" smtClean="0">
                <a:solidFill>
                  <a:srgbClr val="000000"/>
                </a:solidFill>
                <a:latin typeface="Arial" charset="0"/>
                <a:ea typeface="Arial" pitchFamily="-110" charset="0"/>
              </a:rPr>
              <a:t>Sans </a:t>
            </a:r>
            <a:r>
              <a:rPr lang="fr-FR" sz="1600" dirty="0" smtClean="0">
                <a:solidFill>
                  <a:srgbClr val="000000"/>
                </a:solidFill>
                <a:latin typeface="Arial" charset="0"/>
                <a:ea typeface="Arial" pitchFamily="-110" charset="0"/>
              </a:rPr>
              <a:t>conséquence </a:t>
            </a:r>
            <a:r>
              <a:rPr lang="fr-FR" sz="1600" dirty="0">
                <a:solidFill>
                  <a:srgbClr val="000000"/>
                </a:solidFill>
                <a:latin typeface="Arial" charset="0"/>
                <a:ea typeface="Arial" pitchFamily="-110" charset="0"/>
              </a:rPr>
              <a:t>fiscale pour le débiteur </a:t>
            </a:r>
            <a:r>
              <a:rPr lang="fr-FR" sz="1600" dirty="0" smtClean="0">
                <a:solidFill>
                  <a:srgbClr val="000000"/>
                </a:solidFill>
                <a:latin typeface="Arial" charset="0"/>
                <a:ea typeface="Arial" pitchFamily="-110" charset="0"/>
              </a:rPr>
              <a:t>russe.</a:t>
            </a:r>
            <a:endParaRPr lang="en-US" sz="1600" dirty="0">
              <a:solidFill>
                <a:srgbClr val="000000"/>
              </a:solidFill>
              <a:latin typeface="Arial" charset="0"/>
              <a:ea typeface="Arial" pitchFamily="-110" charset="0"/>
            </a:endParaRPr>
          </a:p>
          <a:p>
            <a:pPr marL="266700" lvl="2" indent="-266700" eaLnBrk="0" hangingPunct="0">
              <a:spcBef>
                <a:spcPts val="400"/>
              </a:spcBef>
              <a:buFont typeface="Symbol" pitchFamily="18" charset="2"/>
              <a:buChar char="-"/>
              <a:defRPr/>
            </a:pPr>
            <a:r>
              <a:rPr lang="en-US" sz="1600" dirty="0" smtClean="0">
                <a:solidFill>
                  <a:srgbClr val="000000"/>
                </a:solidFill>
                <a:latin typeface="Arial" charset="0"/>
                <a:ea typeface="Arial" pitchFamily="-110" charset="0"/>
              </a:rPr>
              <a:t>Pas de </a:t>
            </a:r>
            <a:r>
              <a:rPr lang="en-US" sz="1600" dirty="0" err="1" smtClean="0">
                <a:solidFill>
                  <a:srgbClr val="000000"/>
                </a:solidFill>
                <a:latin typeface="Arial" charset="0"/>
                <a:ea typeface="Arial" pitchFamily="-110" charset="0"/>
              </a:rPr>
              <a:t>coût</a:t>
            </a:r>
            <a:r>
              <a:rPr lang="en-US" sz="1600" dirty="0" smtClean="0">
                <a:solidFill>
                  <a:srgbClr val="000000"/>
                </a:solidFill>
                <a:latin typeface="Arial" charset="0"/>
                <a:ea typeface="Arial" pitchFamily="-110" charset="0"/>
              </a:rPr>
              <a:t> </a:t>
            </a:r>
            <a:r>
              <a:rPr lang="en-US" sz="1600" dirty="0" err="1" smtClean="0">
                <a:solidFill>
                  <a:srgbClr val="000000"/>
                </a:solidFill>
                <a:latin typeface="Arial" charset="0"/>
                <a:ea typeface="Arial" pitchFamily="-110" charset="0"/>
              </a:rPr>
              <a:t>additionnel</a:t>
            </a:r>
            <a:r>
              <a:rPr lang="en-US" sz="1600" dirty="0" smtClean="0">
                <a:solidFill>
                  <a:srgbClr val="000000"/>
                </a:solidFill>
                <a:latin typeface="Arial" charset="0"/>
                <a:ea typeface="Arial" pitchFamily="-110" charset="0"/>
              </a:rPr>
              <a:t> </a:t>
            </a:r>
            <a:r>
              <a:rPr lang="en-US" sz="1600" dirty="0" err="1" smtClean="0">
                <a:solidFill>
                  <a:srgbClr val="000000"/>
                </a:solidFill>
                <a:latin typeface="Arial" charset="0"/>
                <a:ea typeface="Arial" pitchFamily="-110" charset="0"/>
              </a:rPr>
              <a:t>résultant</a:t>
            </a:r>
            <a:r>
              <a:rPr lang="en-US" sz="1600" dirty="0" smtClean="0">
                <a:solidFill>
                  <a:srgbClr val="000000"/>
                </a:solidFill>
                <a:latin typeface="Arial" charset="0"/>
                <a:ea typeface="Arial" pitchFamily="-110" charset="0"/>
              </a:rPr>
              <a:t> de la </a:t>
            </a:r>
            <a:r>
              <a:rPr lang="en-US" sz="1600" dirty="0" err="1" smtClean="0">
                <a:solidFill>
                  <a:srgbClr val="000000"/>
                </a:solidFill>
                <a:latin typeface="Arial" charset="0"/>
                <a:ea typeface="Arial" pitchFamily="-110" charset="0"/>
              </a:rPr>
              <a:t>mise</a:t>
            </a:r>
            <a:r>
              <a:rPr lang="en-US" sz="1600" dirty="0" smtClean="0">
                <a:solidFill>
                  <a:srgbClr val="000000"/>
                </a:solidFill>
                <a:latin typeface="Arial" charset="0"/>
                <a:ea typeface="Arial" pitchFamily="-110" charset="0"/>
              </a:rPr>
              <a:t> à disposition des </a:t>
            </a:r>
            <a:r>
              <a:rPr lang="en-US" sz="1600" dirty="0" err="1" smtClean="0">
                <a:solidFill>
                  <a:srgbClr val="000000"/>
                </a:solidFill>
                <a:latin typeface="Arial" charset="0"/>
                <a:ea typeface="Arial" pitchFamily="-110" charset="0"/>
              </a:rPr>
              <a:t>fonds</a:t>
            </a:r>
            <a:r>
              <a:rPr lang="en-US" sz="1600" dirty="0" smtClean="0">
                <a:solidFill>
                  <a:srgbClr val="000000"/>
                </a:solidFill>
                <a:latin typeface="Arial" charset="0"/>
                <a:ea typeface="Arial" pitchFamily="-110" charset="0"/>
              </a:rPr>
              <a:t> à </a:t>
            </a:r>
            <a:r>
              <a:rPr lang="en-US" sz="1600" dirty="0" err="1" smtClean="0">
                <a:solidFill>
                  <a:srgbClr val="000000"/>
                </a:solidFill>
                <a:latin typeface="Arial" charset="0"/>
                <a:ea typeface="Arial" pitchFamily="-110" charset="0"/>
              </a:rPr>
              <a:t>titre</a:t>
            </a:r>
            <a:r>
              <a:rPr lang="en-US" sz="1600" dirty="0" smtClean="0">
                <a:solidFill>
                  <a:srgbClr val="000000"/>
                </a:solidFill>
                <a:latin typeface="Arial" charset="0"/>
                <a:ea typeface="Arial" pitchFamily="-110" charset="0"/>
              </a:rPr>
              <a:t> </a:t>
            </a:r>
            <a:r>
              <a:rPr lang="en-US" sz="1600" dirty="0" err="1" smtClean="0">
                <a:solidFill>
                  <a:srgbClr val="000000"/>
                </a:solidFill>
                <a:latin typeface="Arial" charset="0"/>
                <a:ea typeface="Arial" pitchFamily="-110" charset="0"/>
              </a:rPr>
              <a:t>gratuit</a:t>
            </a:r>
            <a:r>
              <a:rPr lang="en-US" sz="1600" dirty="0">
                <a:solidFill>
                  <a:srgbClr val="000000"/>
                </a:solidFill>
                <a:latin typeface="Arial" charset="0"/>
                <a:ea typeface="Arial" pitchFamily="-110" charset="0"/>
              </a:rPr>
              <a:t>.</a:t>
            </a:r>
            <a:endParaRPr lang="en-US" sz="1600" dirty="0" smtClean="0">
              <a:latin typeface="Arial" charset="0"/>
              <a:ea typeface="Arial" pitchFamily="-110" charset="0"/>
            </a:endParaRPr>
          </a:p>
          <a:p>
            <a:pPr marL="266700" lvl="2" indent="-266700" eaLnBrk="0" hangingPunct="0">
              <a:spcBef>
                <a:spcPts val="400"/>
              </a:spcBef>
              <a:buFont typeface="Symbol" pitchFamily="18" charset="2"/>
              <a:buChar char="-"/>
              <a:defRPr/>
            </a:pPr>
            <a:r>
              <a:rPr lang="en-US" sz="1600" dirty="0" smtClean="0">
                <a:latin typeface="Arial" charset="0"/>
                <a:ea typeface="Arial" pitchFamily="-110" charset="0"/>
              </a:rPr>
              <a:t>Obligation de </a:t>
            </a:r>
            <a:r>
              <a:rPr lang="en-US" sz="1600" dirty="0" err="1" smtClean="0">
                <a:latin typeface="Arial" charset="0"/>
                <a:ea typeface="Arial" pitchFamily="-110" charset="0"/>
              </a:rPr>
              <a:t>déclarer</a:t>
            </a:r>
            <a:r>
              <a:rPr lang="en-US" sz="1600" dirty="0" smtClean="0">
                <a:latin typeface="Arial" charset="0"/>
                <a:ea typeface="Arial" pitchFamily="-110" charset="0"/>
              </a:rPr>
              <a:t> </a:t>
            </a:r>
            <a:r>
              <a:rPr lang="en-US" sz="1600" dirty="0" err="1" smtClean="0">
                <a:latin typeface="Arial" charset="0"/>
                <a:ea typeface="Arial" pitchFamily="-110" charset="0"/>
              </a:rPr>
              <a:t>ce</a:t>
            </a:r>
            <a:r>
              <a:rPr lang="en-US" sz="1600" dirty="0" smtClean="0">
                <a:latin typeface="Arial" charset="0"/>
                <a:ea typeface="Arial" pitchFamily="-110" charset="0"/>
              </a:rPr>
              <a:t> flux </a:t>
            </a:r>
            <a:r>
              <a:rPr lang="en-US" sz="1600" dirty="0" err="1" smtClean="0">
                <a:latin typeface="Arial" charset="0"/>
                <a:ea typeface="Arial" pitchFamily="-110" charset="0"/>
              </a:rPr>
              <a:t>dans</a:t>
            </a:r>
            <a:r>
              <a:rPr lang="en-US" sz="1600" dirty="0" smtClean="0">
                <a:latin typeface="Arial" charset="0"/>
                <a:ea typeface="Arial" pitchFamily="-110" charset="0"/>
              </a:rPr>
              <a:t> la notification (PDT).</a:t>
            </a:r>
          </a:p>
          <a:p>
            <a:pPr marL="266700" lvl="2" indent="-266700" eaLnBrk="0" hangingPunct="0">
              <a:spcBef>
                <a:spcPts val="400"/>
              </a:spcBef>
              <a:buFont typeface="Symbol" pitchFamily="18" charset="2"/>
              <a:buChar char="-"/>
              <a:defRPr/>
            </a:pPr>
            <a:r>
              <a:rPr lang="en-US" sz="1600" dirty="0" smtClean="0">
                <a:solidFill>
                  <a:srgbClr val="000000"/>
                </a:solidFill>
                <a:latin typeface="Arial" charset="0"/>
                <a:ea typeface="Arial" pitchFamily="-110" charset="0"/>
              </a:rPr>
              <a:t>Aspects </a:t>
            </a:r>
            <a:r>
              <a:rPr lang="en-US" sz="1600" dirty="0" err="1" smtClean="0">
                <a:solidFill>
                  <a:srgbClr val="000000"/>
                </a:solidFill>
                <a:latin typeface="Arial" charset="0"/>
                <a:ea typeface="Arial" pitchFamily="-110" charset="0"/>
              </a:rPr>
              <a:t>fiscaux</a:t>
            </a:r>
            <a:r>
              <a:rPr lang="en-US" sz="1600" dirty="0" smtClean="0">
                <a:solidFill>
                  <a:srgbClr val="000000"/>
                </a:solidFill>
                <a:latin typeface="Arial" charset="0"/>
                <a:ea typeface="Arial" pitchFamily="-110" charset="0"/>
              </a:rPr>
              <a:t> de </a:t>
            </a:r>
            <a:r>
              <a:rPr lang="en-US" sz="1600" dirty="0" err="1" smtClean="0">
                <a:solidFill>
                  <a:srgbClr val="000000"/>
                </a:solidFill>
                <a:latin typeface="Arial" charset="0"/>
                <a:ea typeface="Arial" pitchFamily="-110" charset="0"/>
              </a:rPr>
              <a:t>droit</a:t>
            </a:r>
            <a:r>
              <a:rPr lang="en-US" sz="1600" dirty="0" smtClean="0">
                <a:solidFill>
                  <a:srgbClr val="000000"/>
                </a:solidFill>
                <a:latin typeface="Arial" charset="0"/>
                <a:ea typeface="Arial" pitchFamily="-110" charset="0"/>
              </a:rPr>
              <a:t> </a:t>
            </a:r>
            <a:r>
              <a:rPr lang="en-US" sz="1600" dirty="0" err="1">
                <a:solidFill>
                  <a:srgbClr val="000000"/>
                </a:solidFill>
                <a:latin typeface="Arial" charset="0"/>
                <a:ea typeface="Arial" pitchFamily="-110" charset="0"/>
              </a:rPr>
              <a:t>é</a:t>
            </a:r>
            <a:r>
              <a:rPr lang="en-US" sz="1600" dirty="0" err="1" smtClean="0">
                <a:solidFill>
                  <a:srgbClr val="000000"/>
                </a:solidFill>
                <a:latin typeface="Arial" charset="0"/>
                <a:ea typeface="Arial" pitchFamily="-110" charset="0"/>
              </a:rPr>
              <a:t>tranger</a:t>
            </a:r>
            <a:r>
              <a:rPr lang="en-US" sz="1600" dirty="0" smtClean="0">
                <a:solidFill>
                  <a:srgbClr val="000000"/>
                </a:solidFill>
                <a:latin typeface="Arial" charset="0"/>
                <a:ea typeface="Arial" pitchFamily="-110" charset="0"/>
              </a:rPr>
              <a:t> (</a:t>
            </a:r>
            <a:r>
              <a:rPr lang="en-US" sz="1600" dirty="0" err="1" smtClean="0">
                <a:solidFill>
                  <a:srgbClr val="000000"/>
                </a:solidFill>
                <a:latin typeface="Arial" charset="0"/>
                <a:ea typeface="Arial" pitchFamily="-110" charset="0"/>
              </a:rPr>
              <a:t>créancier</a:t>
            </a:r>
            <a:r>
              <a:rPr lang="en-US" sz="1600" dirty="0" smtClean="0">
                <a:solidFill>
                  <a:srgbClr val="000000"/>
                </a:solidFill>
                <a:latin typeface="Arial" charset="0"/>
                <a:ea typeface="Arial" pitchFamily="-110" charset="0"/>
              </a:rPr>
              <a:t> </a:t>
            </a:r>
            <a:r>
              <a:rPr lang="en-US" sz="1600" dirty="0" err="1" smtClean="0">
                <a:solidFill>
                  <a:srgbClr val="000000"/>
                </a:solidFill>
                <a:latin typeface="Arial" charset="0"/>
                <a:ea typeface="Arial" pitchFamily="-110" charset="0"/>
              </a:rPr>
              <a:t>étranger</a:t>
            </a:r>
            <a:r>
              <a:rPr lang="en-US" sz="1600" dirty="0" smtClean="0">
                <a:solidFill>
                  <a:srgbClr val="000000"/>
                </a:solidFill>
                <a:latin typeface="Arial" charset="0"/>
                <a:ea typeface="Arial" pitchFamily="-110" charset="0"/>
              </a:rPr>
              <a:t>) ?</a:t>
            </a:r>
            <a:endParaRPr lang="en-GB" sz="1600" dirty="0">
              <a:solidFill>
                <a:srgbClr val="13294A"/>
              </a:solidFill>
              <a:latin typeface="Arial" charset="0"/>
              <a:ea typeface="Arial" pitchFamily="-110" charset="0"/>
            </a:endParaRPr>
          </a:p>
        </p:txBody>
      </p:sp>
      <p:sp>
        <p:nvSpPr>
          <p:cNvPr id="12" name="TextBox 11"/>
          <p:cNvSpPr txBox="1"/>
          <p:nvPr/>
        </p:nvSpPr>
        <p:spPr>
          <a:xfrm>
            <a:off x="395536" y="2085574"/>
            <a:ext cx="4535116" cy="3765133"/>
          </a:xfrm>
          <a:prstGeom prst="rect">
            <a:avLst/>
          </a:prstGeom>
          <a:noFill/>
          <a:ln>
            <a:noFill/>
          </a:ln>
        </p:spPr>
        <p:txBody>
          <a:bodyPr wrap="square" rtlCol="0">
            <a:spAutoFit/>
          </a:bodyPr>
          <a:lstStyle/>
          <a:p>
            <a:pPr marL="266700" lvl="2" indent="-266700" eaLnBrk="0" hangingPunct="0">
              <a:spcBef>
                <a:spcPts val="400"/>
              </a:spcBef>
              <a:buFont typeface="Symbol" pitchFamily="18" charset="2"/>
              <a:buChar char="-"/>
              <a:defRPr/>
            </a:pPr>
            <a:r>
              <a:rPr lang="en-US" sz="1600" dirty="0" smtClean="0">
                <a:solidFill>
                  <a:srgbClr val="000000"/>
                </a:solidFill>
                <a:latin typeface="Arial" charset="0"/>
                <a:ea typeface="Arial" pitchFamily="-110" charset="0"/>
              </a:rPr>
              <a:t>De </a:t>
            </a:r>
            <a:r>
              <a:rPr lang="en-US" sz="1600" dirty="0" err="1" smtClean="0">
                <a:solidFill>
                  <a:srgbClr val="000000"/>
                </a:solidFill>
                <a:latin typeface="Arial" charset="0"/>
                <a:ea typeface="Arial" pitchFamily="-110" charset="0"/>
              </a:rPr>
              <a:t>façon</a:t>
            </a:r>
            <a:r>
              <a:rPr lang="en-US" sz="1600" dirty="0" smtClean="0">
                <a:solidFill>
                  <a:srgbClr val="000000"/>
                </a:solidFill>
                <a:latin typeface="Arial" charset="0"/>
                <a:ea typeface="Arial" pitchFamily="-110" charset="0"/>
              </a:rPr>
              <a:t> </a:t>
            </a:r>
            <a:r>
              <a:rPr lang="fr-FR" sz="1600" dirty="0" smtClean="0">
                <a:solidFill>
                  <a:srgbClr val="000000"/>
                </a:solidFill>
                <a:latin typeface="Arial" charset="0"/>
                <a:ea typeface="Arial" pitchFamily="-110" charset="0"/>
              </a:rPr>
              <a:t>générale</a:t>
            </a:r>
            <a:r>
              <a:rPr lang="fr-FR" sz="1600" dirty="0">
                <a:solidFill>
                  <a:srgbClr val="000000"/>
                </a:solidFill>
                <a:latin typeface="Arial" charset="0"/>
                <a:ea typeface="Arial" pitchFamily="-110" charset="0"/>
              </a:rPr>
              <a:t>, intérêts de prêt déductibles</a:t>
            </a:r>
            <a:r>
              <a:rPr lang="en-US" sz="1600" dirty="0" smtClean="0">
                <a:solidFill>
                  <a:srgbClr val="000000"/>
                </a:solidFill>
                <a:latin typeface="Arial" charset="0"/>
                <a:ea typeface="Arial" pitchFamily="-110" charset="0"/>
              </a:rPr>
              <a:t>, MAIS </a:t>
            </a:r>
            <a:r>
              <a:rPr lang="en-US" sz="1600" dirty="0" smtClean="0">
                <a:solidFill>
                  <a:srgbClr val="13294A"/>
                </a:solidFill>
                <a:latin typeface="Arial" charset="0"/>
                <a:ea typeface="Arial" pitchFamily="-110" charset="0"/>
              </a:rPr>
              <a:t>:</a:t>
            </a:r>
          </a:p>
          <a:p>
            <a:pPr marL="742950" lvl="3" indent="-285750" eaLnBrk="0" hangingPunct="0">
              <a:spcBef>
                <a:spcPts val="400"/>
              </a:spcBef>
              <a:buFont typeface="Wingdings" panose="05000000000000000000" pitchFamily="2" charset="2"/>
              <a:buChar char="§"/>
              <a:defRPr/>
            </a:pPr>
            <a:r>
              <a:rPr lang="en-US" sz="1400" dirty="0" err="1" smtClean="0">
                <a:solidFill>
                  <a:srgbClr val="000000"/>
                </a:solidFill>
                <a:latin typeface="Arial" charset="0"/>
                <a:ea typeface="Arial" pitchFamily="-110" charset="0"/>
              </a:rPr>
              <a:t>règles</a:t>
            </a:r>
            <a:r>
              <a:rPr lang="en-US" sz="1400" dirty="0" smtClean="0">
                <a:solidFill>
                  <a:srgbClr val="000000"/>
                </a:solidFill>
                <a:latin typeface="Arial" charset="0"/>
                <a:ea typeface="Arial" pitchFamily="-110" charset="0"/>
              </a:rPr>
              <a:t> </a:t>
            </a:r>
            <a:r>
              <a:rPr lang="en-US" sz="1400" dirty="0" err="1" smtClean="0">
                <a:solidFill>
                  <a:srgbClr val="000000"/>
                </a:solidFill>
                <a:latin typeface="Arial" charset="0"/>
                <a:ea typeface="Arial" pitchFamily="-110" charset="0"/>
              </a:rPr>
              <a:t>russes</a:t>
            </a:r>
            <a:r>
              <a:rPr lang="en-US" sz="1400" dirty="0" smtClean="0">
                <a:solidFill>
                  <a:srgbClr val="000000"/>
                </a:solidFill>
                <a:latin typeface="Arial" charset="0"/>
                <a:ea typeface="Arial" pitchFamily="-110" charset="0"/>
              </a:rPr>
              <a:t> de sous-</a:t>
            </a:r>
            <a:r>
              <a:rPr lang="en-US" sz="1400" dirty="0" err="1" smtClean="0">
                <a:solidFill>
                  <a:srgbClr val="000000"/>
                </a:solidFill>
                <a:latin typeface="Arial" charset="0"/>
                <a:ea typeface="Arial" pitchFamily="-110" charset="0"/>
              </a:rPr>
              <a:t>capitalisation</a:t>
            </a:r>
            <a:r>
              <a:rPr lang="en-US" sz="1400" dirty="0">
                <a:solidFill>
                  <a:srgbClr val="000000"/>
                </a:solidFill>
                <a:latin typeface="Arial" charset="0"/>
                <a:ea typeface="Arial" pitchFamily="-110" charset="0"/>
              </a:rPr>
              <a:t> </a:t>
            </a:r>
            <a:r>
              <a:rPr lang="en-US" sz="1400" dirty="0" smtClean="0">
                <a:solidFill>
                  <a:srgbClr val="000000"/>
                </a:solidFill>
                <a:latin typeface="Arial" charset="0"/>
                <a:ea typeface="Arial" pitchFamily="-110" charset="0"/>
              </a:rPr>
              <a:t>(</a:t>
            </a:r>
            <a:r>
              <a:rPr lang="en-US" sz="1400" dirty="0" err="1" smtClean="0">
                <a:solidFill>
                  <a:srgbClr val="000000"/>
                </a:solidFill>
                <a:latin typeface="Arial" charset="0"/>
                <a:ea typeface="Arial" pitchFamily="-110" charset="0"/>
              </a:rPr>
              <a:t>risques</a:t>
            </a:r>
            <a:r>
              <a:rPr lang="en-US" sz="1400" dirty="0" smtClean="0">
                <a:solidFill>
                  <a:srgbClr val="000000"/>
                </a:solidFill>
                <a:latin typeface="Arial" charset="0"/>
                <a:ea typeface="Arial" pitchFamily="-110" charset="0"/>
              </a:rPr>
              <a:t> de non </a:t>
            </a:r>
            <a:r>
              <a:rPr lang="en-US" sz="1400" dirty="0" err="1" smtClean="0">
                <a:solidFill>
                  <a:srgbClr val="000000"/>
                </a:solidFill>
                <a:latin typeface="Arial" charset="0"/>
                <a:ea typeface="Arial" pitchFamily="-110" charset="0"/>
              </a:rPr>
              <a:t>déductibilité</a:t>
            </a:r>
            <a:r>
              <a:rPr lang="en-US" sz="1400" dirty="0" smtClean="0">
                <a:solidFill>
                  <a:srgbClr val="000000"/>
                </a:solidFill>
                <a:latin typeface="Arial" charset="0"/>
                <a:ea typeface="Arial" pitchFamily="-110" charset="0"/>
              </a:rPr>
              <a:t> (</a:t>
            </a:r>
            <a:r>
              <a:rPr lang="en-US" sz="1400" dirty="0" err="1" smtClean="0">
                <a:solidFill>
                  <a:srgbClr val="000000"/>
                </a:solidFill>
                <a:latin typeface="Arial" charset="0"/>
                <a:ea typeface="Arial" pitchFamily="-110" charset="0"/>
              </a:rPr>
              <a:t>totale</a:t>
            </a:r>
            <a:r>
              <a:rPr lang="en-US" sz="1400" dirty="0" smtClean="0">
                <a:solidFill>
                  <a:srgbClr val="000000"/>
                </a:solidFill>
                <a:latin typeface="Arial" charset="0"/>
                <a:ea typeface="Arial" pitchFamily="-110" charset="0"/>
              </a:rPr>
              <a:t> </a:t>
            </a:r>
            <a:r>
              <a:rPr lang="en-US" sz="1400" dirty="0" err="1" smtClean="0">
                <a:solidFill>
                  <a:srgbClr val="000000"/>
                </a:solidFill>
                <a:latin typeface="Arial" charset="0"/>
                <a:ea typeface="Arial" pitchFamily="-110" charset="0"/>
              </a:rPr>
              <a:t>ou</a:t>
            </a:r>
            <a:r>
              <a:rPr lang="en-US" sz="1400" dirty="0" smtClean="0">
                <a:solidFill>
                  <a:srgbClr val="000000"/>
                </a:solidFill>
                <a:latin typeface="Arial" charset="0"/>
                <a:ea typeface="Arial" pitchFamily="-110" charset="0"/>
              </a:rPr>
              <a:t> </a:t>
            </a:r>
            <a:r>
              <a:rPr lang="en-US" sz="1400" dirty="0" err="1" smtClean="0">
                <a:solidFill>
                  <a:srgbClr val="000000"/>
                </a:solidFill>
                <a:latin typeface="Arial" charset="0"/>
                <a:ea typeface="Arial" pitchFamily="-110" charset="0"/>
              </a:rPr>
              <a:t>partielle</a:t>
            </a:r>
            <a:r>
              <a:rPr lang="en-US" sz="1400" dirty="0" smtClean="0">
                <a:solidFill>
                  <a:srgbClr val="000000"/>
                </a:solidFill>
                <a:latin typeface="Arial" charset="0"/>
                <a:ea typeface="Arial" pitchFamily="-110" charset="0"/>
              </a:rPr>
              <a:t>) et RAS sur </a:t>
            </a:r>
            <a:r>
              <a:rPr lang="en-US" sz="1400" dirty="0" err="1" smtClean="0">
                <a:solidFill>
                  <a:srgbClr val="000000"/>
                </a:solidFill>
                <a:latin typeface="Arial" charset="0"/>
                <a:ea typeface="Arial" pitchFamily="-110" charset="0"/>
              </a:rPr>
              <a:t>paiement</a:t>
            </a:r>
            <a:r>
              <a:rPr lang="en-US" sz="1400" dirty="0" smtClean="0">
                <a:solidFill>
                  <a:srgbClr val="000000"/>
                </a:solidFill>
                <a:latin typeface="Arial" charset="0"/>
                <a:ea typeface="Arial" pitchFamily="-110" charset="0"/>
              </a:rPr>
              <a:t> </a:t>
            </a:r>
            <a:r>
              <a:rPr lang="en-US" sz="1400" dirty="0" err="1" smtClean="0">
                <a:solidFill>
                  <a:srgbClr val="000000"/>
                </a:solidFill>
                <a:latin typeface="Arial" charset="0"/>
                <a:ea typeface="Arial" pitchFamily="-110" charset="0"/>
              </a:rPr>
              <a:t>vers</a:t>
            </a:r>
            <a:r>
              <a:rPr lang="en-US" sz="1400" dirty="0" smtClean="0">
                <a:solidFill>
                  <a:srgbClr val="000000"/>
                </a:solidFill>
                <a:latin typeface="Arial" charset="0"/>
                <a:ea typeface="Arial" pitchFamily="-110" charset="0"/>
              </a:rPr>
              <a:t> </a:t>
            </a:r>
            <a:r>
              <a:rPr lang="en-US" sz="1400" dirty="0" err="1" smtClean="0">
                <a:solidFill>
                  <a:srgbClr val="000000"/>
                </a:solidFill>
                <a:latin typeface="Arial" charset="0"/>
                <a:ea typeface="Arial" pitchFamily="-110" charset="0"/>
              </a:rPr>
              <a:t>l’étranger</a:t>
            </a:r>
            <a:r>
              <a:rPr lang="en-US" sz="1400" dirty="0" smtClean="0">
                <a:solidFill>
                  <a:srgbClr val="000000"/>
                </a:solidFill>
                <a:latin typeface="Arial" charset="0"/>
                <a:ea typeface="Arial" pitchFamily="-110" charset="0"/>
              </a:rPr>
              <a:t>) ;</a:t>
            </a:r>
            <a:endParaRPr lang="en-US" sz="1400" dirty="0" smtClean="0">
              <a:latin typeface="Arial" charset="0"/>
              <a:ea typeface="Arial" pitchFamily="-110" charset="0"/>
            </a:endParaRPr>
          </a:p>
          <a:p>
            <a:pPr marL="742950" lvl="3" indent="-285750" eaLnBrk="0" hangingPunct="0">
              <a:spcBef>
                <a:spcPts val="400"/>
              </a:spcBef>
              <a:buFont typeface="Wingdings" panose="05000000000000000000" pitchFamily="2" charset="2"/>
              <a:buChar char="§"/>
              <a:defRPr/>
            </a:pPr>
            <a:r>
              <a:rPr lang="fr-FR" altLang="en-US" sz="1400" dirty="0" smtClean="0">
                <a:latin typeface="Arial" charset="0"/>
                <a:ea typeface="Arial" pitchFamily="-110" charset="0"/>
              </a:rPr>
              <a:t>« </a:t>
            </a:r>
            <a:r>
              <a:rPr lang="fr-FR" altLang="en-US" sz="1400" dirty="0">
                <a:latin typeface="Arial" charset="0"/>
                <a:ea typeface="Arial" pitchFamily="-110" charset="0"/>
              </a:rPr>
              <a:t>f</a:t>
            </a:r>
            <a:r>
              <a:rPr lang="fr-FR" altLang="en-US" sz="1400" dirty="0" smtClean="0">
                <a:latin typeface="Arial" charset="0"/>
                <a:ea typeface="Arial" pitchFamily="-110" charset="0"/>
              </a:rPr>
              <a:t>iction » juridique : la Cour suprême</a:t>
            </a:r>
            <a:r>
              <a:rPr lang="ru-RU" altLang="en-US" sz="1400" dirty="0" smtClean="0">
                <a:latin typeface="Arial" charset="0"/>
                <a:ea typeface="Arial" pitchFamily="-110" charset="0"/>
              </a:rPr>
              <a:t> (</a:t>
            </a:r>
            <a:r>
              <a:rPr lang="en-US" altLang="en-US" sz="1400" dirty="0" err="1" smtClean="0">
                <a:latin typeface="Arial" charset="0"/>
                <a:ea typeface="Arial" pitchFamily="-110" charset="0"/>
              </a:rPr>
              <a:t>décision</a:t>
            </a:r>
            <a:r>
              <a:rPr lang="en-US" altLang="en-US" sz="1400" dirty="0">
                <a:latin typeface="Arial" charset="0"/>
                <a:ea typeface="Arial" pitchFamily="-110" charset="0"/>
              </a:rPr>
              <a:t> </a:t>
            </a:r>
            <a:r>
              <a:rPr lang="en-US" altLang="en-US" sz="1400" i="1" dirty="0" err="1" smtClean="0">
                <a:latin typeface="Arial" charset="0"/>
                <a:ea typeface="Arial" pitchFamily="-110" charset="0"/>
              </a:rPr>
              <a:t>Russneft</a:t>
            </a:r>
            <a:r>
              <a:rPr lang="en-US" altLang="en-US" sz="1400" i="1" dirty="0" smtClean="0">
                <a:latin typeface="Arial" charset="0"/>
                <a:ea typeface="Arial" pitchFamily="-110" charset="0"/>
              </a:rPr>
              <a:t>-Bryansk</a:t>
            </a:r>
            <a:r>
              <a:rPr lang="en-US" altLang="en-US" sz="1400" dirty="0" smtClean="0">
                <a:latin typeface="Arial" charset="0"/>
                <a:ea typeface="Arial" pitchFamily="-110" charset="0"/>
              </a:rPr>
              <a:t>) </a:t>
            </a:r>
            <a:r>
              <a:rPr lang="fr-FR" altLang="en-US" sz="1400" dirty="0" smtClean="0">
                <a:latin typeface="Arial" charset="0"/>
                <a:ea typeface="Arial" pitchFamily="-110" charset="0"/>
              </a:rPr>
              <a:t>assimile </a:t>
            </a:r>
            <a:r>
              <a:rPr lang="fr-FR" altLang="en-US" sz="1400" dirty="0">
                <a:latin typeface="Arial" charset="0"/>
                <a:ea typeface="Arial" pitchFamily="-110" charset="0"/>
              </a:rPr>
              <a:t>les prêts à des </a:t>
            </a:r>
            <a:r>
              <a:rPr lang="fr-FR" altLang="en-US" sz="1400" dirty="0" smtClean="0">
                <a:latin typeface="Arial" charset="0"/>
                <a:ea typeface="Arial" pitchFamily="-110" charset="0"/>
              </a:rPr>
              <a:t>« </a:t>
            </a:r>
            <a:r>
              <a:rPr lang="fr-FR" altLang="en-US" sz="1400" i="1" dirty="0" smtClean="0">
                <a:latin typeface="Arial" charset="0"/>
                <a:ea typeface="Arial" pitchFamily="-110" charset="0"/>
              </a:rPr>
              <a:t>investissements » </a:t>
            </a:r>
            <a:r>
              <a:rPr lang="fr-FR" altLang="en-US" sz="1400" dirty="0" smtClean="0">
                <a:latin typeface="Arial" charset="0"/>
                <a:ea typeface="Arial" pitchFamily="-110" charset="0"/>
              </a:rPr>
              <a:t>lorsque </a:t>
            </a:r>
            <a:r>
              <a:rPr lang="fr-FR" altLang="en-US" sz="1400" dirty="0">
                <a:latin typeface="Arial" charset="0"/>
                <a:ea typeface="Arial" pitchFamily="-110" charset="0"/>
              </a:rPr>
              <a:t>le débiteur comptabilise mais ne paie pas les </a:t>
            </a:r>
            <a:r>
              <a:rPr lang="fr-FR" altLang="en-US" sz="1400" dirty="0" smtClean="0">
                <a:latin typeface="Arial" charset="0"/>
                <a:ea typeface="Arial" pitchFamily="-110" charset="0"/>
              </a:rPr>
              <a:t>intérêts (rejet </a:t>
            </a:r>
            <a:r>
              <a:rPr lang="fr-FR" altLang="en-US" sz="1400" dirty="0">
                <a:latin typeface="Arial" charset="0"/>
                <a:ea typeface="Arial" pitchFamily="-110" charset="0"/>
              </a:rPr>
              <a:t>du droit à </a:t>
            </a:r>
            <a:r>
              <a:rPr lang="fr-FR" altLang="en-US" sz="1400" dirty="0" smtClean="0">
                <a:latin typeface="Arial" charset="0"/>
                <a:ea typeface="Arial" pitchFamily="-110" charset="0"/>
              </a:rPr>
              <a:t>déduction)</a:t>
            </a:r>
            <a:r>
              <a:rPr lang="ru-RU" altLang="en-US" sz="1400" dirty="0" smtClean="0">
                <a:latin typeface="Arial" charset="0"/>
                <a:ea typeface="Arial" pitchFamily="-110" charset="0"/>
              </a:rPr>
              <a:t> </a:t>
            </a:r>
            <a:r>
              <a:rPr lang="fr-FR" altLang="en-US" sz="1400" dirty="0" smtClean="0">
                <a:latin typeface="Arial" charset="0"/>
                <a:ea typeface="Arial" pitchFamily="-110" charset="0"/>
              </a:rPr>
              <a:t>;</a:t>
            </a:r>
            <a:endParaRPr lang="fr-FR" altLang="en-US" sz="1400" dirty="0">
              <a:latin typeface="Arial" charset="0"/>
              <a:ea typeface="Arial" pitchFamily="-110" charset="0"/>
            </a:endParaRPr>
          </a:p>
          <a:p>
            <a:pPr marL="742950" lvl="3" indent="-285750" eaLnBrk="0" hangingPunct="0">
              <a:spcBef>
                <a:spcPts val="400"/>
              </a:spcBef>
              <a:buFont typeface="Wingdings" panose="05000000000000000000" pitchFamily="2" charset="2"/>
              <a:buChar char="§"/>
              <a:defRPr/>
            </a:pPr>
            <a:r>
              <a:rPr lang="en-US" sz="1400" dirty="0">
                <a:latin typeface="Arial" charset="0"/>
                <a:ea typeface="Arial" pitchFamily="-110" charset="0"/>
              </a:rPr>
              <a:t>a</a:t>
            </a:r>
            <a:r>
              <a:rPr lang="en-US" sz="1400" dirty="0" smtClean="0">
                <a:latin typeface="Arial" charset="0"/>
                <a:ea typeface="Arial" pitchFamily="-110" charset="0"/>
              </a:rPr>
              <a:t>pplication </a:t>
            </a:r>
            <a:r>
              <a:rPr lang="en-US" sz="1400" dirty="0">
                <a:latin typeface="Arial" charset="0"/>
                <a:ea typeface="Arial" pitchFamily="-110" charset="0"/>
              </a:rPr>
              <a:t>de la </a:t>
            </a:r>
            <a:r>
              <a:rPr lang="en-US" sz="1400" dirty="0" err="1">
                <a:latin typeface="Arial" charset="0"/>
                <a:ea typeface="Arial" pitchFamily="-110" charset="0"/>
              </a:rPr>
              <a:t>règlementation</a:t>
            </a:r>
            <a:r>
              <a:rPr lang="en-US" sz="1400" dirty="0">
                <a:latin typeface="Arial" charset="0"/>
                <a:ea typeface="Arial" pitchFamily="-110" charset="0"/>
              </a:rPr>
              <a:t> PDT (</a:t>
            </a:r>
            <a:r>
              <a:rPr lang="en-US" sz="1400" dirty="0" err="1">
                <a:latin typeface="Arial" charset="0"/>
                <a:ea typeface="Arial" pitchFamily="-110" charset="0"/>
              </a:rPr>
              <a:t>fourchette</a:t>
            </a:r>
            <a:r>
              <a:rPr lang="en-US" sz="1400" dirty="0">
                <a:latin typeface="Arial" charset="0"/>
                <a:ea typeface="Arial" pitchFamily="-110" charset="0"/>
              </a:rPr>
              <a:t> de </a:t>
            </a:r>
            <a:r>
              <a:rPr lang="en-US" sz="1400" dirty="0" err="1">
                <a:latin typeface="Arial" charset="0"/>
                <a:ea typeface="Arial" pitchFamily="-110" charset="0"/>
              </a:rPr>
              <a:t>taux</a:t>
            </a:r>
            <a:r>
              <a:rPr lang="en-US" sz="1400" dirty="0">
                <a:latin typeface="Arial" charset="0"/>
                <a:ea typeface="Arial" pitchFamily="-110" charset="0"/>
              </a:rPr>
              <a:t> </a:t>
            </a:r>
            <a:r>
              <a:rPr lang="en-US" sz="1400" dirty="0" err="1">
                <a:latin typeface="Arial" charset="0"/>
                <a:ea typeface="Arial" pitchFamily="-110" charset="0"/>
              </a:rPr>
              <a:t>d’intérêt</a:t>
            </a:r>
            <a:r>
              <a:rPr lang="en-US" sz="1400" dirty="0">
                <a:latin typeface="Arial" charset="0"/>
                <a:ea typeface="Arial" pitchFamily="-110" charset="0"/>
              </a:rPr>
              <a:t> </a:t>
            </a:r>
            <a:r>
              <a:rPr lang="en-US" sz="1400" dirty="0" err="1">
                <a:latin typeface="Arial" charset="0"/>
                <a:ea typeface="Arial" pitchFamily="-110" charset="0"/>
              </a:rPr>
              <a:t>en</a:t>
            </a:r>
            <a:r>
              <a:rPr lang="en-US" sz="1400" dirty="0">
                <a:latin typeface="Arial" charset="0"/>
                <a:ea typeface="Arial" pitchFamily="-110" charset="0"/>
              </a:rPr>
              <a:t> </a:t>
            </a:r>
            <a:r>
              <a:rPr lang="en-US" sz="1400" dirty="0" err="1">
                <a:latin typeface="Arial" charset="0"/>
                <a:ea typeface="Arial" pitchFamily="-110" charset="0"/>
              </a:rPr>
              <a:t>fonction</a:t>
            </a:r>
            <a:r>
              <a:rPr lang="en-US" sz="1400" dirty="0">
                <a:latin typeface="Arial" charset="0"/>
                <a:ea typeface="Arial" pitchFamily="-110" charset="0"/>
              </a:rPr>
              <a:t> du type de devises</a:t>
            </a:r>
            <a:r>
              <a:rPr lang="en-US" sz="1400" dirty="0" smtClean="0">
                <a:latin typeface="Arial" charset="0"/>
                <a:ea typeface="Arial" pitchFamily="-110" charset="0"/>
              </a:rPr>
              <a:t>) ;</a:t>
            </a:r>
          </a:p>
          <a:p>
            <a:pPr marL="742950" lvl="3" indent="-285750" eaLnBrk="0" hangingPunct="0">
              <a:spcBef>
                <a:spcPts val="400"/>
              </a:spcBef>
              <a:buFont typeface="Wingdings" panose="05000000000000000000" pitchFamily="2" charset="2"/>
              <a:buChar char="§"/>
              <a:defRPr/>
            </a:pPr>
            <a:endParaRPr lang="en-US" sz="400" dirty="0">
              <a:latin typeface="Arial" charset="0"/>
              <a:ea typeface="Arial" pitchFamily="-110" charset="0"/>
            </a:endParaRPr>
          </a:p>
          <a:p>
            <a:pPr marL="266700" lvl="2" indent="-266700" eaLnBrk="0" hangingPunct="0">
              <a:spcBef>
                <a:spcPts val="400"/>
              </a:spcBef>
              <a:buFont typeface="Symbol" pitchFamily="18" charset="2"/>
              <a:buChar char="-"/>
              <a:defRPr/>
            </a:pPr>
            <a:r>
              <a:rPr lang="en-US" sz="1600" dirty="0" err="1" smtClean="0">
                <a:latin typeface="Arial" charset="0"/>
                <a:ea typeface="Arial" pitchFamily="-110" charset="0"/>
              </a:rPr>
              <a:t>Statut</a:t>
            </a:r>
            <a:r>
              <a:rPr lang="en-US" sz="1600" dirty="0" smtClean="0">
                <a:latin typeface="Arial" charset="0"/>
                <a:ea typeface="Arial" pitchFamily="-110" charset="0"/>
              </a:rPr>
              <a:t> de </a:t>
            </a:r>
            <a:r>
              <a:rPr lang="en-US" sz="1600" dirty="0" err="1">
                <a:latin typeface="Arial" charset="0"/>
                <a:ea typeface="Arial" pitchFamily="-110" charset="0"/>
              </a:rPr>
              <a:t>bénéficiaire</a:t>
            </a:r>
            <a:r>
              <a:rPr lang="en-US" sz="1600" dirty="0">
                <a:latin typeface="Arial" charset="0"/>
                <a:ea typeface="Arial" pitchFamily="-110" charset="0"/>
              </a:rPr>
              <a:t> </a:t>
            </a:r>
            <a:r>
              <a:rPr lang="en-US" sz="1600" dirty="0" err="1">
                <a:latin typeface="Arial" charset="0"/>
                <a:ea typeface="Arial" pitchFamily="-110" charset="0"/>
              </a:rPr>
              <a:t>effectif</a:t>
            </a:r>
            <a:r>
              <a:rPr lang="en-US" sz="1600" dirty="0">
                <a:latin typeface="Arial" charset="0"/>
                <a:ea typeface="Arial" pitchFamily="-110" charset="0"/>
              </a:rPr>
              <a:t> </a:t>
            </a:r>
            <a:r>
              <a:rPr lang="en-US" sz="1600" dirty="0" smtClean="0">
                <a:latin typeface="Arial" charset="0"/>
                <a:ea typeface="Arial" pitchFamily="-110" charset="0"/>
              </a:rPr>
              <a:t>du </a:t>
            </a:r>
            <a:r>
              <a:rPr lang="en-US" sz="1600" dirty="0" err="1" smtClean="0">
                <a:latin typeface="Arial" charset="0"/>
                <a:ea typeface="Arial" pitchFamily="-110" charset="0"/>
              </a:rPr>
              <a:t>prêteur</a:t>
            </a:r>
            <a:r>
              <a:rPr lang="en-US" sz="1600" dirty="0" smtClean="0">
                <a:latin typeface="Arial" charset="0"/>
                <a:ea typeface="Arial" pitchFamily="-110" charset="0"/>
              </a:rPr>
              <a:t> </a:t>
            </a:r>
            <a:r>
              <a:rPr lang="en-US" sz="1600" dirty="0" err="1" smtClean="0">
                <a:solidFill>
                  <a:srgbClr val="000000"/>
                </a:solidFill>
                <a:latin typeface="Arial" charset="0"/>
                <a:ea typeface="Arial" pitchFamily="-110" charset="0"/>
              </a:rPr>
              <a:t>étranger</a:t>
            </a:r>
            <a:r>
              <a:rPr lang="en-US" sz="1600" dirty="0" smtClean="0">
                <a:solidFill>
                  <a:srgbClr val="000000"/>
                </a:solidFill>
                <a:latin typeface="Arial" charset="0"/>
                <a:ea typeface="Arial" pitchFamily="-110" charset="0"/>
              </a:rPr>
              <a:t>.</a:t>
            </a:r>
            <a:endParaRPr lang="en-GB" sz="1600" dirty="0">
              <a:solidFill>
                <a:srgbClr val="13294A"/>
              </a:solidFill>
              <a:latin typeface="Arial" charset="0"/>
              <a:ea typeface="Arial" pitchFamily="-110" charset="0"/>
            </a:endParaRPr>
          </a:p>
        </p:txBody>
      </p:sp>
    </p:spTree>
    <p:extLst>
      <p:ext uri="{BB962C8B-B14F-4D97-AF65-F5344CB8AC3E}">
        <p14:creationId xmlns:p14="http://schemas.microsoft.com/office/powerpoint/2010/main" val="4294517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lvl="2">
              <a:spcBef>
                <a:spcPts val="400"/>
              </a:spcBef>
              <a:defRPr/>
            </a:pPr>
            <a:r>
              <a:rPr lang="en-GB" altLang="en-US" dirty="0" err="1" smtClean="0">
                <a:latin typeface="Arial" charset="0"/>
                <a:cs typeface="Arial" charset="0"/>
              </a:rPr>
              <a:t>Prêts</a:t>
            </a:r>
            <a:r>
              <a:rPr lang="en-GB" altLang="en-US" dirty="0" smtClean="0">
                <a:latin typeface="Arial" charset="0"/>
                <a:cs typeface="Arial" charset="0"/>
              </a:rPr>
              <a:t> intra-</a:t>
            </a:r>
            <a:r>
              <a:rPr lang="en-GB" altLang="en-US" dirty="0" err="1" smtClean="0">
                <a:latin typeface="Arial" charset="0"/>
                <a:cs typeface="Arial" charset="0"/>
              </a:rPr>
              <a:t>groupes</a:t>
            </a:r>
            <a:r>
              <a:rPr lang="en-GB" altLang="en-US" dirty="0" smtClean="0">
                <a:latin typeface="Arial" charset="0"/>
                <a:cs typeface="Arial" charset="0"/>
              </a:rPr>
              <a:t> </a:t>
            </a:r>
            <a:endParaRPr lang="en-GB" altLang="en-US" dirty="0">
              <a:latin typeface="Arial" charset="0"/>
              <a:cs typeface="Arial" charset="0"/>
            </a:endParaRPr>
          </a:p>
          <a:p>
            <a:r>
              <a:rPr lang="en-GB" altLang="en-US" sz="1800" dirty="0" smtClean="0">
                <a:latin typeface="Arial" charset="0"/>
                <a:cs typeface="Arial" charset="0"/>
              </a:rPr>
              <a:t>Structuration de </a:t>
            </a:r>
            <a:r>
              <a:rPr lang="en-GB" altLang="en-US" sz="1800" dirty="0" err="1" smtClean="0">
                <a:latin typeface="Arial" charset="0"/>
                <a:cs typeface="Arial" charset="0"/>
              </a:rPr>
              <a:t>prêts</a:t>
            </a:r>
            <a:r>
              <a:rPr lang="en-GB" altLang="en-US" sz="1800" dirty="0" smtClean="0">
                <a:latin typeface="Arial" charset="0"/>
                <a:cs typeface="Arial" charset="0"/>
              </a:rPr>
              <a:t> et modes de </a:t>
            </a:r>
            <a:r>
              <a:rPr lang="en-GB" altLang="en-US" sz="1800" dirty="0" err="1" smtClean="0">
                <a:latin typeface="Arial" charset="0"/>
                <a:cs typeface="Arial" charset="0"/>
              </a:rPr>
              <a:t>financements</a:t>
            </a:r>
            <a:r>
              <a:rPr lang="en-GB" altLang="en-US" sz="1800" dirty="0" smtClean="0">
                <a:latin typeface="Arial" charset="0"/>
                <a:cs typeface="Arial" charset="0"/>
              </a:rPr>
              <a:t> </a:t>
            </a:r>
            <a:r>
              <a:rPr lang="en-GB" altLang="en-US" sz="1800" dirty="0" err="1" smtClean="0">
                <a:latin typeface="Arial" charset="0"/>
                <a:cs typeface="Arial" charset="0"/>
              </a:rPr>
              <a:t>alternatifs</a:t>
            </a:r>
            <a:endParaRPr lang="en-GB" altLang="en-US" sz="1800" dirty="0">
              <a:latin typeface="Arial" charset="0"/>
              <a:cs typeface="Arial" charset="0"/>
            </a:endParaRP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8</a:t>
            </a:fld>
            <a:endParaRPr lang="en-GB" noProof="0" dirty="0"/>
          </a:p>
        </p:txBody>
      </p:sp>
      <p:sp>
        <p:nvSpPr>
          <p:cNvPr id="5" name="Text Placeholder 1"/>
          <p:cNvSpPr>
            <a:spLocks noGrp="1"/>
          </p:cNvSpPr>
          <p:nvPr>
            <p:ph type="body" sz="quarter" idx="11"/>
          </p:nvPr>
        </p:nvSpPr>
        <p:spPr>
          <a:xfrm>
            <a:off x="467544" y="1628800"/>
            <a:ext cx="8424936" cy="4464496"/>
          </a:xfrm>
        </p:spPr>
        <p:txBody>
          <a:bodyPr/>
          <a:lstStyle/>
          <a:p>
            <a:pPr marL="266700" lvl="2" indent="-266700">
              <a:spcBef>
                <a:spcPts val="400"/>
              </a:spcBef>
              <a:defRPr/>
            </a:pPr>
            <a:r>
              <a:rPr lang="en-US" altLang="en-US" b="1" dirty="0" err="1" smtClean="0">
                <a:latin typeface="Arial" charset="0"/>
                <a:cs typeface="Arial" charset="0"/>
              </a:rPr>
              <a:t>Règles</a:t>
            </a:r>
            <a:r>
              <a:rPr lang="en-US" altLang="en-US" b="1" dirty="0" smtClean="0">
                <a:latin typeface="Arial" charset="0"/>
                <a:cs typeface="Arial" charset="0"/>
              </a:rPr>
              <a:t> de sous-</a:t>
            </a:r>
            <a:r>
              <a:rPr lang="en-US" altLang="en-US" b="1" dirty="0" err="1" smtClean="0">
                <a:latin typeface="Arial" charset="0"/>
                <a:cs typeface="Arial" charset="0"/>
              </a:rPr>
              <a:t>capitalisation</a:t>
            </a:r>
            <a:r>
              <a:rPr lang="en-US" altLang="en-US" b="1" dirty="0" smtClean="0">
                <a:latin typeface="Arial" charset="0"/>
                <a:cs typeface="Arial" charset="0"/>
              </a:rPr>
              <a:t> </a:t>
            </a:r>
            <a:r>
              <a:rPr lang="en-US" altLang="en-US" b="1" dirty="0" err="1" smtClean="0">
                <a:latin typeface="Arial" charset="0"/>
                <a:cs typeface="Arial" charset="0"/>
              </a:rPr>
              <a:t>applicables</a:t>
            </a:r>
            <a:r>
              <a:rPr lang="en-US" altLang="en-US" b="1" dirty="0" smtClean="0">
                <a:latin typeface="Arial" charset="0"/>
                <a:cs typeface="Arial" charset="0"/>
              </a:rPr>
              <a:t> au total des </a:t>
            </a:r>
            <a:r>
              <a:rPr lang="en-US" altLang="en-US" b="1" dirty="0" err="1" smtClean="0">
                <a:latin typeface="Arial" charset="0"/>
                <a:cs typeface="Arial" charset="0"/>
              </a:rPr>
              <a:t>prêts</a:t>
            </a:r>
            <a:r>
              <a:rPr lang="en-US" altLang="en-US" b="1" dirty="0" smtClean="0">
                <a:latin typeface="Arial" charset="0"/>
                <a:cs typeface="Arial" charset="0"/>
              </a:rPr>
              <a:t> (de </a:t>
            </a:r>
            <a:r>
              <a:rPr lang="en-US" altLang="en-US" b="1" dirty="0" err="1" smtClean="0">
                <a:latin typeface="Arial" charset="0"/>
                <a:cs typeface="Arial" charset="0"/>
              </a:rPr>
              <a:t>toutes</a:t>
            </a:r>
            <a:r>
              <a:rPr lang="en-US" altLang="en-US" b="1" dirty="0" smtClean="0">
                <a:latin typeface="Arial" charset="0"/>
                <a:cs typeface="Arial" charset="0"/>
              </a:rPr>
              <a:t> natures) </a:t>
            </a:r>
            <a:endParaRPr lang="en-US" altLang="en-US" sz="1400" b="1" dirty="0">
              <a:latin typeface="Arial" charset="0"/>
              <a:cs typeface="Arial" charset="0"/>
            </a:endParaRPr>
          </a:p>
          <a:p>
            <a:pPr marL="536575" lvl="2" indent="-285750">
              <a:spcBef>
                <a:spcPts val="400"/>
              </a:spcBef>
              <a:buFont typeface="Wingdings" pitchFamily="2" charset="2"/>
              <a:buChar char="§"/>
              <a:defRPr/>
            </a:pPr>
            <a:r>
              <a:rPr lang="en-US" altLang="en-US" sz="1400" dirty="0" smtClean="0">
                <a:latin typeface="Arial" charset="0"/>
                <a:cs typeface="Arial" charset="0"/>
              </a:rPr>
              <a:t>Le total des </a:t>
            </a:r>
            <a:r>
              <a:rPr lang="en-US" altLang="en-US" sz="1400" dirty="0" err="1" smtClean="0">
                <a:latin typeface="Arial" charset="0"/>
                <a:cs typeface="Arial" charset="0"/>
              </a:rPr>
              <a:t>prêts</a:t>
            </a:r>
            <a:r>
              <a:rPr lang="en-US" altLang="en-US" sz="1400" dirty="0" smtClean="0">
                <a:latin typeface="Arial" charset="0"/>
                <a:cs typeface="Arial" charset="0"/>
              </a:rPr>
              <a:t> (avec et sans </a:t>
            </a:r>
            <a:r>
              <a:rPr lang="en-US" altLang="en-US" sz="1400" dirty="0" err="1" smtClean="0">
                <a:latin typeface="Arial" charset="0"/>
                <a:cs typeface="Arial" charset="0"/>
              </a:rPr>
              <a:t>intérêt</a:t>
            </a:r>
            <a:r>
              <a:rPr lang="en-US" altLang="en-US" sz="1400" dirty="0" smtClean="0">
                <a:latin typeface="Arial" charset="0"/>
                <a:cs typeface="Arial" charset="0"/>
              </a:rPr>
              <a:t>) </a:t>
            </a:r>
            <a:r>
              <a:rPr lang="en-US" altLang="en-US" sz="1400" dirty="0" err="1" smtClean="0">
                <a:latin typeface="Arial" charset="0"/>
                <a:cs typeface="Arial" charset="0"/>
              </a:rPr>
              <a:t>est</a:t>
            </a:r>
            <a:r>
              <a:rPr lang="en-US" altLang="en-US" sz="1400" dirty="0" smtClean="0">
                <a:latin typeface="Arial" charset="0"/>
                <a:cs typeface="Arial" charset="0"/>
              </a:rPr>
              <a:t> </a:t>
            </a:r>
            <a:r>
              <a:rPr lang="en-US" altLang="en-US" sz="1400" dirty="0" err="1" smtClean="0">
                <a:latin typeface="Arial" charset="0"/>
                <a:cs typeface="Arial" charset="0"/>
              </a:rPr>
              <a:t>pris</a:t>
            </a:r>
            <a:r>
              <a:rPr lang="en-US" altLang="en-US" sz="1400" dirty="0" smtClean="0">
                <a:latin typeface="Arial" charset="0"/>
                <a:cs typeface="Arial" charset="0"/>
              </a:rPr>
              <a:t> en </a:t>
            </a:r>
            <a:r>
              <a:rPr lang="en-US" altLang="en-US" sz="1400" dirty="0" err="1" smtClean="0">
                <a:latin typeface="Arial" charset="0"/>
                <a:cs typeface="Arial" charset="0"/>
              </a:rPr>
              <a:t>compte</a:t>
            </a:r>
            <a:r>
              <a:rPr lang="en-US" altLang="en-US" sz="1400" dirty="0" smtClean="0">
                <a:latin typeface="Arial" charset="0"/>
                <a:cs typeface="Arial" charset="0"/>
              </a:rPr>
              <a:t> pour le </a:t>
            </a:r>
            <a:r>
              <a:rPr lang="en-US" altLang="en-US" sz="1400" dirty="0" err="1" smtClean="0">
                <a:latin typeface="Arial" charset="0"/>
                <a:cs typeface="Arial" charset="0"/>
              </a:rPr>
              <a:t>calcul</a:t>
            </a:r>
            <a:r>
              <a:rPr lang="en-US" altLang="en-US" sz="1400" dirty="0" smtClean="0">
                <a:latin typeface="Arial" charset="0"/>
                <a:cs typeface="Arial" charset="0"/>
              </a:rPr>
              <a:t> du ratio de sous-</a:t>
            </a:r>
            <a:r>
              <a:rPr lang="en-US" altLang="en-US" sz="1400" dirty="0" err="1" smtClean="0">
                <a:latin typeface="Arial" charset="0"/>
                <a:cs typeface="Arial" charset="0"/>
              </a:rPr>
              <a:t>capitalisation</a:t>
            </a:r>
            <a:r>
              <a:rPr lang="en-US" altLang="en-US" sz="1400" dirty="0">
                <a:latin typeface="Arial" charset="0"/>
                <a:cs typeface="Arial" charset="0"/>
              </a:rPr>
              <a:t>.</a:t>
            </a:r>
            <a:endParaRPr lang="en-US" altLang="en-US" sz="1400" dirty="0" smtClean="0">
              <a:latin typeface="Arial" charset="0"/>
              <a:cs typeface="Arial" charset="0"/>
            </a:endParaRPr>
          </a:p>
          <a:p>
            <a:pPr marL="536575" lvl="2" indent="-285750">
              <a:spcBef>
                <a:spcPts val="400"/>
              </a:spcBef>
              <a:buFont typeface="Wingdings" pitchFamily="2" charset="2"/>
              <a:buChar char="§"/>
              <a:defRPr/>
            </a:pPr>
            <a:r>
              <a:rPr lang="en-US" altLang="en-US" sz="1400" dirty="0" smtClean="0">
                <a:latin typeface="Arial" charset="0"/>
                <a:cs typeface="Arial" charset="0"/>
              </a:rPr>
              <a:t>Que faire ? :</a:t>
            </a:r>
          </a:p>
          <a:p>
            <a:pPr marL="788575" lvl="3" indent="-285750">
              <a:spcBef>
                <a:spcPts val="400"/>
              </a:spcBef>
              <a:buFont typeface="Wingdings" panose="05000000000000000000" pitchFamily="2" charset="2"/>
              <a:buChar char="ü"/>
              <a:defRPr/>
            </a:pPr>
            <a:r>
              <a:rPr lang="en-US" altLang="en-US" sz="1400" dirty="0" err="1">
                <a:latin typeface="Arial" charset="0"/>
                <a:cs typeface="Arial" charset="0"/>
              </a:rPr>
              <a:t>r</a:t>
            </a:r>
            <a:r>
              <a:rPr lang="en-US" altLang="en-US" sz="1400" dirty="0" err="1" smtClean="0">
                <a:latin typeface="Arial" charset="0"/>
                <a:cs typeface="Arial" charset="0"/>
              </a:rPr>
              <a:t>estaurer</a:t>
            </a:r>
            <a:r>
              <a:rPr lang="en-US" altLang="en-US" sz="1400" dirty="0" smtClean="0">
                <a:latin typeface="Arial" charset="0"/>
                <a:cs typeface="Arial" charset="0"/>
              </a:rPr>
              <a:t> </a:t>
            </a:r>
            <a:r>
              <a:rPr lang="fr-FR" altLang="en-US" sz="1400" dirty="0">
                <a:latin typeface="Arial" charset="0"/>
                <a:cs typeface="Arial" charset="0"/>
              </a:rPr>
              <a:t>l’actif net du débiteur </a:t>
            </a:r>
            <a:r>
              <a:rPr lang="fr-FR" altLang="en-US" sz="1400" dirty="0" smtClean="0">
                <a:latin typeface="Arial" charset="0"/>
                <a:cs typeface="Arial" charset="0"/>
              </a:rPr>
              <a:t>(</a:t>
            </a:r>
            <a:r>
              <a:rPr lang="fr-FR" altLang="en-US" sz="1400" i="1" dirty="0" err="1" smtClean="0">
                <a:latin typeface="Arial" charset="0"/>
                <a:cs typeface="Arial" charset="0"/>
              </a:rPr>
              <a:t>debt</a:t>
            </a:r>
            <a:r>
              <a:rPr lang="fr-FR" altLang="en-US" sz="1400" i="1" dirty="0" smtClean="0">
                <a:latin typeface="Arial" charset="0"/>
                <a:cs typeface="Arial" charset="0"/>
              </a:rPr>
              <a:t>-to-</a:t>
            </a:r>
            <a:r>
              <a:rPr lang="fr-FR" altLang="en-US" sz="1400" i="1" dirty="0" err="1" smtClean="0">
                <a:latin typeface="Arial" charset="0"/>
                <a:cs typeface="Arial" charset="0"/>
              </a:rPr>
              <a:t>equity</a:t>
            </a:r>
            <a:r>
              <a:rPr lang="fr-FR" altLang="en-US" sz="1400" i="1" dirty="0" smtClean="0">
                <a:latin typeface="Arial" charset="0"/>
                <a:cs typeface="Arial" charset="0"/>
              </a:rPr>
              <a:t> swap </a:t>
            </a:r>
            <a:r>
              <a:rPr lang="fr-FR" altLang="en-US" sz="1400" dirty="0">
                <a:latin typeface="Arial" charset="0"/>
                <a:cs typeface="Arial" charset="0"/>
              </a:rPr>
              <a:t>du principal de la dette) afin de réduire le risque fiscal ;</a:t>
            </a:r>
            <a:r>
              <a:rPr lang="en-US" altLang="en-US" sz="1400" dirty="0" smtClean="0">
                <a:latin typeface="Arial" charset="0"/>
                <a:cs typeface="Arial" charset="0"/>
              </a:rPr>
              <a:t> </a:t>
            </a:r>
            <a:endParaRPr lang="en-US" altLang="en-US" sz="1400" i="1" dirty="0">
              <a:latin typeface="Arial" charset="0"/>
              <a:cs typeface="Arial" charset="0"/>
            </a:endParaRPr>
          </a:p>
          <a:p>
            <a:pPr marL="788575" lvl="3" indent="-285750">
              <a:spcBef>
                <a:spcPts val="400"/>
              </a:spcBef>
              <a:buFont typeface="Wingdings" panose="05000000000000000000" pitchFamily="2" charset="2"/>
              <a:buChar char="ü"/>
              <a:defRPr/>
            </a:pPr>
            <a:r>
              <a:rPr lang="en-US" altLang="en-US" sz="1400" dirty="0" err="1">
                <a:latin typeface="Arial" charset="0"/>
                <a:cs typeface="Arial" charset="0"/>
              </a:rPr>
              <a:t>o</a:t>
            </a:r>
            <a:r>
              <a:rPr lang="en-US" altLang="en-US" sz="1400" dirty="0" err="1" smtClean="0">
                <a:latin typeface="Arial" charset="0"/>
                <a:cs typeface="Arial" charset="0"/>
              </a:rPr>
              <a:t>ptimisation</a:t>
            </a:r>
            <a:r>
              <a:rPr lang="en-US" altLang="en-US" sz="1400" dirty="0" smtClean="0">
                <a:latin typeface="Arial" charset="0"/>
                <a:cs typeface="Arial" charset="0"/>
              </a:rPr>
              <a:t> </a:t>
            </a:r>
            <a:r>
              <a:rPr lang="en-US" altLang="en-US" sz="1400" dirty="0" err="1" smtClean="0">
                <a:latin typeface="Arial" charset="0"/>
                <a:cs typeface="Arial" charset="0"/>
              </a:rPr>
              <a:t>fiscale</a:t>
            </a:r>
            <a:r>
              <a:rPr lang="en-US" altLang="en-US" sz="1400" dirty="0" smtClean="0">
                <a:latin typeface="Arial" charset="0"/>
                <a:cs typeface="Arial" charset="0"/>
              </a:rPr>
              <a:t> possible via conversion </a:t>
            </a:r>
            <a:r>
              <a:rPr lang="en-US" altLang="en-US" sz="1400" i="1" dirty="0" smtClean="0">
                <a:latin typeface="Arial" charset="0"/>
                <a:cs typeface="Arial" charset="0"/>
              </a:rPr>
              <a:t>post factum </a:t>
            </a:r>
            <a:r>
              <a:rPr lang="en-US" altLang="en-US" sz="1400" dirty="0" smtClean="0">
                <a:latin typeface="Arial" charset="0"/>
                <a:cs typeface="Arial" charset="0"/>
              </a:rPr>
              <a:t>(</a:t>
            </a:r>
            <a:r>
              <a:rPr lang="en-US" altLang="en-US" sz="1400" dirty="0" err="1" smtClean="0">
                <a:latin typeface="Arial" charset="0"/>
                <a:cs typeface="Arial" charset="0"/>
              </a:rPr>
              <a:t>totale</a:t>
            </a:r>
            <a:r>
              <a:rPr lang="en-US" altLang="en-US" sz="1400" dirty="0" smtClean="0">
                <a:latin typeface="Arial" charset="0"/>
                <a:cs typeface="Arial" charset="0"/>
              </a:rPr>
              <a:t> </a:t>
            </a:r>
            <a:r>
              <a:rPr lang="en-US" altLang="en-US" sz="1400" dirty="0" err="1" smtClean="0">
                <a:latin typeface="Arial" charset="0"/>
                <a:cs typeface="Arial" charset="0"/>
              </a:rPr>
              <a:t>ou</a:t>
            </a:r>
            <a:r>
              <a:rPr lang="en-US" altLang="en-US" sz="1400" dirty="0" smtClean="0">
                <a:latin typeface="Arial" charset="0"/>
                <a:cs typeface="Arial" charset="0"/>
              </a:rPr>
              <a:t> </a:t>
            </a:r>
            <a:r>
              <a:rPr lang="en-US" altLang="en-US" sz="1400" dirty="0" err="1" smtClean="0">
                <a:latin typeface="Arial" charset="0"/>
                <a:cs typeface="Arial" charset="0"/>
              </a:rPr>
              <a:t>partielle</a:t>
            </a:r>
            <a:r>
              <a:rPr lang="en-US" altLang="en-US" sz="1400" dirty="0" smtClean="0">
                <a:latin typeface="Arial" charset="0"/>
                <a:cs typeface="Arial" charset="0"/>
              </a:rPr>
              <a:t>) en prêt avec </a:t>
            </a:r>
            <a:r>
              <a:rPr lang="en-US" altLang="en-US" sz="1400" dirty="0" err="1" smtClean="0">
                <a:latin typeface="Arial" charset="0"/>
                <a:cs typeface="Arial" charset="0"/>
              </a:rPr>
              <a:t>intérêts</a:t>
            </a:r>
            <a:r>
              <a:rPr lang="en-US" altLang="en-US" sz="1400" dirty="0" smtClean="0">
                <a:latin typeface="Arial" charset="0"/>
                <a:cs typeface="Arial" charset="0"/>
              </a:rPr>
              <a:t>.</a:t>
            </a:r>
          </a:p>
          <a:p>
            <a:pPr marL="788575" lvl="3" indent="-285750">
              <a:spcBef>
                <a:spcPts val="400"/>
              </a:spcBef>
              <a:buFont typeface="Wingdings" panose="05000000000000000000" pitchFamily="2" charset="2"/>
              <a:buChar char="ü"/>
              <a:defRPr/>
            </a:pPr>
            <a:endParaRPr lang="en-US" altLang="en-US" sz="1400" dirty="0" smtClean="0">
              <a:latin typeface="Arial" charset="0"/>
              <a:cs typeface="Arial" charset="0"/>
            </a:endParaRPr>
          </a:p>
          <a:p>
            <a:pPr marL="266700" lvl="2" indent="-266700">
              <a:spcBef>
                <a:spcPts val="400"/>
              </a:spcBef>
              <a:defRPr/>
            </a:pPr>
            <a:r>
              <a:rPr lang="en-GB" altLang="en-US" b="1" dirty="0" smtClean="0">
                <a:latin typeface="Arial" charset="0"/>
                <a:cs typeface="Arial" charset="0"/>
              </a:rPr>
              <a:t>Options alternatives de </a:t>
            </a:r>
            <a:r>
              <a:rPr lang="en-GB" altLang="en-US" b="1" dirty="0" err="1" smtClean="0">
                <a:latin typeface="Arial" charset="0"/>
                <a:cs typeface="Arial" charset="0"/>
              </a:rPr>
              <a:t>financement</a:t>
            </a:r>
            <a:r>
              <a:rPr lang="en-GB" altLang="en-US" b="1" dirty="0" smtClean="0">
                <a:latin typeface="Arial" charset="0"/>
                <a:cs typeface="Arial" charset="0"/>
              </a:rPr>
              <a:t> en </a:t>
            </a:r>
            <a:r>
              <a:rPr lang="en-GB" altLang="en-US" b="1" dirty="0" err="1" smtClean="0">
                <a:latin typeface="Arial" charset="0"/>
                <a:cs typeface="Arial" charset="0"/>
              </a:rPr>
              <a:t>neutralité</a:t>
            </a:r>
            <a:r>
              <a:rPr lang="en-GB" altLang="en-US" b="1" dirty="0" smtClean="0">
                <a:latin typeface="Arial" charset="0"/>
                <a:cs typeface="Arial" charset="0"/>
              </a:rPr>
              <a:t> </a:t>
            </a:r>
            <a:r>
              <a:rPr lang="en-GB" altLang="en-US" b="1" dirty="0" err="1" smtClean="0">
                <a:latin typeface="Arial" charset="0"/>
                <a:cs typeface="Arial" charset="0"/>
              </a:rPr>
              <a:t>fiscale</a:t>
            </a:r>
            <a:r>
              <a:rPr lang="en-GB" altLang="en-US" b="1" dirty="0" smtClean="0">
                <a:latin typeface="Arial" charset="0"/>
                <a:cs typeface="Arial" charset="0"/>
              </a:rPr>
              <a:t> </a:t>
            </a:r>
            <a:r>
              <a:rPr lang="en-US" b="1" dirty="0" smtClean="0">
                <a:latin typeface="Arial" charset="0"/>
                <a:cs typeface="Arial" charset="0"/>
              </a:rPr>
              <a:t>:</a:t>
            </a:r>
            <a:endParaRPr lang="en-US" b="1" dirty="0">
              <a:latin typeface="Arial" charset="0"/>
              <a:cs typeface="Arial" charset="0"/>
            </a:endParaRPr>
          </a:p>
          <a:p>
            <a:pPr marL="536575" lvl="2" indent="-285750">
              <a:spcBef>
                <a:spcPts val="400"/>
              </a:spcBef>
              <a:buFont typeface="Wingdings" pitchFamily="2" charset="2"/>
              <a:buChar char="§"/>
              <a:defRPr/>
            </a:pPr>
            <a:r>
              <a:rPr lang="en-US" sz="1400" dirty="0" err="1">
                <a:latin typeface="Arial" charset="0"/>
                <a:cs typeface="Arial" charset="0"/>
              </a:rPr>
              <a:t>a</a:t>
            </a:r>
            <a:r>
              <a:rPr lang="en-US" sz="1400" dirty="0" err="1" smtClean="0">
                <a:latin typeface="Arial" charset="0"/>
                <a:cs typeface="Arial" charset="0"/>
              </a:rPr>
              <a:t>pports</a:t>
            </a:r>
            <a:r>
              <a:rPr lang="en-US" sz="1400" dirty="0" smtClean="0">
                <a:latin typeface="Arial" charset="0"/>
                <a:cs typeface="Arial" charset="0"/>
              </a:rPr>
              <a:t> en capital </a:t>
            </a:r>
            <a:r>
              <a:rPr lang="en-US" sz="1400" i="1" dirty="0" smtClean="0">
                <a:latin typeface="Arial" charset="0"/>
                <a:cs typeface="Arial" charset="0"/>
              </a:rPr>
              <a:t>(</a:t>
            </a:r>
            <a:r>
              <a:rPr lang="en-US" sz="1400" dirty="0" smtClean="0">
                <a:latin typeface="Arial" charset="0"/>
                <a:cs typeface="Arial" charset="0"/>
              </a:rPr>
              <a:t>y </a:t>
            </a:r>
            <a:r>
              <a:rPr lang="en-US" sz="1400" dirty="0" err="1" smtClean="0">
                <a:latin typeface="Arial" charset="0"/>
                <a:cs typeface="Arial" charset="0"/>
              </a:rPr>
              <a:t>compris</a:t>
            </a:r>
            <a:r>
              <a:rPr lang="en-US" sz="1400" dirty="0" smtClean="0">
                <a:latin typeface="Arial" charset="0"/>
                <a:cs typeface="Arial" charset="0"/>
              </a:rPr>
              <a:t> avec prime </a:t>
            </a:r>
            <a:r>
              <a:rPr lang="en-US" sz="1400" dirty="0" err="1" smtClean="0">
                <a:latin typeface="Arial" charset="0"/>
                <a:cs typeface="Arial" charset="0"/>
              </a:rPr>
              <a:t>d’émission</a:t>
            </a:r>
            <a:r>
              <a:rPr lang="en-GB" sz="1400" i="1" dirty="0" smtClean="0">
                <a:latin typeface="Arial" charset="0"/>
                <a:cs typeface="Arial" charset="0"/>
              </a:rPr>
              <a:t>) ;</a:t>
            </a:r>
            <a:endParaRPr lang="en-US" sz="1400" i="1" dirty="0">
              <a:latin typeface="Arial" charset="0"/>
              <a:cs typeface="Arial" charset="0"/>
            </a:endParaRPr>
          </a:p>
          <a:p>
            <a:pPr marL="536575" lvl="2" indent="-285750">
              <a:spcBef>
                <a:spcPts val="400"/>
              </a:spcBef>
              <a:buFont typeface="Wingdings" pitchFamily="2" charset="2"/>
              <a:buChar char="§"/>
              <a:defRPr/>
            </a:pPr>
            <a:r>
              <a:rPr lang="en-US" sz="1400" dirty="0" err="1">
                <a:latin typeface="Arial" charset="0"/>
                <a:cs typeface="Arial" charset="0"/>
              </a:rPr>
              <a:t>a</a:t>
            </a:r>
            <a:r>
              <a:rPr lang="en-US" sz="1400" dirty="0" err="1" smtClean="0">
                <a:latin typeface="Arial" charset="0"/>
                <a:cs typeface="Arial" charset="0"/>
              </a:rPr>
              <a:t>pports</a:t>
            </a:r>
            <a:r>
              <a:rPr lang="en-US" sz="1400" dirty="0" smtClean="0">
                <a:latin typeface="Arial" charset="0"/>
                <a:cs typeface="Arial" charset="0"/>
              </a:rPr>
              <a:t> en </a:t>
            </a:r>
            <a:r>
              <a:rPr lang="en-US" sz="1400" dirty="0" err="1" smtClean="0">
                <a:latin typeface="Arial" charset="0"/>
                <a:cs typeface="Arial" charset="0"/>
              </a:rPr>
              <a:t>propriété</a:t>
            </a:r>
            <a:r>
              <a:rPr lang="en-US" sz="1400" dirty="0" smtClean="0">
                <a:latin typeface="Arial" charset="0"/>
                <a:cs typeface="Arial" charset="0"/>
              </a:rPr>
              <a:t> </a:t>
            </a:r>
            <a:r>
              <a:rPr lang="en-US" sz="1400" dirty="0">
                <a:latin typeface="Arial" charset="0"/>
                <a:cs typeface="Arial" charset="0"/>
              </a:rPr>
              <a:t>(</a:t>
            </a:r>
            <a:r>
              <a:rPr lang="en-US" sz="1400" dirty="0" err="1">
                <a:latin typeface="Arial" charset="0"/>
                <a:cs typeface="Arial" charset="0"/>
              </a:rPr>
              <a:t>si</a:t>
            </a:r>
            <a:r>
              <a:rPr lang="en-US" sz="1400" dirty="0">
                <a:latin typeface="Arial" charset="0"/>
                <a:cs typeface="Arial" charset="0"/>
              </a:rPr>
              <a:t> le </a:t>
            </a:r>
            <a:r>
              <a:rPr lang="en-GB" sz="1400" dirty="0" err="1">
                <a:latin typeface="Arial" charset="0"/>
                <a:cs typeface="Arial" charset="0"/>
              </a:rPr>
              <a:t>créancier</a:t>
            </a:r>
            <a:r>
              <a:rPr lang="en-GB" sz="1400" dirty="0">
                <a:latin typeface="Arial" charset="0"/>
                <a:cs typeface="Arial" charset="0"/>
              </a:rPr>
              <a:t> </a:t>
            </a:r>
            <a:r>
              <a:rPr lang="en-US" sz="1400" dirty="0" err="1">
                <a:latin typeface="Arial" charset="0"/>
                <a:cs typeface="Arial" charset="0"/>
              </a:rPr>
              <a:t>détient</a:t>
            </a:r>
            <a:r>
              <a:rPr lang="en-US" sz="1400" dirty="0">
                <a:latin typeface="Arial" charset="0"/>
                <a:cs typeface="Arial" charset="0"/>
              </a:rPr>
              <a:t> plus de </a:t>
            </a:r>
            <a:r>
              <a:rPr lang="en-GB" sz="1400" dirty="0" smtClean="0">
                <a:latin typeface="Arial" charset="0"/>
                <a:cs typeface="Arial" charset="0"/>
              </a:rPr>
              <a:t>50 % </a:t>
            </a:r>
            <a:r>
              <a:rPr lang="en-GB" sz="1400" dirty="0">
                <a:latin typeface="Arial" charset="0"/>
                <a:cs typeface="Arial" charset="0"/>
              </a:rPr>
              <a:t>du capital de </a:t>
            </a:r>
            <a:r>
              <a:rPr lang="en-GB" sz="1400" dirty="0" err="1" smtClean="0">
                <a:latin typeface="Arial" charset="0"/>
                <a:cs typeface="Arial" charset="0"/>
              </a:rPr>
              <a:t>l’emprunteur</a:t>
            </a:r>
            <a:r>
              <a:rPr lang="en-GB" sz="1400" dirty="0" smtClean="0">
                <a:latin typeface="Arial" charset="0"/>
                <a:cs typeface="Arial" charset="0"/>
              </a:rPr>
              <a:t> ?</a:t>
            </a:r>
            <a:r>
              <a:rPr lang="en-US" sz="1400" dirty="0" smtClean="0">
                <a:latin typeface="Arial" charset="0"/>
                <a:cs typeface="Arial" charset="0"/>
              </a:rPr>
              <a:t>) ;</a:t>
            </a:r>
            <a:endParaRPr lang="en-US" sz="1400" dirty="0">
              <a:latin typeface="Arial" charset="0"/>
              <a:cs typeface="Arial" charset="0"/>
            </a:endParaRPr>
          </a:p>
          <a:p>
            <a:pPr marL="536575" lvl="2" indent="-285750">
              <a:spcBef>
                <a:spcPts val="400"/>
              </a:spcBef>
              <a:buFont typeface="Wingdings" pitchFamily="2" charset="2"/>
              <a:buChar char="§"/>
              <a:defRPr/>
            </a:pPr>
            <a:r>
              <a:rPr lang="en-GB" sz="1400" i="1" dirty="0">
                <a:latin typeface="Arial" charset="0"/>
                <a:cs typeface="Arial" charset="0"/>
              </a:rPr>
              <a:t>d</a:t>
            </a:r>
            <a:r>
              <a:rPr lang="en-GB" sz="1400" i="1" dirty="0" smtClean="0">
                <a:latin typeface="Arial" charset="0"/>
                <a:cs typeface="Arial" charset="0"/>
              </a:rPr>
              <a:t>ebt-to-equity swap </a:t>
            </a:r>
            <a:r>
              <a:rPr lang="en-US" sz="1400" i="1" dirty="0" smtClean="0">
                <a:latin typeface="Arial" charset="0"/>
                <a:cs typeface="Arial" charset="0"/>
              </a:rPr>
              <a:t>(</a:t>
            </a:r>
            <a:r>
              <a:rPr lang="en-US" sz="1400" dirty="0" smtClean="0">
                <a:latin typeface="Arial" charset="0"/>
                <a:cs typeface="Arial" charset="0"/>
              </a:rPr>
              <a:t>y </a:t>
            </a:r>
            <a:r>
              <a:rPr lang="en-US" sz="1400" dirty="0" err="1" smtClean="0">
                <a:latin typeface="Arial" charset="0"/>
                <a:cs typeface="Arial" charset="0"/>
              </a:rPr>
              <a:t>compris</a:t>
            </a:r>
            <a:r>
              <a:rPr lang="en-US" sz="1400" dirty="0" smtClean="0">
                <a:latin typeface="Arial" charset="0"/>
                <a:cs typeface="Arial" charset="0"/>
              </a:rPr>
              <a:t> avec prime </a:t>
            </a:r>
            <a:r>
              <a:rPr lang="en-US" sz="1400" dirty="0" err="1" smtClean="0">
                <a:latin typeface="Arial" charset="0"/>
                <a:cs typeface="Arial" charset="0"/>
              </a:rPr>
              <a:t>d’émission</a:t>
            </a:r>
            <a:r>
              <a:rPr lang="en-US" sz="1400" i="1" dirty="0" smtClean="0">
                <a:latin typeface="Arial" charset="0"/>
                <a:cs typeface="Arial" charset="0"/>
              </a:rPr>
              <a:t>) </a:t>
            </a:r>
            <a:r>
              <a:rPr lang="en-GB" sz="1400" i="1" dirty="0" smtClean="0">
                <a:latin typeface="Arial" charset="0"/>
                <a:cs typeface="Arial" charset="0"/>
              </a:rPr>
              <a:t>;</a:t>
            </a:r>
            <a:endParaRPr lang="en-GB" sz="1400" i="1" dirty="0">
              <a:latin typeface="Arial" charset="0"/>
              <a:cs typeface="Arial" charset="0"/>
            </a:endParaRPr>
          </a:p>
          <a:p>
            <a:pPr marL="536575" lvl="2" indent="-285750">
              <a:spcBef>
                <a:spcPts val="400"/>
              </a:spcBef>
              <a:buFont typeface="Wingdings" pitchFamily="2" charset="2"/>
              <a:buChar char="§"/>
              <a:defRPr/>
            </a:pPr>
            <a:r>
              <a:rPr lang="en-US" sz="1400" dirty="0">
                <a:latin typeface="Arial" charset="0"/>
                <a:cs typeface="Arial" charset="0"/>
              </a:rPr>
              <a:t>a</a:t>
            </a:r>
            <a:r>
              <a:rPr lang="en-US" sz="1400" dirty="0" smtClean="0">
                <a:latin typeface="Arial" charset="0"/>
                <a:cs typeface="Arial" charset="0"/>
              </a:rPr>
              <a:t>bandon de </a:t>
            </a:r>
            <a:r>
              <a:rPr lang="en-US" sz="1400" dirty="0" err="1" smtClean="0">
                <a:latin typeface="Arial" charset="0"/>
                <a:cs typeface="Arial" charset="0"/>
              </a:rPr>
              <a:t>créances</a:t>
            </a:r>
            <a:r>
              <a:rPr lang="en-US" sz="1400" dirty="0" smtClean="0">
                <a:latin typeface="Arial" charset="0"/>
                <a:cs typeface="Arial" charset="0"/>
              </a:rPr>
              <a:t> (</a:t>
            </a:r>
            <a:r>
              <a:rPr lang="en-US" sz="1400" dirty="0" err="1" smtClean="0">
                <a:latin typeface="Arial" charset="0"/>
                <a:cs typeface="Arial" charset="0"/>
              </a:rPr>
              <a:t>si</a:t>
            </a:r>
            <a:r>
              <a:rPr lang="en-US" sz="1400" dirty="0" smtClean="0">
                <a:latin typeface="Arial" charset="0"/>
                <a:cs typeface="Arial" charset="0"/>
              </a:rPr>
              <a:t> le </a:t>
            </a:r>
            <a:r>
              <a:rPr lang="en-GB" sz="1400" dirty="0" err="1" smtClean="0">
                <a:latin typeface="Arial" charset="0"/>
                <a:cs typeface="Arial" charset="0"/>
              </a:rPr>
              <a:t>créancier</a:t>
            </a:r>
            <a:r>
              <a:rPr lang="en-GB" sz="1400" dirty="0" smtClean="0">
                <a:latin typeface="Arial" charset="0"/>
                <a:cs typeface="Arial" charset="0"/>
              </a:rPr>
              <a:t> </a:t>
            </a:r>
            <a:r>
              <a:rPr lang="en-US" sz="1400" dirty="0" err="1" smtClean="0">
                <a:latin typeface="Arial" charset="0"/>
                <a:cs typeface="Arial" charset="0"/>
              </a:rPr>
              <a:t>détient</a:t>
            </a:r>
            <a:r>
              <a:rPr lang="en-US" sz="1400" dirty="0" smtClean="0">
                <a:latin typeface="Arial" charset="0"/>
                <a:cs typeface="Arial" charset="0"/>
              </a:rPr>
              <a:t> plus de </a:t>
            </a:r>
            <a:r>
              <a:rPr lang="en-GB" sz="1400" dirty="0" smtClean="0">
                <a:latin typeface="Arial" charset="0"/>
                <a:cs typeface="Arial" charset="0"/>
              </a:rPr>
              <a:t>50 % du capital de l’emprunteur) </a:t>
            </a:r>
            <a:r>
              <a:rPr lang="en-GB" dirty="0" smtClean="0">
                <a:latin typeface="Arial" charset="0"/>
                <a:cs typeface="Arial" charset="0"/>
              </a:rPr>
              <a:t>;</a:t>
            </a:r>
            <a:r>
              <a:rPr lang="en-US" dirty="0" smtClean="0">
                <a:latin typeface="Arial" charset="0"/>
                <a:cs typeface="Arial" charset="0"/>
              </a:rPr>
              <a:t> </a:t>
            </a:r>
          </a:p>
          <a:p>
            <a:pPr marL="536575" lvl="2" indent="-285750">
              <a:spcBef>
                <a:spcPts val="400"/>
              </a:spcBef>
              <a:buFont typeface="Wingdings" pitchFamily="2" charset="2"/>
              <a:buChar char="§"/>
              <a:defRPr/>
            </a:pPr>
            <a:r>
              <a:rPr lang="en-US" sz="1400" dirty="0" smtClean="0">
                <a:latin typeface="Arial" charset="0"/>
                <a:cs typeface="Arial" charset="0"/>
              </a:rPr>
              <a:t>Subvention / </a:t>
            </a:r>
            <a:r>
              <a:rPr lang="en-GB" sz="1400" dirty="0" smtClean="0">
                <a:latin typeface="Arial" charset="0"/>
                <a:cs typeface="Arial" charset="0"/>
              </a:rPr>
              <a:t>aide </a:t>
            </a:r>
            <a:r>
              <a:rPr lang="en-GB" sz="1400" dirty="0" err="1" smtClean="0">
                <a:latin typeface="Arial" charset="0"/>
                <a:cs typeface="Arial" charset="0"/>
              </a:rPr>
              <a:t>financière</a:t>
            </a:r>
            <a:r>
              <a:rPr lang="en-GB" sz="1400" dirty="0" smtClean="0">
                <a:latin typeface="Arial" charset="0"/>
                <a:cs typeface="Arial" charset="0"/>
              </a:rPr>
              <a:t> (</a:t>
            </a:r>
            <a:r>
              <a:rPr lang="en-GB" sz="1400" dirty="0" err="1" smtClean="0">
                <a:latin typeface="Arial" charset="0"/>
                <a:cs typeface="Arial" charset="0"/>
              </a:rPr>
              <a:t>si</a:t>
            </a:r>
            <a:r>
              <a:rPr lang="en-GB" sz="1400" dirty="0" smtClean="0">
                <a:latin typeface="Arial" charset="0"/>
                <a:cs typeface="Arial" charset="0"/>
              </a:rPr>
              <a:t> le </a:t>
            </a:r>
            <a:r>
              <a:rPr lang="en-GB" sz="1400" dirty="0" err="1" smtClean="0">
                <a:latin typeface="Arial" charset="0"/>
                <a:cs typeface="Arial" charset="0"/>
              </a:rPr>
              <a:t>créancier</a:t>
            </a:r>
            <a:r>
              <a:rPr lang="en-GB" sz="1400" dirty="0" smtClean="0">
                <a:latin typeface="Arial" charset="0"/>
                <a:cs typeface="Arial" charset="0"/>
              </a:rPr>
              <a:t> </a:t>
            </a:r>
            <a:r>
              <a:rPr lang="en-US" sz="1400" dirty="0" err="1" smtClean="0">
                <a:latin typeface="Arial" charset="0"/>
                <a:cs typeface="Arial" charset="0"/>
              </a:rPr>
              <a:t>détient</a:t>
            </a:r>
            <a:r>
              <a:rPr lang="en-US" sz="1400" dirty="0" smtClean="0">
                <a:latin typeface="Arial" charset="0"/>
                <a:cs typeface="Arial" charset="0"/>
              </a:rPr>
              <a:t> </a:t>
            </a:r>
            <a:r>
              <a:rPr lang="en-US" sz="1400" dirty="0">
                <a:latin typeface="Arial" charset="0"/>
                <a:cs typeface="Arial" charset="0"/>
              </a:rPr>
              <a:t>plus de </a:t>
            </a:r>
            <a:r>
              <a:rPr lang="en-GB" sz="1400" dirty="0" smtClean="0">
                <a:latin typeface="Arial" charset="0"/>
                <a:cs typeface="Arial" charset="0"/>
              </a:rPr>
              <a:t>50 % </a:t>
            </a:r>
            <a:r>
              <a:rPr lang="en-GB" sz="1400" dirty="0">
                <a:latin typeface="Arial" charset="0"/>
                <a:cs typeface="Arial" charset="0"/>
              </a:rPr>
              <a:t>du capital de </a:t>
            </a:r>
            <a:r>
              <a:rPr lang="en-GB" sz="1400" dirty="0" smtClean="0">
                <a:latin typeface="Arial" charset="0"/>
                <a:cs typeface="Arial" charset="0"/>
              </a:rPr>
              <a:t>l’emprunteur).</a:t>
            </a:r>
            <a:endParaRPr lang="en-GB" dirty="0" smtClean="0">
              <a:latin typeface="Arial" charset="0"/>
              <a:cs typeface="Arial" charset="0"/>
            </a:endParaRPr>
          </a:p>
          <a:p>
            <a:pPr marL="0" lvl="2" indent="0">
              <a:spcBef>
                <a:spcPts val="400"/>
              </a:spcBef>
              <a:buNone/>
              <a:defRPr/>
            </a:pPr>
            <a:endParaRPr lang="en-US" dirty="0">
              <a:solidFill>
                <a:srgbClr val="FF0000"/>
              </a:solidFill>
              <a:latin typeface="Arial" charset="0"/>
              <a:cs typeface="Arial" charset="0"/>
            </a:endParaRPr>
          </a:p>
          <a:p>
            <a:pPr marL="0" lvl="2" indent="0">
              <a:spcBef>
                <a:spcPts val="400"/>
              </a:spcBef>
              <a:buNone/>
              <a:defRPr/>
            </a:pPr>
            <a:r>
              <a:rPr lang="en-US" sz="1200" i="1" dirty="0" smtClean="0">
                <a:solidFill>
                  <a:srgbClr val="FF0000"/>
                </a:solidFill>
              </a:rPr>
              <a:t>NB : </a:t>
            </a:r>
            <a:r>
              <a:rPr lang="en-US" sz="1200" i="1" dirty="0" err="1">
                <a:solidFill>
                  <a:srgbClr val="FF0000"/>
                </a:solidFill>
              </a:rPr>
              <a:t>p</a:t>
            </a:r>
            <a:r>
              <a:rPr lang="en-US" sz="1200" i="1" dirty="0" err="1" smtClean="0">
                <a:solidFill>
                  <a:srgbClr val="FF0000"/>
                </a:solidFill>
              </a:rPr>
              <a:t>rojet</a:t>
            </a:r>
            <a:r>
              <a:rPr lang="en-US" sz="1200" i="1" dirty="0" smtClean="0">
                <a:solidFill>
                  <a:srgbClr val="FF0000"/>
                </a:solidFill>
              </a:rPr>
              <a:t> de </a:t>
            </a:r>
            <a:r>
              <a:rPr lang="en-US" sz="1200" i="1" dirty="0" err="1" smtClean="0">
                <a:solidFill>
                  <a:srgbClr val="FF0000"/>
                </a:solidFill>
              </a:rPr>
              <a:t>loi</a:t>
            </a:r>
            <a:r>
              <a:rPr lang="en-US" sz="1200" i="1" dirty="0" smtClean="0">
                <a:solidFill>
                  <a:srgbClr val="FF0000"/>
                </a:solidFill>
              </a:rPr>
              <a:t> </a:t>
            </a:r>
            <a:r>
              <a:rPr lang="en-US" sz="1200" i="1" dirty="0" err="1" smtClean="0">
                <a:solidFill>
                  <a:srgbClr val="FF0000"/>
                </a:solidFill>
              </a:rPr>
              <a:t>visant</a:t>
            </a:r>
            <a:r>
              <a:rPr lang="en-US" sz="1200" i="1" dirty="0" smtClean="0">
                <a:solidFill>
                  <a:srgbClr val="FF0000"/>
                </a:solidFill>
              </a:rPr>
              <a:t> à limiter  le champ des options de </a:t>
            </a:r>
            <a:r>
              <a:rPr lang="en-US" sz="1200" i="1" dirty="0" err="1" smtClean="0">
                <a:solidFill>
                  <a:srgbClr val="FF0000"/>
                </a:solidFill>
              </a:rPr>
              <a:t>financement</a:t>
            </a:r>
            <a:r>
              <a:rPr lang="en-US" sz="1200" i="1" dirty="0" smtClean="0">
                <a:solidFill>
                  <a:srgbClr val="FF0000"/>
                </a:solidFill>
              </a:rPr>
              <a:t> (</a:t>
            </a:r>
            <a:r>
              <a:rPr lang="en-US" sz="1200" i="1" dirty="0" err="1" smtClean="0">
                <a:solidFill>
                  <a:srgbClr val="FF0000"/>
                </a:solidFill>
              </a:rPr>
              <a:t>destinées</a:t>
            </a:r>
            <a:r>
              <a:rPr lang="en-US" sz="1200" i="1" dirty="0" smtClean="0">
                <a:solidFill>
                  <a:srgbClr val="FF0000"/>
                </a:solidFill>
              </a:rPr>
              <a:t> à </a:t>
            </a:r>
            <a:r>
              <a:rPr lang="en-US" sz="1200" i="1" dirty="0" err="1" smtClean="0">
                <a:solidFill>
                  <a:srgbClr val="FF0000"/>
                </a:solidFill>
              </a:rPr>
              <a:t>restaurer</a:t>
            </a:r>
            <a:r>
              <a:rPr lang="en-US" sz="1200" i="1" dirty="0" smtClean="0">
                <a:solidFill>
                  <a:srgbClr val="FF0000"/>
                </a:solidFill>
              </a:rPr>
              <a:t> </a:t>
            </a:r>
            <a:r>
              <a:rPr lang="en-US" sz="1200" i="1" dirty="0" err="1" smtClean="0">
                <a:solidFill>
                  <a:srgbClr val="FF0000"/>
                </a:solidFill>
              </a:rPr>
              <a:t>l’actif</a:t>
            </a:r>
            <a:r>
              <a:rPr lang="en-US" sz="1200" i="1" dirty="0" smtClean="0">
                <a:solidFill>
                  <a:srgbClr val="FF0000"/>
                </a:solidFill>
              </a:rPr>
              <a:t> </a:t>
            </a:r>
            <a:r>
              <a:rPr lang="en-US" sz="1200" i="1" dirty="0">
                <a:solidFill>
                  <a:srgbClr val="FF0000"/>
                </a:solidFill>
              </a:rPr>
              <a:t>net) </a:t>
            </a:r>
            <a:r>
              <a:rPr lang="en-US" sz="1200" i="1" dirty="0" err="1">
                <a:solidFill>
                  <a:srgbClr val="FF0000"/>
                </a:solidFill>
              </a:rPr>
              <a:t>en</a:t>
            </a:r>
            <a:r>
              <a:rPr lang="en-US" sz="1200" i="1" dirty="0">
                <a:solidFill>
                  <a:srgbClr val="FF0000"/>
                </a:solidFill>
              </a:rPr>
              <a:t> </a:t>
            </a:r>
            <a:r>
              <a:rPr lang="en-US" sz="1200" i="1" dirty="0" err="1">
                <a:solidFill>
                  <a:srgbClr val="FF0000"/>
                </a:solidFill>
              </a:rPr>
              <a:t>neutralité</a:t>
            </a:r>
            <a:r>
              <a:rPr lang="en-US" sz="1200" i="1" dirty="0">
                <a:solidFill>
                  <a:srgbClr val="FF0000"/>
                </a:solidFill>
              </a:rPr>
              <a:t> </a:t>
            </a:r>
            <a:r>
              <a:rPr lang="en-US" sz="1200" i="1" dirty="0" err="1">
                <a:solidFill>
                  <a:srgbClr val="FF0000"/>
                </a:solidFill>
              </a:rPr>
              <a:t>fiscale</a:t>
            </a:r>
            <a:r>
              <a:rPr lang="en-US" sz="1200" i="1" dirty="0">
                <a:solidFill>
                  <a:srgbClr val="FF0000"/>
                </a:solidFill>
              </a:rPr>
              <a:t> </a:t>
            </a:r>
            <a:r>
              <a:rPr lang="en-US" sz="1200" i="1" dirty="0" smtClean="0">
                <a:solidFill>
                  <a:srgbClr val="FF0000"/>
                </a:solidFill>
              </a:rPr>
              <a:t>!</a:t>
            </a:r>
            <a:endParaRPr lang="en-GB" altLang="en-US" sz="1400" dirty="0">
              <a:solidFill>
                <a:srgbClr val="FF0000"/>
              </a:solidFill>
              <a:latin typeface="Arial" charset="0"/>
              <a:cs typeface="Arial" charset="0"/>
            </a:endParaRPr>
          </a:p>
        </p:txBody>
      </p:sp>
    </p:spTree>
    <p:extLst>
      <p:ext uri="{BB962C8B-B14F-4D97-AF65-F5344CB8AC3E}">
        <p14:creationId xmlns:p14="http://schemas.microsoft.com/office/powerpoint/2010/main" val="966209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lvl="2">
              <a:spcBef>
                <a:spcPts val="400"/>
              </a:spcBef>
              <a:defRPr/>
            </a:pPr>
            <a:r>
              <a:rPr lang="en-GB" altLang="en-US" dirty="0" err="1" smtClean="0">
                <a:latin typeface="Arial" charset="0"/>
                <a:cs typeface="Arial" charset="0"/>
              </a:rPr>
              <a:t>Prêts</a:t>
            </a:r>
            <a:r>
              <a:rPr lang="en-GB" altLang="en-US" dirty="0" smtClean="0">
                <a:latin typeface="Arial" charset="0"/>
                <a:cs typeface="Arial" charset="0"/>
              </a:rPr>
              <a:t> intra-</a:t>
            </a:r>
            <a:r>
              <a:rPr lang="en-GB" altLang="en-US" dirty="0" err="1" smtClean="0">
                <a:latin typeface="Arial" charset="0"/>
                <a:cs typeface="Arial" charset="0"/>
              </a:rPr>
              <a:t>groupes</a:t>
            </a:r>
            <a:r>
              <a:rPr lang="en-GB" altLang="en-US" dirty="0" smtClean="0">
                <a:latin typeface="Arial" charset="0"/>
                <a:cs typeface="Arial" charset="0"/>
              </a:rPr>
              <a:t> </a:t>
            </a:r>
            <a:endParaRPr lang="en-GB" altLang="en-US" dirty="0">
              <a:latin typeface="Arial" charset="0"/>
              <a:cs typeface="Arial" charset="0"/>
            </a:endParaRPr>
          </a:p>
          <a:p>
            <a:pPr lvl="2">
              <a:lnSpc>
                <a:spcPts val="2400"/>
              </a:lnSpc>
              <a:spcBef>
                <a:spcPts val="0"/>
              </a:spcBef>
            </a:pPr>
            <a:r>
              <a:rPr lang="en-GB" altLang="en-US" sz="1800" dirty="0">
                <a:latin typeface="Arial" charset="0"/>
                <a:cs typeface="Arial" charset="0"/>
              </a:rPr>
              <a:t>Application des </a:t>
            </a:r>
            <a:r>
              <a:rPr lang="en-GB" altLang="en-US" sz="1800" dirty="0" err="1">
                <a:latin typeface="Arial" charset="0"/>
                <a:cs typeface="Arial" charset="0"/>
              </a:rPr>
              <a:t>taux</a:t>
            </a:r>
            <a:r>
              <a:rPr lang="en-GB" altLang="en-US" sz="1800" dirty="0">
                <a:latin typeface="Arial" charset="0"/>
                <a:cs typeface="Arial" charset="0"/>
              </a:rPr>
              <a:t> </a:t>
            </a:r>
            <a:r>
              <a:rPr lang="fr-FR" altLang="en-US" sz="1800" dirty="0">
                <a:latin typeface="Arial" charset="0"/>
                <a:cs typeface="Arial" charset="0"/>
              </a:rPr>
              <a:t>réduits </a:t>
            </a:r>
            <a:r>
              <a:rPr lang="fr-FR" altLang="en-US" sz="1800" dirty="0" smtClean="0">
                <a:latin typeface="Arial" charset="0"/>
                <a:cs typeface="Arial" charset="0"/>
              </a:rPr>
              <a:t>des </a:t>
            </a:r>
            <a:r>
              <a:rPr lang="fr-FR" altLang="en-US" sz="1800" dirty="0">
                <a:latin typeface="Arial" charset="0"/>
                <a:cs typeface="Arial" charset="0"/>
              </a:rPr>
              <a:t>RAS sur intérêts excédentaires </a:t>
            </a:r>
            <a:r>
              <a:rPr lang="en-GB" altLang="en-US" sz="1800" dirty="0" smtClean="0">
                <a:latin typeface="Arial" charset="0"/>
                <a:cs typeface="Arial" charset="0"/>
              </a:rPr>
              <a:t>(</a:t>
            </a:r>
            <a:r>
              <a:rPr lang="en-GB" altLang="en-US" sz="1800" dirty="0">
                <a:latin typeface="Arial" charset="0"/>
                <a:cs typeface="Arial" charset="0"/>
              </a:rPr>
              <a:t>1/2)</a:t>
            </a:r>
          </a:p>
        </p:txBody>
      </p:sp>
      <p:sp>
        <p:nvSpPr>
          <p:cNvPr id="3" name="Foliennummernplatzhalter 2"/>
          <p:cNvSpPr>
            <a:spLocks noGrp="1"/>
          </p:cNvSpPr>
          <p:nvPr>
            <p:ph type="sldNum" sz="quarter" idx="13"/>
          </p:nvPr>
        </p:nvSpPr>
        <p:spPr/>
        <p:txBody>
          <a:bodyPr/>
          <a:lstStyle/>
          <a:p>
            <a:fld id="{4B39B52A-EAD5-4CA9-B46E-2F3B4224B365}" type="slidenum">
              <a:rPr lang="en-GB" noProof="0" smtClean="0"/>
              <a:pPr/>
              <a:t>9</a:t>
            </a:fld>
            <a:endParaRPr lang="en-GB" noProof="0" dirty="0"/>
          </a:p>
        </p:txBody>
      </p:sp>
      <p:sp>
        <p:nvSpPr>
          <p:cNvPr id="5" name="Rectangle 3" descr="CMSLegal_Cover_SubHeading"/>
          <p:cNvSpPr>
            <a:spLocks noGrp="1" noChangeArrowheads="1"/>
          </p:cNvSpPr>
          <p:nvPr>
            <p:ph type="body" idx="4294967295"/>
          </p:nvPr>
        </p:nvSpPr>
        <p:spPr>
          <a:xfrm>
            <a:off x="475643" y="3930972"/>
            <a:ext cx="8192714" cy="1298228"/>
          </a:xfrm>
          <a:ln w="3175">
            <a:solidFill>
              <a:srgbClr val="766A62"/>
            </a:solidFill>
            <a:prstDash val="sysDash"/>
            <a:miter lim="800000"/>
            <a:headEnd/>
            <a:tailEnd/>
          </a:ln>
        </p:spPr>
        <p:txBody>
          <a:bodyPr anchor="ctr" anchorCtr="0"/>
          <a:lstStyle/>
          <a:p>
            <a:pPr marL="0" indent="0">
              <a:spcAft>
                <a:spcPts val="600"/>
              </a:spcAft>
              <a:buNone/>
            </a:pPr>
            <a:r>
              <a:rPr lang="en-GB" altLang="en-US" sz="1300" b="1" dirty="0" smtClean="0">
                <a:latin typeface="Arial" charset="0"/>
                <a:cs typeface="Arial" charset="0"/>
              </a:rPr>
              <a:t>Revue </a:t>
            </a:r>
            <a:r>
              <a:rPr lang="en-GB" altLang="en-US" sz="1300" b="1" dirty="0" err="1" smtClean="0">
                <a:latin typeface="Arial" charset="0"/>
                <a:cs typeface="Arial" charset="0"/>
              </a:rPr>
              <a:t>jurisprudentielle</a:t>
            </a:r>
            <a:r>
              <a:rPr lang="en-GB" altLang="en-US" sz="1300" b="1" dirty="0" smtClean="0">
                <a:latin typeface="Arial" charset="0"/>
                <a:cs typeface="Arial" charset="0"/>
              </a:rPr>
              <a:t> et </a:t>
            </a:r>
            <a:r>
              <a:rPr lang="en-GB" altLang="en-US" sz="1300" b="1" dirty="0" err="1" smtClean="0">
                <a:latin typeface="Arial" charset="0"/>
                <a:cs typeface="Arial" charset="0"/>
              </a:rPr>
              <a:t>doctrinale</a:t>
            </a:r>
            <a:r>
              <a:rPr lang="en-GB" altLang="en-US" sz="1300" b="1" dirty="0" smtClean="0">
                <a:latin typeface="Arial" charset="0"/>
                <a:cs typeface="Arial" charset="0"/>
              </a:rPr>
              <a:t> du </a:t>
            </a:r>
            <a:r>
              <a:rPr lang="fr-FR" altLang="en-US" sz="1300" b="1" dirty="0">
                <a:latin typeface="Arial" charset="0"/>
                <a:cs typeface="Arial" charset="0"/>
              </a:rPr>
              <a:t>p</a:t>
            </a:r>
            <a:r>
              <a:rPr lang="fr-FR" altLang="en-US" sz="1300" b="1" dirty="0" smtClean="0">
                <a:latin typeface="Arial" charset="0"/>
                <a:cs typeface="Arial" charset="0"/>
              </a:rPr>
              <a:t>résidium </a:t>
            </a:r>
            <a:r>
              <a:rPr lang="fr-FR" altLang="en-US" sz="1300" b="1" dirty="0">
                <a:latin typeface="Arial" charset="0"/>
                <a:cs typeface="Arial" charset="0"/>
              </a:rPr>
              <a:t>de la Cour </a:t>
            </a:r>
            <a:r>
              <a:rPr lang="fr-FR" altLang="en-US" sz="1300" b="1" dirty="0" smtClean="0">
                <a:latin typeface="Arial" charset="0"/>
                <a:cs typeface="Arial" charset="0"/>
              </a:rPr>
              <a:t>suprême </a:t>
            </a:r>
            <a:r>
              <a:rPr lang="fr-FR" altLang="en-US" sz="1300" b="1" dirty="0">
                <a:latin typeface="Arial" charset="0"/>
                <a:cs typeface="Arial" charset="0"/>
              </a:rPr>
              <a:t>du 16 février 2017 en matière de </a:t>
            </a:r>
            <a:r>
              <a:rPr lang="fr-FR" altLang="en-US" sz="1300" b="1" dirty="0" smtClean="0">
                <a:latin typeface="Arial" charset="0"/>
                <a:cs typeface="Arial" charset="0"/>
              </a:rPr>
              <a:t>contentieux, </a:t>
            </a:r>
            <a:r>
              <a:rPr lang="fr-FR" altLang="en-US" sz="1300" b="1" dirty="0">
                <a:latin typeface="Arial" charset="0"/>
                <a:cs typeface="Arial" charset="0"/>
              </a:rPr>
              <a:t>prix de transfert et règles de </a:t>
            </a:r>
            <a:r>
              <a:rPr lang="fr-FR" altLang="en-US" sz="1300" b="1" dirty="0" smtClean="0">
                <a:latin typeface="Arial" charset="0"/>
                <a:cs typeface="Arial" charset="0"/>
              </a:rPr>
              <a:t>sous-capitalisation </a:t>
            </a:r>
            <a:r>
              <a:rPr lang="en-GB" altLang="en-US" sz="1300" b="1" dirty="0" smtClean="0">
                <a:latin typeface="Arial" charset="0"/>
                <a:cs typeface="Arial" charset="0"/>
              </a:rPr>
              <a:t>: </a:t>
            </a:r>
            <a:r>
              <a:rPr lang="fr-FR" altLang="en-US" sz="1300" i="1" dirty="0" smtClean="0">
                <a:latin typeface="Arial" charset="0"/>
                <a:cs typeface="Arial" charset="0"/>
              </a:rPr>
              <a:t>« </a:t>
            </a:r>
            <a:r>
              <a:rPr lang="en-US" altLang="en-US" sz="1300" i="1" dirty="0" err="1" smtClean="0">
                <a:latin typeface="Arial" charset="0"/>
                <a:cs typeface="Arial" charset="0"/>
              </a:rPr>
              <a:t>si</a:t>
            </a:r>
            <a:r>
              <a:rPr lang="en-US" altLang="en-US" sz="1300" i="1" dirty="0" smtClean="0">
                <a:latin typeface="Arial" charset="0"/>
                <a:cs typeface="Arial" charset="0"/>
              </a:rPr>
              <a:t> le </a:t>
            </a:r>
            <a:r>
              <a:rPr lang="en-US" altLang="en-US" sz="1300" i="1" dirty="0" err="1" smtClean="0">
                <a:latin typeface="Arial" charset="0"/>
                <a:cs typeface="Arial" charset="0"/>
              </a:rPr>
              <a:t>revenu</a:t>
            </a:r>
            <a:r>
              <a:rPr lang="en-US" altLang="en-US" sz="1300" i="1" dirty="0" smtClean="0">
                <a:latin typeface="Arial" charset="0"/>
                <a:cs typeface="Arial" charset="0"/>
              </a:rPr>
              <a:t> </a:t>
            </a:r>
            <a:r>
              <a:rPr lang="en-US" altLang="en-US" sz="1300" i="1" dirty="0" err="1" smtClean="0">
                <a:latin typeface="Arial" charset="0"/>
                <a:cs typeface="Arial" charset="0"/>
              </a:rPr>
              <a:t>versé</a:t>
            </a:r>
            <a:r>
              <a:rPr lang="en-US" altLang="en-US" sz="1300" i="1" dirty="0" smtClean="0">
                <a:latin typeface="Arial" charset="0"/>
                <a:cs typeface="Arial" charset="0"/>
              </a:rPr>
              <a:t> </a:t>
            </a:r>
            <a:r>
              <a:rPr lang="en-US" altLang="en-US" sz="1300" i="1" dirty="0" err="1" smtClean="0">
                <a:latin typeface="Arial" charset="0"/>
                <a:cs typeface="Arial" charset="0"/>
              </a:rPr>
              <a:t>est</a:t>
            </a:r>
            <a:r>
              <a:rPr lang="en-US" altLang="en-US" sz="1300" i="1" dirty="0" smtClean="0">
                <a:latin typeface="Arial" charset="0"/>
                <a:cs typeface="Arial" charset="0"/>
              </a:rPr>
              <a:t> </a:t>
            </a:r>
            <a:r>
              <a:rPr lang="en-US" altLang="en-US" sz="1300" i="1" dirty="0" err="1" smtClean="0">
                <a:latin typeface="Arial" charset="0"/>
                <a:cs typeface="Arial" charset="0"/>
              </a:rPr>
              <a:t>requalifié</a:t>
            </a:r>
            <a:r>
              <a:rPr lang="en-US" altLang="en-US" sz="1300" i="1" dirty="0" smtClean="0">
                <a:latin typeface="Arial" charset="0"/>
                <a:cs typeface="Arial" charset="0"/>
              </a:rPr>
              <a:t> en </a:t>
            </a:r>
            <a:r>
              <a:rPr lang="en-US" altLang="en-US" sz="1300" i="1" dirty="0" err="1" smtClean="0">
                <a:latin typeface="Arial" charset="0"/>
                <a:cs typeface="Arial" charset="0"/>
              </a:rPr>
              <a:t>dividendes</a:t>
            </a:r>
            <a:r>
              <a:rPr lang="en-US" altLang="en-US" sz="1300" i="1" dirty="0" smtClean="0">
                <a:latin typeface="Arial" charset="0"/>
                <a:cs typeface="Arial" charset="0"/>
              </a:rPr>
              <a:t> (article </a:t>
            </a:r>
            <a:r>
              <a:rPr lang="en-US" altLang="en-US" sz="1300" i="1" dirty="0">
                <a:latin typeface="Arial" charset="0"/>
                <a:cs typeface="Arial" charset="0"/>
              </a:rPr>
              <a:t>art.269-4 du </a:t>
            </a:r>
            <a:r>
              <a:rPr lang="en-US" altLang="en-US" sz="1300" i="1" dirty="0" smtClean="0">
                <a:latin typeface="Arial" charset="0"/>
                <a:cs typeface="Arial" charset="0"/>
              </a:rPr>
              <a:t>Code </a:t>
            </a:r>
            <a:r>
              <a:rPr lang="en-US" altLang="en-US" sz="1300" i="1" dirty="0">
                <a:latin typeface="Arial" charset="0"/>
                <a:cs typeface="Arial" charset="0"/>
              </a:rPr>
              <a:t>fiscal) </a:t>
            </a:r>
            <a:r>
              <a:rPr lang="en-US" altLang="en-US" sz="1300" i="1" dirty="0" err="1">
                <a:latin typeface="Arial" charset="0"/>
                <a:cs typeface="Arial" charset="0"/>
              </a:rPr>
              <a:t>alors</a:t>
            </a:r>
            <a:r>
              <a:rPr lang="en-US" altLang="en-US" sz="1300" i="1" dirty="0">
                <a:latin typeface="Arial" charset="0"/>
                <a:cs typeface="Arial" charset="0"/>
              </a:rPr>
              <a:t> le </a:t>
            </a:r>
            <a:r>
              <a:rPr lang="en-US" altLang="en-US" sz="1300" i="1" dirty="0" err="1">
                <a:latin typeface="Arial" charset="0"/>
                <a:cs typeface="Arial" charset="0"/>
              </a:rPr>
              <a:t>montant</a:t>
            </a:r>
            <a:r>
              <a:rPr lang="en-US" altLang="en-US" sz="1300" i="1" dirty="0">
                <a:latin typeface="Arial" charset="0"/>
                <a:cs typeface="Arial" charset="0"/>
              </a:rPr>
              <a:t> </a:t>
            </a:r>
            <a:r>
              <a:rPr lang="en-US" altLang="en-US" sz="1300" i="1" dirty="0" err="1" smtClean="0">
                <a:latin typeface="Arial" charset="0"/>
                <a:cs typeface="Arial" charset="0"/>
              </a:rPr>
              <a:t>correspondant</a:t>
            </a:r>
            <a:r>
              <a:rPr lang="en-US" altLang="en-US" sz="1300" i="1" dirty="0" smtClean="0">
                <a:latin typeface="Arial" charset="0"/>
                <a:cs typeface="Arial" charset="0"/>
              </a:rPr>
              <a:t> </a:t>
            </a:r>
            <a:r>
              <a:rPr lang="en-US" altLang="en-US" sz="1300" i="1" dirty="0" err="1" smtClean="0">
                <a:latin typeface="Arial" charset="0"/>
                <a:cs typeface="Arial" charset="0"/>
              </a:rPr>
              <a:t>doit</a:t>
            </a:r>
            <a:r>
              <a:rPr lang="en-US" altLang="en-US" sz="1300" i="1" dirty="0" smtClean="0">
                <a:latin typeface="Arial" charset="0"/>
                <a:cs typeface="Arial" charset="0"/>
              </a:rPr>
              <a:t> </a:t>
            </a:r>
            <a:r>
              <a:rPr lang="en-US" altLang="en-US" sz="1300" i="1" dirty="0" err="1">
                <a:latin typeface="Arial" charset="0"/>
                <a:cs typeface="Arial" charset="0"/>
              </a:rPr>
              <a:t>ê</a:t>
            </a:r>
            <a:r>
              <a:rPr lang="en-US" altLang="en-US" sz="1300" i="1" dirty="0" err="1" smtClean="0">
                <a:latin typeface="Arial" charset="0"/>
                <a:cs typeface="Arial" charset="0"/>
              </a:rPr>
              <a:t>tre</a:t>
            </a:r>
            <a:r>
              <a:rPr lang="en-US" altLang="en-US" sz="1300" i="1" dirty="0" smtClean="0">
                <a:latin typeface="Arial" charset="0"/>
                <a:cs typeface="Arial" charset="0"/>
              </a:rPr>
              <a:t> </a:t>
            </a:r>
            <a:r>
              <a:rPr lang="en-US" altLang="en-US" sz="1300" i="1" dirty="0" err="1">
                <a:latin typeface="Arial" charset="0"/>
                <a:cs typeface="Arial" charset="0"/>
              </a:rPr>
              <a:t>pris</a:t>
            </a:r>
            <a:r>
              <a:rPr lang="en-US" altLang="en-US" sz="1300" i="1" dirty="0">
                <a:latin typeface="Arial" charset="0"/>
                <a:cs typeface="Arial" charset="0"/>
              </a:rPr>
              <a:t> en </a:t>
            </a:r>
            <a:r>
              <a:rPr lang="en-US" altLang="en-US" sz="1300" i="1" dirty="0" err="1">
                <a:latin typeface="Arial" charset="0"/>
                <a:cs typeface="Arial" charset="0"/>
              </a:rPr>
              <a:t>compte</a:t>
            </a:r>
            <a:r>
              <a:rPr lang="en-US" altLang="en-US" sz="1300" i="1" dirty="0">
                <a:latin typeface="Arial" charset="0"/>
                <a:cs typeface="Arial" charset="0"/>
              </a:rPr>
              <a:t> pour </a:t>
            </a:r>
            <a:r>
              <a:rPr lang="en-US" altLang="en-US" sz="1300" i="1" dirty="0" err="1" smtClean="0">
                <a:latin typeface="Arial" charset="0"/>
                <a:cs typeface="Arial" charset="0"/>
              </a:rPr>
              <a:t>déterminer</a:t>
            </a:r>
            <a:r>
              <a:rPr lang="en-US" altLang="en-US" sz="1300" i="1" dirty="0" smtClean="0">
                <a:latin typeface="Arial" charset="0"/>
                <a:cs typeface="Arial" charset="0"/>
              </a:rPr>
              <a:t> </a:t>
            </a:r>
            <a:r>
              <a:rPr lang="en-US" altLang="en-US" sz="1300" i="1" dirty="0">
                <a:latin typeface="Arial" charset="0"/>
                <a:cs typeface="Arial" charset="0"/>
              </a:rPr>
              <a:t>les </a:t>
            </a:r>
            <a:r>
              <a:rPr lang="en-US" altLang="en-US" sz="1300" i="1" dirty="0" smtClean="0">
                <a:latin typeface="Arial" charset="0"/>
                <a:cs typeface="Arial" charset="0"/>
              </a:rPr>
              <a:t>droits </a:t>
            </a:r>
            <a:r>
              <a:rPr lang="en-US" altLang="en-US" sz="1300" i="1" dirty="0">
                <a:latin typeface="Arial" charset="0"/>
                <a:cs typeface="Arial" charset="0"/>
              </a:rPr>
              <a:t>du </a:t>
            </a:r>
            <a:r>
              <a:rPr lang="en-US" altLang="en-US" sz="1300" i="1" dirty="0" err="1">
                <a:latin typeface="Arial" charset="0"/>
                <a:cs typeface="Arial" charset="0"/>
              </a:rPr>
              <a:t>redevable</a:t>
            </a:r>
            <a:r>
              <a:rPr lang="en-US" altLang="en-US" sz="1300" i="1" dirty="0">
                <a:latin typeface="Arial" charset="0"/>
                <a:cs typeface="Arial" charset="0"/>
              </a:rPr>
              <a:t> </a:t>
            </a:r>
            <a:r>
              <a:rPr lang="en-US" altLang="en-US" sz="1300" i="1" dirty="0" err="1" smtClean="0">
                <a:latin typeface="Arial" charset="0"/>
                <a:cs typeface="Arial" charset="0"/>
              </a:rPr>
              <a:t>étranger</a:t>
            </a:r>
            <a:r>
              <a:rPr lang="en-US" altLang="en-US" sz="1300" i="1" dirty="0" smtClean="0">
                <a:latin typeface="Arial" charset="0"/>
                <a:cs typeface="Arial" charset="0"/>
              </a:rPr>
              <a:t> </a:t>
            </a:r>
            <a:r>
              <a:rPr lang="en-US" altLang="en-US" sz="1300" i="1" dirty="0">
                <a:latin typeface="Arial" charset="0"/>
                <a:cs typeface="Arial" charset="0"/>
              </a:rPr>
              <a:t>(</a:t>
            </a:r>
            <a:r>
              <a:rPr lang="en-US" altLang="en-US" sz="1300" i="1" dirty="0" err="1">
                <a:latin typeface="Arial" charset="0"/>
                <a:cs typeface="Arial" charset="0"/>
              </a:rPr>
              <a:t>agissant</a:t>
            </a:r>
            <a:r>
              <a:rPr lang="en-US" altLang="en-US" sz="1300" i="1" dirty="0">
                <a:latin typeface="Arial" charset="0"/>
                <a:cs typeface="Arial" charset="0"/>
              </a:rPr>
              <a:t> via son agent fiscal) à</a:t>
            </a:r>
            <a:r>
              <a:rPr lang="en-US" altLang="en-US" sz="1300" i="1" dirty="0" smtClean="0">
                <a:latin typeface="Arial" charset="0"/>
                <a:cs typeface="Arial" charset="0"/>
              </a:rPr>
              <a:t> </a:t>
            </a:r>
            <a:r>
              <a:rPr lang="en-US" altLang="en-US" sz="1300" i="1" dirty="0" err="1" smtClean="0">
                <a:latin typeface="Arial" charset="0"/>
                <a:cs typeface="Arial" charset="0"/>
              </a:rPr>
              <a:t>appliquer</a:t>
            </a:r>
            <a:r>
              <a:rPr lang="en-US" altLang="en-US" sz="1300" i="1" dirty="0" smtClean="0">
                <a:latin typeface="Arial" charset="0"/>
                <a:cs typeface="Arial" charset="0"/>
              </a:rPr>
              <a:t> les </a:t>
            </a:r>
            <a:r>
              <a:rPr lang="en-US" altLang="en-US" sz="1300" i="1" dirty="0">
                <a:latin typeface="Arial" charset="0"/>
                <a:cs typeface="Arial" charset="0"/>
              </a:rPr>
              <a:t>RAS au </a:t>
            </a:r>
            <a:r>
              <a:rPr lang="en-US" altLang="en-US" sz="1300" i="1" dirty="0" err="1">
                <a:latin typeface="Arial" charset="0"/>
                <a:cs typeface="Arial" charset="0"/>
              </a:rPr>
              <a:t>taux</a:t>
            </a:r>
            <a:r>
              <a:rPr lang="en-US" altLang="en-US" sz="1300" i="1" dirty="0">
                <a:latin typeface="Arial" charset="0"/>
                <a:cs typeface="Arial" charset="0"/>
              </a:rPr>
              <a:t> </a:t>
            </a:r>
            <a:r>
              <a:rPr lang="en-US" altLang="en-US" sz="1300" i="1" dirty="0" err="1" smtClean="0">
                <a:latin typeface="Arial" charset="0"/>
                <a:cs typeface="Arial" charset="0"/>
              </a:rPr>
              <a:t>réduit</a:t>
            </a:r>
            <a:r>
              <a:rPr lang="en-US" altLang="en-US" sz="1300" i="1" dirty="0" smtClean="0">
                <a:latin typeface="Arial" charset="0"/>
                <a:cs typeface="Arial" charset="0"/>
              </a:rPr>
              <a:t> </a:t>
            </a:r>
            <a:r>
              <a:rPr lang="en-US" altLang="en-US" sz="1300" i="1" dirty="0">
                <a:latin typeface="Arial" charset="0"/>
                <a:cs typeface="Arial" charset="0"/>
              </a:rPr>
              <a:t>sur </a:t>
            </a:r>
            <a:r>
              <a:rPr lang="en-US" altLang="en-US" sz="1300" i="1" dirty="0" smtClean="0">
                <a:latin typeface="Arial" charset="0"/>
                <a:cs typeface="Arial" charset="0"/>
              </a:rPr>
              <a:t>la </a:t>
            </a:r>
            <a:r>
              <a:rPr lang="en-US" altLang="en-US" sz="1300" i="1" dirty="0">
                <a:latin typeface="Arial" charset="0"/>
                <a:cs typeface="Arial" charset="0"/>
              </a:rPr>
              <a:t>base des </a:t>
            </a:r>
            <a:r>
              <a:rPr lang="en-US" altLang="en-US" sz="1300" i="1" dirty="0" err="1">
                <a:latin typeface="Arial" charset="0"/>
                <a:cs typeface="Arial" charset="0"/>
              </a:rPr>
              <a:t>dispositifs</a:t>
            </a:r>
            <a:r>
              <a:rPr lang="en-US" altLang="en-US" sz="1300" i="1" dirty="0">
                <a:latin typeface="Arial" charset="0"/>
                <a:cs typeface="Arial" charset="0"/>
              </a:rPr>
              <a:t> </a:t>
            </a:r>
            <a:r>
              <a:rPr lang="en-US" altLang="en-US" sz="1300" i="1" dirty="0" err="1" smtClean="0">
                <a:latin typeface="Arial" charset="0"/>
                <a:cs typeface="Arial" charset="0"/>
              </a:rPr>
              <a:t>conventionnels</a:t>
            </a:r>
            <a:r>
              <a:rPr lang="fr-FR" altLang="en-US" sz="1300" i="1" dirty="0" smtClean="0">
                <a:latin typeface="Arial" charset="0"/>
                <a:cs typeface="Arial" charset="0"/>
              </a:rPr>
              <a:t> .»</a:t>
            </a:r>
            <a:endParaRPr lang="en-GB" altLang="en-US" sz="1300" i="1" dirty="0">
              <a:latin typeface="Arial" charset="0"/>
              <a:cs typeface="Arial" charset="0"/>
            </a:endParaRPr>
          </a:p>
        </p:txBody>
      </p:sp>
      <p:sp>
        <p:nvSpPr>
          <p:cNvPr id="6" name="Rectangle 3"/>
          <p:cNvSpPr txBox="1">
            <a:spLocks noChangeArrowheads="1"/>
          </p:cNvSpPr>
          <p:nvPr/>
        </p:nvSpPr>
        <p:spPr bwMode="auto">
          <a:xfrm>
            <a:off x="539552" y="5231284"/>
            <a:ext cx="5979480" cy="122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spcAft>
                <a:spcPts val="600"/>
              </a:spcAft>
              <a:buFont typeface="Symbol" pitchFamily="18" charset="2"/>
              <a:buNone/>
              <a:defRPr/>
            </a:pPr>
            <a:r>
              <a:rPr lang="en-US" altLang="en-US" sz="1200" b="1" dirty="0" smtClean="0">
                <a:solidFill>
                  <a:srgbClr val="766A62"/>
                </a:solidFill>
                <a:latin typeface="Arial" charset="0"/>
              </a:rPr>
              <a:t>Points </a:t>
            </a:r>
            <a:r>
              <a:rPr lang="en-US" altLang="en-US" sz="1200" b="1" dirty="0" err="1" smtClean="0">
                <a:solidFill>
                  <a:srgbClr val="766A62"/>
                </a:solidFill>
                <a:latin typeface="Arial" charset="0"/>
              </a:rPr>
              <a:t>d’attention</a:t>
            </a:r>
            <a:r>
              <a:rPr lang="en-US" altLang="en-US" sz="1200" b="1" dirty="0" smtClean="0">
                <a:solidFill>
                  <a:srgbClr val="766A62"/>
                </a:solidFill>
                <a:latin typeface="Arial" charset="0"/>
              </a:rPr>
              <a:t> :</a:t>
            </a:r>
            <a:endParaRPr lang="ru-RU" altLang="en-US" sz="1200" b="1" dirty="0" smtClean="0">
              <a:solidFill>
                <a:srgbClr val="766A62"/>
              </a:solidFill>
              <a:latin typeface="Arial" charset="0"/>
            </a:endParaRPr>
          </a:p>
          <a:p>
            <a:pPr marL="171450" indent="-171450" eaLnBrk="1" hangingPunct="1">
              <a:spcBef>
                <a:spcPct val="20000"/>
              </a:spcBef>
              <a:buFontTx/>
              <a:buChar char="-"/>
              <a:defRPr/>
            </a:pPr>
            <a:r>
              <a:rPr lang="en-US" altLang="en-US" sz="1200" dirty="0" err="1">
                <a:solidFill>
                  <a:srgbClr val="766A62"/>
                </a:solidFill>
                <a:latin typeface="Arial" charset="0"/>
              </a:rPr>
              <a:t>d</a:t>
            </a:r>
            <a:r>
              <a:rPr lang="en-US" altLang="en-US" sz="1200" dirty="0" err="1" smtClean="0">
                <a:solidFill>
                  <a:srgbClr val="766A62"/>
                </a:solidFill>
                <a:latin typeface="Arial" charset="0"/>
              </a:rPr>
              <a:t>éfinir</a:t>
            </a:r>
            <a:r>
              <a:rPr lang="en-US" altLang="en-US" sz="1200" dirty="0" smtClean="0">
                <a:solidFill>
                  <a:srgbClr val="766A62"/>
                </a:solidFill>
                <a:latin typeface="Arial" charset="0"/>
              </a:rPr>
              <a:t> le </a:t>
            </a:r>
            <a:r>
              <a:rPr lang="en-US" altLang="en-US" sz="1200" dirty="0" err="1" smtClean="0">
                <a:solidFill>
                  <a:srgbClr val="766A62"/>
                </a:solidFill>
                <a:latin typeface="Arial" charset="0"/>
              </a:rPr>
              <a:t>montant</a:t>
            </a:r>
            <a:r>
              <a:rPr lang="en-US" altLang="en-US" sz="1200" dirty="0" smtClean="0">
                <a:solidFill>
                  <a:srgbClr val="766A62"/>
                </a:solidFill>
                <a:latin typeface="Arial" charset="0"/>
              </a:rPr>
              <a:t> des </a:t>
            </a:r>
            <a:r>
              <a:rPr lang="en-US" altLang="en-US" sz="1200" dirty="0" err="1" smtClean="0">
                <a:solidFill>
                  <a:srgbClr val="766A62"/>
                </a:solidFill>
                <a:latin typeface="Arial" charset="0"/>
              </a:rPr>
              <a:t>apports</a:t>
            </a:r>
            <a:r>
              <a:rPr lang="en-US" altLang="en-US" sz="1200" dirty="0" smtClean="0">
                <a:solidFill>
                  <a:srgbClr val="766A62"/>
                </a:solidFill>
                <a:latin typeface="Arial" charset="0"/>
              </a:rPr>
              <a:t> </a:t>
            </a:r>
            <a:r>
              <a:rPr lang="en-US" altLang="en-US" sz="1200" dirty="0" err="1" smtClean="0">
                <a:solidFill>
                  <a:srgbClr val="766A62"/>
                </a:solidFill>
                <a:latin typeface="Arial" charset="0"/>
              </a:rPr>
              <a:t>respectifs</a:t>
            </a:r>
            <a:r>
              <a:rPr lang="en-US" altLang="en-US" sz="1200" dirty="0" smtClean="0">
                <a:solidFill>
                  <a:srgbClr val="766A62"/>
                </a:solidFill>
                <a:latin typeface="Arial" charset="0"/>
              </a:rPr>
              <a:t> en </a:t>
            </a:r>
            <a:r>
              <a:rPr lang="en-US" altLang="en-US" sz="1200" dirty="0" err="1" smtClean="0">
                <a:solidFill>
                  <a:srgbClr val="766A62"/>
                </a:solidFill>
                <a:latin typeface="Arial" charset="0"/>
              </a:rPr>
              <a:t>cas</a:t>
            </a:r>
            <a:r>
              <a:rPr lang="en-US" altLang="en-US" sz="1200" dirty="0" smtClean="0">
                <a:solidFill>
                  <a:srgbClr val="766A62"/>
                </a:solidFill>
                <a:latin typeface="Arial" charset="0"/>
              </a:rPr>
              <a:t> de </a:t>
            </a:r>
            <a:r>
              <a:rPr lang="en-US" altLang="en-US" sz="1200" dirty="0" err="1" smtClean="0">
                <a:solidFill>
                  <a:srgbClr val="766A62"/>
                </a:solidFill>
                <a:latin typeface="Arial" charset="0"/>
              </a:rPr>
              <a:t>détention</a:t>
            </a:r>
            <a:r>
              <a:rPr lang="en-US" altLang="en-US" sz="1200" dirty="0" smtClean="0">
                <a:solidFill>
                  <a:srgbClr val="766A62"/>
                </a:solidFill>
                <a:latin typeface="Arial" charset="0"/>
              </a:rPr>
              <a:t> multiple ;</a:t>
            </a:r>
          </a:p>
          <a:p>
            <a:pPr marL="171450" indent="-171450" eaLnBrk="1" hangingPunct="1">
              <a:spcBef>
                <a:spcPct val="20000"/>
              </a:spcBef>
              <a:buFontTx/>
              <a:buChar char="-"/>
              <a:defRPr/>
            </a:pPr>
            <a:r>
              <a:rPr lang="en-US" altLang="en-US" sz="1200" dirty="0" err="1">
                <a:solidFill>
                  <a:srgbClr val="766A62"/>
                </a:solidFill>
                <a:latin typeface="Arial" charset="0"/>
              </a:rPr>
              <a:t>v</a:t>
            </a:r>
            <a:r>
              <a:rPr lang="en-US" altLang="en-US" sz="1200" dirty="0" err="1" smtClean="0">
                <a:solidFill>
                  <a:srgbClr val="766A62"/>
                </a:solidFill>
                <a:latin typeface="Arial" charset="0"/>
              </a:rPr>
              <a:t>alider</a:t>
            </a:r>
            <a:r>
              <a:rPr lang="en-US" altLang="en-US" sz="1200" dirty="0" smtClean="0">
                <a:solidFill>
                  <a:srgbClr val="766A62"/>
                </a:solidFill>
                <a:latin typeface="Arial" charset="0"/>
              </a:rPr>
              <a:t> les </a:t>
            </a:r>
            <a:r>
              <a:rPr lang="en-US" altLang="en-US" sz="1200" dirty="0" err="1" smtClean="0">
                <a:solidFill>
                  <a:srgbClr val="766A62"/>
                </a:solidFill>
                <a:latin typeface="Arial" charset="0"/>
              </a:rPr>
              <a:t>dispositifs</a:t>
            </a:r>
            <a:r>
              <a:rPr lang="en-US" altLang="en-US" sz="1200" dirty="0" smtClean="0">
                <a:solidFill>
                  <a:srgbClr val="766A62"/>
                </a:solidFill>
                <a:latin typeface="Arial" charset="0"/>
              </a:rPr>
              <a:t> </a:t>
            </a:r>
            <a:r>
              <a:rPr lang="en-US" altLang="en-US" sz="1200" dirty="0" err="1" smtClean="0">
                <a:solidFill>
                  <a:srgbClr val="766A62"/>
                </a:solidFill>
                <a:latin typeface="Arial" charset="0"/>
              </a:rPr>
              <a:t>conventionnels</a:t>
            </a:r>
            <a:r>
              <a:rPr lang="en-US" altLang="en-US" sz="1200" dirty="0" smtClean="0">
                <a:solidFill>
                  <a:srgbClr val="766A62"/>
                </a:solidFill>
                <a:latin typeface="Arial" charset="0"/>
              </a:rPr>
              <a:t> </a:t>
            </a:r>
            <a:r>
              <a:rPr lang="en-US" altLang="en-US" sz="1200" dirty="0" err="1" smtClean="0">
                <a:solidFill>
                  <a:srgbClr val="766A62"/>
                </a:solidFill>
                <a:latin typeface="Arial" charset="0"/>
              </a:rPr>
              <a:t>applicables</a:t>
            </a:r>
            <a:r>
              <a:rPr lang="en-US" altLang="en-US" sz="1200" dirty="0" smtClean="0">
                <a:solidFill>
                  <a:srgbClr val="766A62"/>
                </a:solidFill>
                <a:latin typeface="Arial" charset="0"/>
              </a:rPr>
              <a:t> ; </a:t>
            </a:r>
          </a:p>
          <a:p>
            <a:pPr marL="171450" indent="-171450" eaLnBrk="1" hangingPunct="1">
              <a:spcBef>
                <a:spcPct val="20000"/>
              </a:spcBef>
              <a:buFontTx/>
              <a:buChar char="-"/>
              <a:defRPr/>
            </a:pPr>
            <a:r>
              <a:rPr lang="en-US" altLang="en-US" sz="1200" dirty="0" err="1">
                <a:solidFill>
                  <a:srgbClr val="766A62"/>
                </a:solidFill>
                <a:latin typeface="Arial" charset="0"/>
              </a:rPr>
              <a:t>q</a:t>
            </a:r>
            <a:r>
              <a:rPr lang="en-US" altLang="en-US" sz="1200" dirty="0" err="1" smtClean="0">
                <a:solidFill>
                  <a:srgbClr val="766A62"/>
                </a:solidFill>
                <a:latin typeface="Arial" charset="0"/>
              </a:rPr>
              <a:t>uelle</a:t>
            </a:r>
            <a:r>
              <a:rPr lang="en-US" altLang="en-US" sz="1200" dirty="0" smtClean="0">
                <a:solidFill>
                  <a:srgbClr val="766A62"/>
                </a:solidFill>
                <a:latin typeface="Arial" charset="0"/>
              </a:rPr>
              <a:t> </a:t>
            </a:r>
            <a:r>
              <a:rPr lang="en-US" altLang="en-US" sz="1200" dirty="0" err="1" smtClean="0">
                <a:solidFill>
                  <a:srgbClr val="766A62"/>
                </a:solidFill>
                <a:latin typeface="Arial" charset="0"/>
              </a:rPr>
              <a:t>approche</a:t>
            </a:r>
            <a:r>
              <a:rPr lang="en-US" altLang="en-US" sz="1200" dirty="0" smtClean="0">
                <a:solidFill>
                  <a:srgbClr val="766A62"/>
                </a:solidFill>
                <a:latin typeface="Arial" charset="0"/>
              </a:rPr>
              <a:t> </a:t>
            </a:r>
            <a:r>
              <a:rPr lang="en-US" altLang="en-US" sz="1200" dirty="0" err="1" smtClean="0">
                <a:solidFill>
                  <a:srgbClr val="766A62"/>
                </a:solidFill>
                <a:latin typeface="Arial" charset="0"/>
              </a:rPr>
              <a:t>retenir</a:t>
            </a:r>
            <a:r>
              <a:rPr lang="en-US" altLang="en-US" sz="1200" dirty="0" smtClean="0">
                <a:solidFill>
                  <a:srgbClr val="766A62"/>
                </a:solidFill>
                <a:latin typeface="Arial" charset="0"/>
              </a:rPr>
              <a:t> pour </a:t>
            </a:r>
            <a:r>
              <a:rPr lang="en-US" altLang="en-US" sz="1200" dirty="0" err="1" smtClean="0">
                <a:solidFill>
                  <a:srgbClr val="766A62"/>
                </a:solidFill>
                <a:latin typeface="Arial" charset="0"/>
              </a:rPr>
              <a:t>définir</a:t>
            </a:r>
            <a:r>
              <a:rPr lang="en-US" altLang="en-US" sz="1200" dirty="0" smtClean="0">
                <a:solidFill>
                  <a:srgbClr val="766A62"/>
                </a:solidFill>
                <a:latin typeface="Arial" charset="0"/>
              </a:rPr>
              <a:t> le ratio </a:t>
            </a:r>
            <a:r>
              <a:rPr lang="en-US" altLang="en-US" sz="1200" dirty="0" err="1" smtClean="0">
                <a:solidFill>
                  <a:srgbClr val="766A62"/>
                </a:solidFill>
                <a:latin typeface="Arial" charset="0"/>
              </a:rPr>
              <a:t>d’endettement</a:t>
            </a:r>
            <a:r>
              <a:rPr lang="en-US" altLang="en-US" sz="1200" dirty="0" smtClean="0">
                <a:solidFill>
                  <a:srgbClr val="766A62"/>
                </a:solidFill>
                <a:latin typeface="Arial" charset="0"/>
              </a:rPr>
              <a:t> (</a:t>
            </a:r>
            <a:r>
              <a:rPr lang="en-US" altLang="en-US" sz="1200" i="1" dirty="0" smtClean="0">
                <a:solidFill>
                  <a:srgbClr val="766A62"/>
                </a:solidFill>
                <a:latin typeface="Arial" charset="0"/>
              </a:rPr>
              <a:t>debt-to equity</a:t>
            </a:r>
            <a:r>
              <a:rPr lang="en-US" altLang="en-US" sz="1200" dirty="0" smtClean="0">
                <a:solidFill>
                  <a:srgbClr val="766A62"/>
                </a:solidFill>
                <a:latin typeface="Arial" charset="0"/>
              </a:rPr>
              <a:t>) ?</a:t>
            </a:r>
            <a:endParaRPr lang="en-US" altLang="en-US" sz="1200" dirty="0">
              <a:solidFill>
                <a:srgbClr val="766A62"/>
              </a:solidFill>
              <a:latin typeface="Arial" charset="0"/>
            </a:endParaRPr>
          </a:p>
          <a:p>
            <a:pPr marL="171450" indent="-171450" eaLnBrk="1" hangingPunct="1">
              <a:spcBef>
                <a:spcPct val="20000"/>
              </a:spcBef>
              <a:buFontTx/>
              <a:buChar char="-"/>
              <a:defRPr/>
            </a:pPr>
            <a:endParaRPr lang="ru-RU" altLang="en-US" sz="1200" dirty="0">
              <a:solidFill>
                <a:srgbClr val="766A62"/>
              </a:solidFill>
              <a:latin typeface="Arial" charset="0"/>
            </a:endParaRPr>
          </a:p>
          <a:p>
            <a:pPr marL="171450" indent="-171450" eaLnBrk="1" hangingPunct="1">
              <a:spcBef>
                <a:spcPct val="20000"/>
              </a:spcBef>
              <a:buFontTx/>
              <a:buChar char="-"/>
              <a:defRPr/>
            </a:pPr>
            <a:endParaRPr lang="ru-RU" altLang="en-US" sz="1200" dirty="0" smtClean="0">
              <a:solidFill>
                <a:srgbClr val="766A62"/>
              </a:solidFill>
              <a:latin typeface="Arial" charset="0"/>
            </a:endParaRPr>
          </a:p>
        </p:txBody>
      </p:sp>
      <p:sp>
        <p:nvSpPr>
          <p:cNvPr id="8" name="Rectangle 3"/>
          <p:cNvSpPr txBox="1">
            <a:spLocks noChangeArrowheads="1"/>
          </p:cNvSpPr>
          <p:nvPr/>
        </p:nvSpPr>
        <p:spPr bwMode="auto">
          <a:xfrm>
            <a:off x="4500563" y="1700808"/>
            <a:ext cx="431990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spcAft>
                <a:spcPts val="600"/>
              </a:spcAft>
            </a:pPr>
            <a:r>
              <a:rPr lang="en-US" altLang="en-US" sz="1300" b="1" dirty="0" err="1" smtClean="0">
                <a:latin typeface="Arial" charset="0"/>
              </a:rPr>
              <a:t>Décision</a:t>
            </a:r>
            <a:r>
              <a:rPr lang="en-US" altLang="en-US" sz="1300" b="1" dirty="0" smtClean="0">
                <a:latin typeface="Arial" charset="0"/>
              </a:rPr>
              <a:t> </a:t>
            </a:r>
            <a:r>
              <a:rPr lang="en-US" altLang="en-US" sz="1300" b="1" dirty="0">
                <a:latin typeface="Arial" charset="0"/>
              </a:rPr>
              <a:t>de la </a:t>
            </a:r>
            <a:r>
              <a:rPr lang="en-US" altLang="en-US" sz="1300" b="1" dirty="0" err="1">
                <a:latin typeface="Arial" charset="0"/>
              </a:rPr>
              <a:t>c</a:t>
            </a:r>
            <a:r>
              <a:rPr lang="en-US" altLang="en-US" sz="1300" b="1" dirty="0" err="1" smtClean="0">
                <a:latin typeface="Arial" charset="0"/>
              </a:rPr>
              <a:t>our</a:t>
            </a:r>
            <a:r>
              <a:rPr lang="en-US" altLang="en-US" sz="1300" b="1" dirty="0" smtClean="0">
                <a:latin typeface="Arial" charset="0"/>
              </a:rPr>
              <a:t> </a:t>
            </a:r>
            <a:r>
              <a:rPr lang="en-US" altLang="en-US" sz="1300" b="1" dirty="0" err="1" smtClean="0">
                <a:latin typeface="Arial" charset="0"/>
              </a:rPr>
              <a:t>d’arbitrage</a:t>
            </a:r>
            <a:r>
              <a:rPr lang="en-US" altLang="en-US" sz="1300" b="1" dirty="0" smtClean="0">
                <a:latin typeface="Arial" charset="0"/>
              </a:rPr>
              <a:t> de la </a:t>
            </a:r>
            <a:r>
              <a:rPr lang="en-US" altLang="en-US" sz="1300" b="1" dirty="0" err="1" smtClean="0">
                <a:latin typeface="Arial" charset="0"/>
              </a:rPr>
              <a:t>région</a:t>
            </a:r>
            <a:r>
              <a:rPr lang="en-US" altLang="en-US" sz="1300" b="1" dirty="0" smtClean="0">
                <a:latin typeface="Arial" charset="0"/>
              </a:rPr>
              <a:t> de </a:t>
            </a:r>
            <a:r>
              <a:rPr lang="en-US" altLang="en-US" sz="1300" b="1" dirty="0" err="1" smtClean="0">
                <a:latin typeface="Arial" charset="0"/>
              </a:rPr>
              <a:t>Volgo-Vyatskiy</a:t>
            </a:r>
            <a:r>
              <a:rPr lang="en-US" altLang="en-US" sz="1300" b="1" dirty="0" smtClean="0">
                <a:latin typeface="Arial" charset="0"/>
              </a:rPr>
              <a:t> du 10 </a:t>
            </a:r>
            <a:r>
              <a:rPr lang="en-US" altLang="en-US" sz="1300" b="1" dirty="0" err="1">
                <a:latin typeface="Arial" charset="0"/>
              </a:rPr>
              <a:t>o</a:t>
            </a:r>
            <a:r>
              <a:rPr lang="en-US" altLang="en-US" sz="1300" b="1" dirty="0" err="1" smtClean="0">
                <a:latin typeface="Arial" charset="0"/>
              </a:rPr>
              <a:t>ctobre</a:t>
            </a:r>
            <a:r>
              <a:rPr lang="en-US" altLang="en-US" sz="1300" b="1" dirty="0" smtClean="0">
                <a:latin typeface="Arial" charset="0"/>
              </a:rPr>
              <a:t> </a:t>
            </a:r>
            <a:r>
              <a:rPr lang="en-US" altLang="en-US" sz="1300" b="1" dirty="0">
                <a:latin typeface="Arial" charset="0"/>
              </a:rPr>
              <a:t>2016 </a:t>
            </a:r>
            <a:r>
              <a:rPr lang="fr-FR" altLang="en-US" sz="1300" b="1" dirty="0">
                <a:latin typeface="Arial" charset="0"/>
              </a:rPr>
              <a:t>(décision </a:t>
            </a:r>
            <a:r>
              <a:rPr lang="fr-FR" altLang="en-US" sz="1300" b="1" i="1" dirty="0" smtClean="0">
                <a:latin typeface="Arial" charset="0"/>
              </a:rPr>
              <a:t>Komi-</a:t>
            </a:r>
            <a:r>
              <a:rPr lang="fr-FR" altLang="en-US" sz="1300" b="1" i="1" dirty="0" err="1" smtClean="0">
                <a:latin typeface="Arial" charset="0"/>
              </a:rPr>
              <a:t>Alumini</a:t>
            </a:r>
            <a:r>
              <a:rPr lang="fr-FR" altLang="en-US" sz="1300" b="1" dirty="0" smtClean="0">
                <a:latin typeface="Arial" charset="0"/>
              </a:rPr>
              <a:t>)</a:t>
            </a:r>
            <a:endParaRPr lang="en-US" altLang="en-US" sz="1300" b="1" dirty="0" smtClean="0">
              <a:latin typeface="Arial" charset="0"/>
            </a:endParaRPr>
          </a:p>
          <a:p>
            <a:pPr eaLnBrk="1" hangingPunct="1">
              <a:spcBef>
                <a:spcPct val="20000"/>
              </a:spcBef>
              <a:spcAft>
                <a:spcPts val="600"/>
              </a:spcAft>
            </a:pPr>
            <a:r>
              <a:rPr lang="en-US" altLang="en-US" sz="1300" dirty="0" err="1" smtClean="0">
                <a:latin typeface="Arial" charset="0"/>
              </a:rPr>
              <a:t>L’actionnaire</a:t>
            </a:r>
            <a:r>
              <a:rPr lang="en-US" altLang="en-US" sz="1300" dirty="0" smtClean="0">
                <a:latin typeface="Arial" charset="0"/>
              </a:rPr>
              <a:t> indirect ne </a:t>
            </a:r>
            <a:r>
              <a:rPr lang="en-US" altLang="en-US" sz="1300" dirty="0" err="1" smtClean="0">
                <a:latin typeface="Arial" charset="0"/>
              </a:rPr>
              <a:t>peut</a:t>
            </a:r>
            <a:r>
              <a:rPr lang="en-US" altLang="en-US" sz="1300" dirty="0" smtClean="0">
                <a:latin typeface="Arial" charset="0"/>
              </a:rPr>
              <a:t> pas </a:t>
            </a:r>
            <a:r>
              <a:rPr lang="en-US" altLang="en-US" sz="1300" dirty="0" err="1" smtClean="0">
                <a:latin typeface="Arial" charset="0"/>
              </a:rPr>
              <a:t>juridiquement</a:t>
            </a:r>
            <a:r>
              <a:rPr lang="en-US" altLang="en-US" sz="1300" dirty="0" smtClean="0">
                <a:latin typeface="Arial" charset="0"/>
              </a:rPr>
              <a:t> </a:t>
            </a:r>
            <a:r>
              <a:rPr lang="en-US" altLang="en-US" sz="1300" dirty="0" err="1" smtClean="0">
                <a:latin typeface="Arial" charset="0"/>
              </a:rPr>
              <a:t>procéder</a:t>
            </a:r>
            <a:r>
              <a:rPr lang="en-US" altLang="en-US" sz="1300" dirty="0" smtClean="0">
                <a:latin typeface="Arial" charset="0"/>
              </a:rPr>
              <a:t> à des </a:t>
            </a:r>
            <a:r>
              <a:rPr lang="en-US" altLang="en-US" sz="1300" dirty="0" err="1" smtClean="0">
                <a:latin typeface="Arial" charset="0"/>
              </a:rPr>
              <a:t>apports</a:t>
            </a:r>
            <a:r>
              <a:rPr lang="en-US" altLang="en-US" sz="1300" dirty="0">
                <a:latin typeface="Arial" charset="0"/>
              </a:rPr>
              <a:t>.</a:t>
            </a:r>
            <a:r>
              <a:rPr lang="en-US" altLang="en-US" sz="1300" dirty="0" smtClean="0">
                <a:latin typeface="Arial" charset="0"/>
              </a:rPr>
              <a:t> </a:t>
            </a:r>
          </a:p>
          <a:p>
            <a:pPr eaLnBrk="1" hangingPunct="1">
              <a:spcBef>
                <a:spcPct val="20000"/>
              </a:spcBef>
              <a:spcAft>
                <a:spcPts val="600"/>
              </a:spcAft>
            </a:pPr>
            <a:r>
              <a:rPr lang="en-US" altLang="en-US" sz="1300" dirty="0" smtClean="0">
                <a:latin typeface="Arial" charset="0"/>
              </a:rPr>
              <a:t>Le principal de la </a:t>
            </a:r>
            <a:r>
              <a:rPr lang="en-US" altLang="en-US" sz="1300" dirty="0" err="1" smtClean="0">
                <a:latin typeface="Arial" charset="0"/>
              </a:rPr>
              <a:t>dette</a:t>
            </a:r>
            <a:r>
              <a:rPr lang="en-US" altLang="en-US" sz="1300" dirty="0" smtClean="0">
                <a:latin typeface="Arial" charset="0"/>
              </a:rPr>
              <a:t> </a:t>
            </a:r>
            <a:r>
              <a:rPr lang="en-US" altLang="en-US" sz="1300" dirty="0" err="1" smtClean="0">
                <a:latin typeface="Arial" charset="0"/>
              </a:rPr>
              <a:t>n’est</a:t>
            </a:r>
            <a:r>
              <a:rPr lang="en-US" altLang="en-US" sz="1300" dirty="0" smtClean="0">
                <a:latin typeface="Arial" charset="0"/>
              </a:rPr>
              <a:t> pas </a:t>
            </a:r>
            <a:r>
              <a:rPr lang="en-US" altLang="en-US" sz="1300" dirty="0" err="1" smtClean="0">
                <a:latin typeface="Arial" charset="0"/>
              </a:rPr>
              <a:t>pris</a:t>
            </a:r>
            <a:r>
              <a:rPr lang="en-US" altLang="en-US" sz="1300" dirty="0" smtClean="0">
                <a:latin typeface="Arial" charset="0"/>
              </a:rPr>
              <a:t> en </a:t>
            </a:r>
            <a:r>
              <a:rPr lang="en-US" altLang="en-US" sz="1300" dirty="0" err="1" smtClean="0">
                <a:latin typeface="Arial" charset="0"/>
              </a:rPr>
              <a:t>compte</a:t>
            </a:r>
            <a:r>
              <a:rPr lang="en-US" altLang="en-US" sz="1300" dirty="0" smtClean="0">
                <a:latin typeface="Arial" charset="0"/>
              </a:rPr>
              <a:t> pour </a:t>
            </a:r>
            <a:r>
              <a:rPr lang="en-US" altLang="en-US" sz="1300" dirty="0" err="1" smtClean="0">
                <a:latin typeface="Arial" charset="0"/>
              </a:rPr>
              <a:t>calculer</a:t>
            </a:r>
            <a:r>
              <a:rPr lang="en-US" altLang="en-US" sz="1300" dirty="0" smtClean="0">
                <a:latin typeface="Arial" charset="0"/>
              </a:rPr>
              <a:t> le </a:t>
            </a:r>
            <a:r>
              <a:rPr lang="en-US" altLang="en-US" sz="1300" dirty="0" err="1" smtClean="0">
                <a:latin typeface="Arial" charset="0"/>
              </a:rPr>
              <a:t>montant</a:t>
            </a:r>
            <a:r>
              <a:rPr lang="en-US" altLang="en-US" sz="1300" dirty="0" smtClean="0">
                <a:latin typeface="Arial" charset="0"/>
              </a:rPr>
              <a:t> des </a:t>
            </a:r>
            <a:r>
              <a:rPr lang="en-US" altLang="en-US" sz="1300" dirty="0" err="1" smtClean="0">
                <a:latin typeface="Arial" charset="0"/>
              </a:rPr>
              <a:t>apports</a:t>
            </a:r>
            <a:r>
              <a:rPr lang="en-US" altLang="en-US" sz="1300" dirty="0" smtClean="0">
                <a:latin typeface="Arial" charset="0"/>
              </a:rPr>
              <a:t> (pour </a:t>
            </a:r>
            <a:r>
              <a:rPr lang="en-US" altLang="en-US" sz="1300" dirty="0" err="1" smtClean="0">
                <a:latin typeface="Arial" charset="0"/>
              </a:rPr>
              <a:t>déterminer</a:t>
            </a:r>
            <a:r>
              <a:rPr lang="en-US" altLang="en-US" sz="1300" dirty="0" smtClean="0">
                <a:latin typeface="Arial" charset="0"/>
              </a:rPr>
              <a:t> </a:t>
            </a:r>
            <a:r>
              <a:rPr lang="en-US" altLang="en-US" sz="1300" dirty="0">
                <a:latin typeface="Arial" charset="0"/>
              </a:rPr>
              <a:t>le </a:t>
            </a:r>
            <a:r>
              <a:rPr lang="en-US" altLang="en-US" sz="1300" dirty="0" err="1">
                <a:latin typeface="Arial" charset="0"/>
              </a:rPr>
              <a:t>taux</a:t>
            </a:r>
            <a:r>
              <a:rPr lang="en-US" altLang="en-US" sz="1300" dirty="0">
                <a:latin typeface="Arial" charset="0"/>
              </a:rPr>
              <a:t> </a:t>
            </a:r>
            <a:r>
              <a:rPr lang="en-US" altLang="en-US" sz="1300" dirty="0" err="1">
                <a:latin typeface="Arial" charset="0"/>
              </a:rPr>
              <a:t>conventionnel</a:t>
            </a:r>
            <a:r>
              <a:rPr lang="en-US" altLang="en-US" sz="1300" dirty="0">
                <a:latin typeface="Arial" charset="0"/>
              </a:rPr>
              <a:t> </a:t>
            </a:r>
            <a:r>
              <a:rPr lang="en-US" altLang="en-US" sz="1300" dirty="0" smtClean="0">
                <a:latin typeface="Arial" charset="0"/>
              </a:rPr>
              <a:t>des </a:t>
            </a:r>
            <a:r>
              <a:rPr lang="en-US" altLang="en-US" sz="1300" dirty="0">
                <a:latin typeface="Arial" charset="0"/>
              </a:rPr>
              <a:t>RAS</a:t>
            </a:r>
            <a:r>
              <a:rPr lang="en-US" altLang="en-US" sz="1300" dirty="0" smtClean="0">
                <a:latin typeface="Arial" charset="0"/>
              </a:rPr>
              <a:t>).</a:t>
            </a:r>
            <a:endParaRPr lang="en-GB" altLang="en-US" sz="1300" dirty="0">
              <a:latin typeface="Arial" charset="0"/>
            </a:endParaRPr>
          </a:p>
          <a:p>
            <a:pPr eaLnBrk="1" hangingPunct="1">
              <a:spcBef>
                <a:spcPct val="20000"/>
              </a:spcBef>
              <a:spcAft>
                <a:spcPts val="600"/>
              </a:spcAft>
              <a:buFont typeface="Symbol" pitchFamily="18" charset="2"/>
              <a:buNone/>
            </a:pPr>
            <a:endParaRPr lang="en-US" altLang="en-US" sz="1300" b="1" i="1" dirty="0">
              <a:latin typeface="Arial" charset="0"/>
            </a:endParaRPr>
          </a:p>
        </p:txBody>
      </p:sp>
      <p:sp>
        <p:nvSpPr>
          <p:cNvPr id="9" name="Rectangle 3"/>
          <p:cNvSpPr txBox="1">
            <a:spLocks noChangeArrowheads="1"/>
          </p:cNvSpPr>
          <p:nvPr/>
        </p:nvSpPr>
        <p:spPr bwMode="auto">
          <a:xfrm>
            <a:off x="330201" y="1710332"/>
            <a:ext cx="4241800" cy="215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spcAft>
                <a:spcPts val="600"/>
              </a:spcAft>
            </a:pPr>
            <a:r>
              <a:rPr lang="fr-FR" altLang="en-US" sz="1300" b="1" dirty="0" smtClean="0">
                <a:latin typeface="Arial" charset="0"/>
              </a:rPr>
              <a:t>Décision </a:t>
            </a:r>
            <a:r>
              <a:rPr lang="fr-FR" altLang="en-US" sz="1300" b="1" dirty="0">
                <a:latin typeface="Arial" charset="0"/>
              </a:rPr>
              <a:t>de la Cour </a:t>
            </a:r>
            <a:r>
              <a:rPr lang="fr-FR" altLang="en-US" sz="1300" b="1" dirty="0" smtClean="0">
                <a:latin typeface="Arial" charset="0"/>
              </a:rPr>
              <a:t>supérieure </a:t>
            </a:r>
            <a:r>
              <a:rPr lang="fr-FR" altLang="en-US" sz="1300" b="1" dirty="0">
                <a:latin typeface="Arial" charset="0"/>
              </a:rPr>
              <a:t>d’arbitrage du 12 </a:t>
            </a:r>
            <a:r>
              <a:rPr lang="fr-FR" altLang="en-US" sz="1300" b="1" dirty="0" smtClean="0">
                <a:latin typeface="Arial" charset="0"/>
              </a:rPr>
              <a:t>décembre 2013 (</a:t>
            </a:r>
            <a:r>
              <a:rPr lang="fr-FR" altLang="en-US" sz="1300" b="1" dirty="0">
                <a:latin typeface="Arial" charset="0"/>
              </a:rPr>
              <a:t>décision </a:t>
            </a:r>
            <a:r>
              <a:rPr lang="fr-FR" altLang="en-US" sz="1300" b="1" i="1" dirty="0" smtClean="0">
                <a:latin typeface="Arial" charset="0"/>
              </a:rPr>
              <a:t>UII-</a:t>
            </a:r>
            <a:r>
              <a:rPr lang="fr-FR" altLang="en-US" sz="1300" b="1" i="1" dirty="0" err="1" smtClean="0">
                <a:latin typeface="Arial" charset="0"/>
              </a:rPr>
              <a:t>Sibir</a:t>
            </a:r>
            <a:r>
              <a:rPr lang="fr-FR" altLang="en-US" sz="1300" b="1" i="1" dirty="0" smtClean="0">
                <a:latin typeface="Arial" charset="0"/>
              </a:rPr>
              <a:t> )</a:t>
            </a:r>
          </a:p>
          <a:p>
            <a:pPr eaLnBrk="1" hangingPunct="1">
              <a:spcBef>
                <a:spcPct val="20000"/>
              </a:spcBef>
              <a:spcAft>
                <a:spcPts val="600"/>
              </a:spcAft>
            </a:pPr>
            <a:r>
              <a:rPr lang="fr-FR" altLang="en-US" sz="1300" dirty="0" smtClean="0">
                <a:latin typeface="Arial" charset="0"/>
              </a:rPr>
              <a:t>Par </a:t>
            </a:r>
            <a:r>
              <a:rPr lang="fr-FR" altLang="en-US" sz="1300" dirty="0">
                <a:latin typeface="Arial" charset="0"/>
              </a:rPr>
              <a:t>référence aux commentaires OCDE au modèle de convention fiscale, la </a:t>
            </a:r>
            <a:r>
              <a:rPr lang="fr-FR" altLang="en-US" sz="1300" dirty="0" smtClean="0">
                <a:latin typeface="Arial" charset="0"/>
              </a:rPr>
              <a:t>Cour </a:t>
            </a:r>
            <a:r>
              <a:rPr lang="fr-FR" altLang="en-US" sz="1300" dirty="0">
                <a:latin typeface="Arial" charset="0"/>
              </a:rPr>
              <a:t>a jugé </a:t>
            </a:r>
            <a:r>
              <a:rPr lang="fr-FR" altLang="en-US" sz="1300" dirty="0" smtClean="0">
                <a:latin typeface="Arial" charset="0"/>
              </a:rPr>
              <a:t>qu’à </a:t>
            </a:r>
            <a:r>
              <a:rPr lang="fr-FR" altLang="en-US" sz="1300" dirty="0">
                <a:latin typeface="Arial" charset="0"/>
              </a:rPr>
              <a:t>partir du moment où les intérêts de prêt payés au titre d’une dette </a:t>
            </a:r>
            <a:r>
              <a:rPr lang="fr-FR" altLang="en-US" sz="1300" dirty="0" smtClean="0">
                <a:latin typeface="Arial" charset="0"/>
              </a:rPr>
              <a:t>« contrôlée », </a:t>
            </a:r>
            <a:r>
              <a:rPr lang="fr-FR" altLang="en-US" sz="1300" dirty="0">
                <a:latin typeface="Arial" charset="0"/>
              </a:rPr>
              <a:t>sont réputés être des dividendes fiscalement, le principal de la dette </a:t>
            </a:r>
            <a:r>
              <a:rPr lang="fr-FR" altLang="en-US" sz="1300" dirty="0" smtClean="0">
                <a:latin typeface="Arial" charset="0"/>
              </a:rPr>
              <a:t>(</a:t>
            </a:r>
            <a:r>
              <a:rPr lang="en-US" altLang="en-US" sz="1300" dirty="0">
                <a:latin typeface="Arial" charset="0"/>
              </a:rPr>
              <a:t>à </a:t>
            </a:r>
            <a:r>
              <a:rPr lang="fr-FR" altLang="en-US" sz="1300" dirty="0" smtClean="0">
                <a:latin typeface="Arial" charset="0"/>
              </a:rPr>
              <a:t>due concurrence) doit </a:t>
            </a:r>
            <a:r>
              <a:rPr lang="fr-FR" altLang="en-US" sz="1300" dirty="0">
                <a:latin typeface="Arial" charset="0"/>
              </a:rPr>
              <a:t>être pris en compte pour le calcul des apports (pour déterminer le taux conventionnel </a:t>
            </a:r>
            <a:r>
              <a:rPr lang="fr-FR" altLang="en-US" sz="1300" dirty="0" smtClean="0">
                <a:latin typeface="Arial" charset="0"/>
              </a:rPr>
              <a:t>des </a:t>
            </a:r>
            <a:r>
              <a:rPr lang="fr-FR" altLang="en-US" sz="1300" dirty="0">
                <a:latin typeface="Arial" charset="0"/>
              </a:rPr>
              <a:t>RAS</a:t>
            </a:r>
            <a:r>
              <a:rPr lang="fr-FR" altLang="en-US" sz="1300" dirty="0" smtClean="0">
                <a:latin typeface="Arial" charset="0"/>
              </a:rPr>
              <a:t>).</a:t>
            </a:r>
            <a:endParaRPr lang="en-GB" altLang="en-US" sz="1300" dirty="0">
              <a:latin typeface="Arial" charset="0"/>
            </a:endParaRPr>
          </a:p>
        </p:txBody>
      </p:sp>
      <p:sp>
        <p:nvSpPr>
          <p:cNvPr id="10" name="Plus 9"/>
          <p:cNvSpPr/>
          <p:nvPr/>
        </p:nvSpPr>
        <p:spPr>
          <a:xfrm>
            <a:off x="392113" y="1340768"/>
            <a:ext cx="395287" cy="360363"/>
          </a:xfrm>
          <a:prstGeom prst="mathPlus">
            <a:avLst>
              <a:gd name="adj1" fmla="val 10582"/>
            </a:avLst>
          </a:prstGeom>
          <a:solidFill>
            <a:srgbClr val="ABB300"/>
          </a:solidFill>
          <a:ln>
            <a:solidFill>
              <a:srgbClr val="ABB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Minus 10"/>
          <p:cNvSpPr/>
          <p:nvPr/>
        </p:nvSpPr>
        <p:spPr>
          <a:xfrm>
            <a:off x="4735513" y="1477293"/>
            <a:ext cx="393700" cy="144463"/>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DC222D"/>
              </a:solidFill>
            </a:endParaRPr>
          </a:p>
        </p:txBody>
      </p:sp>
    </p:spTree>
    <p:extLst>
      <p:ext uri="{BB962C8B-B14F-4D97-AF65-F5344CB8AC3E}">
        <p14:creationId xmlns:p14="http://schemas.microsoft.com/office/powerpoint/2010/main" val="739360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EBC8EDA7-A4F9-407D-8EAB-943C3C667CA7}" vid="{6176B42E-4DB5-4B8A-BA46-CA2E740926CE}"/>
    </a:ext>
  </a:extLst>
</a:theme>
</file>

<file path=ppt/theme/theme2.xml><?xml version="1.0" encoding="utf-8"?>
<a:theme xmlns:a="http://schemas.openxmlformats.org/drawingml/2006/main" name="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EBC8EDA7-A4F9-407D-8EAB-943C3C667CA7}" vid="{7A0CB18D-72C1-46B8-A401-F5B0959A484B}"/>
    </a:ext>
  </a:extLst>
</a:theme>
</file>

<file path=ppt/theme/theme3.xml><?xml version="1.0" encoding="utf-8"?>
<a:theme xmlns:a="http://schemas.openxmlformats.org/drawingml/2006/main" name="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EBC8EDA7-A4F9-407D-8EAB-943C3C667CA7}" vid="{93A1A0DD-9C7D-4E42-ABC4-591FCCCCFC52}"/>
    </a:ext>
  </a:extLst>
</a:theme>
</file>

<file path=ppt/theme/theme4.xml><?xml version="1.0" encoding="utf-8"?>
<a:theme xmlns:a="http://schemas.openxmlformats.org/drawingml/2006/main" name="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EBC8EDA7-A4F9-407D-8EAB-943C3C667CA7}" vid="{860D1A80-ECEB-4B92-8ECF-D66F233F4694}"/>
    </a:ext>
  </a:extLst>
</a:theme>
</file>

<file path=ppt/theme/theme5.xml><?xml version="1.0" encoding="utf-8"?>
<a:theme xmlns:a="http://schemas.openxmlformats.org/drawingml/2006/main" name="1_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EBC8EDA7-A4F9-407D-8EAB-943C3C667CA7}" vid="{860D1A80-ECEB-4B92-8ECF-D66F233F469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8B4915-1FB3-4D7D-A599-8AF019C41221}"/>
</file>

<file path=customXml/itemProps2.xml><?xml version="1.0" encoding="utf-8"?>
<ds:datastoreItem xmlns:ds="http://schemas.openxmlformats.org/officeDocument/2006/customXml" ds:itemID="{428BA8A4-1115-4445-AFC0-8BFBCDD919C4}"/>
</file>

<file path=customXml/itemProps3.xml><?xml version="1.0" encoding="utf-8"?>
<ds:datastoreItem xmlns:ds="http://schemas.openxmlformats.org/officeDocument/2006/customXml" ds:itemID="{5C20BFB2-1CF3-4B47-B820-8AF84F6CBB9A}"/>
</file>

<file path=docProps/app.xml><?xml version="1.0" encoding="utf-8"?>
<Properties xmlns="http://schemas.openxmlformats.org/officeDocument/2006/extended-properties" xmlns:vt="http://schemas.openxmlformats.org/officeDocument/2006/docPropsVTypes">
  <Template>blank</Template>
  <TotalTime>182</TotalTime>
  <Words>4622</Words>
  <Application>Microsoft Office PowerPoint</Application>
  <PresentationFormat>Affichage à l'écran (4:3)</PresentationFormat>
  <Paragraphs>997</Paragraphs>
  <Slides>24</Slides>
  <Notes>24</Notes>
  <HiddenSlides>0</HiddenSlides>
  <MMClips>0</MMClips>
  <ScaleCrop>false</ScaleCrop>
  <HeadingPairs>
    <vt:vector size="4" baseType="variant">
      <vt:variant>
        <vt:lpstr>Thème</vt:lpstr>
      </vt:variant>
      <vt:variant>
        <vt:i4>5</vt:i4>
      </vt:variant>
      <vt:variant>
        <vt:lpstr>Titres des diapositives</vt:lpstr>
      </vt:variant>
      <vt:variant>
        <vt:i4>24</vt:i4>
      </vt:variant>
    </vt:vector>
  </HeadingPairs>
  <TitlesOfParts>
    <vt:vector size="29" baseType="lpstr">
      <vt:lpstr>Blank</vt:lpstr>
      <vt:lpstr>intermediate_title_page_with_image_Design</vt:lpstr>
      <vt:lpstr>text_slide_with_Design</vt:lpstr>
      <vt:lpstr>empty_slide_Design</vt:lpstr>
      <vt:lpstr>1_empty_slide_Design</vt:lpstr>
      <vt:lpstr>Refacturations de sources russes : enjeux fiscaux et solutions pratiques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Tour d’horizon des évolutions règlementaires et de la jurisprudence récente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Mazzocchi Lorenzo</cp:lastModifiedBy>
  <cp:revision>141</cp:revision>
  <cp:lastPrinted>2017-10-10T06:50:42Z</cp:lastPrinted>
  <dcterms:created xsi:type="dcterms:W3CDTF">2016-09-20T13:59:17Z</dcterms:created>
  <dcterms:modified xsi:type="dcterms:W3CDTF">2017-10-18T16:34:42Z</dcterms:modified>
</cp:coreProperties>
</file>