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43" r:id="rId2"/>
    <p:sldMasterId id="2147483845" r:id="rId3"/>
    <p:sldMasterId id="2147483831" r:id="rId4"/>
    <p:sldMasterId id="2147483820" r:id="rId5"/>
    <p:sldMasterId id="2147483838" r:id="rId6"/>
    <p:sldMasterId id="2147483851" r:id="rId7"/>
    <p:sldMasterId id="2147483855" r:id="rId8"/>
    <p:sldMasterId id="2147483859" r:id="rId9"/>
    <p:sldMasterId id="2147483863" r:id="rId10"/>
    <p:sldMasterId id="2147483871" r:id="rId11"/>
    <p:sldMasterId id="2147483880" r:id="rId12"/>
    <p:sldMasterId id="2147483889" r:id="rId13"/>
  </p:sldMasterIdLst>
  <p:notesMasterIdLst>
    <p:notesMasterId r:id="rId56"/>
  </p:notesMasterIdLst>
  <p:handoutMasterIdLst>
    <p:handoutMasterId r:id="rId57"/>
  </p:handoutMasterIdLst>
  <p:sldIdLst>
    <p:sldId id="259" r:id="rId14"/>
    <p:sldId id="310" r:id="rId15"/>
    <p:sldId id="309" r:id="rId16"/>
    <p:sldId id="306" r:id="rId17"/>
    <p:sldId id="260" r:id="rId18"/>
    <p:sldId id="265" r:id="rId19"/>
    <p:sldId id="276" r:id="rId20"/>
    <p:sldId id="271" r:id="rId21"/>
    <p:sldId id="272" r:id="rId22"/>
    <p:sldId id="277" r:id="rId23"/>
    <p:sldId id="278" r:id="rId24"/>
    <p:sldId id="279" r:id="rId25"/>
    <p:sldId id="305" r:id="rId26"/>
    <p:sldId id="281" r:id="rId27"/>
    <p:sldId id="282" r:id="rId28"/>
    <p:sldId id="283" r:id="rId29"/>
    <p:sldId id="284" r:id="rId30"/>
    <p:sldId id="285" r:id="rId31"/>
    <p:sldId id="286" r:id="rId32"/>
    <p:sldId id="287" r:id="rId33"/>
    <p:sldId id="288" r:id="rId34"/>
    <p:sldId id="289" r:id="rId35"/>
    <p:sldId id="290" r:id="rId36"/>
    <p:sldId id="307" r:id="rId37"/>
    <p:sldId id="312" r:id="rId38"/>
    <p:sldId id="291" r:id="rId39"/>
    <p:sldId id="292" r:id="rId40"/>
    <p:sldId id="293" r:id="rId41"/>
    <p:sldId id="294" r:id="rId42"/>
    <p:sldId id="295" r:id="rId43"/>
    <p:sldId id="296" r:id="rId44"/>
    <p:sldId id="308" r:id="rId45"/>
    <p:sldId id="313" r:id="rId46"/>
    <p:sldId id="297" r:id="rId47"/>
    <p:sldId id="298" r:id="rId48"/>
    <p:sldId id="299" r:id="rId49"/>
    <p:sldId id="300" r:id="rId50"/>
    <p:sldId id="301" r:id="rId51"/>
    <p:sldId id="302" r:id="rId52"/>
    <p:sldId id="303" r:id="rId53"/>
    <p:sldId id="311" r:id="rId54"/>
    <p:sldId id="264" r:id="rId5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66A62"/>
    <a:srgbClr val="FFFFFF"/>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varScale="1">
        <p:scale>
          <a:sx n="100" d="100"/>
          <a:sy n="100" d="100"/>
        </p:scale>
        <p:origin x="17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4098" y="96"/>
      </p:cViewPr>
      <p:guideLst>
        <p:guide orient="horz" pos="2880"/>
        <p:guide pos="216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6074EF9-2D1C-444F-892A-3DE5023F3264}" type="datetimeFigureOut">
              <a:rPr lang="de-DE" smtClean="0"/>
              <a:pPr/>
              <a:t>21.06.2018</a:t>
            </a:fld>
            <a:endParaRPr lang="de-DE"/>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064FE75-9390-4697-9DC7-085317AE8E1C}" type="slidenum">
              <a:rPr lang="de-DE" smtClean="0"/>
              <a:pPr/>
              <a:t>‹N°›</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CFEE0E7-FE49-49E0-B574-252EA06FC051}" type="datetimeFigureOut">
              <a:rPr lang="de-DE" smtClean="0"/>
              <a:pPr/>
              <a:t>21.06.2018</a:t>
            </a:fld>
            <a:endParaRPr lang="de-DE"/>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2008A02-0983-4D98-8FAA-A493F3BA4192}" type="slidenum">
              <a:rPr lang="de-DE" smtClean="0"/>
              <a:pPr/>
              <a:t>‹N°›</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a:t>
            </a:fld>
            <a:endParaRPr lang="de-DE"/>
          </a:p>
        </p:txBody>
      </p:sp>
      <p:sp>
        <p:nvSpPr>
          <p:cNvPr id="5" name="Espace réservé des commentaires 2">
            <a:extLst>
              <a:ext uri="{FF2B5EF4-FFF2-40B4-BE49-F238E27FC236}">
                <a16:creationId xmlns:a16="http://schemas.microsoft.com/office/drawing/2014/main" id="{3B632EE1-14DD-4F34-8482-C9934CF581BF}"/>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68635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a:t>
            </a:fld>
            <a:endParaRPr lang="de-DE"/>
          </a:p>
        </p:txBody>
      </p:sp>
      <p:sp>
        <p:nvSpPr>
          <p:cNvPr id="5" name="Espace réservé des commentaires 2">
            <a:extLst>
              <a:ext uri="{FF2B5EF4-FFF2-40B4-BE49-F238E27FC236}">
                <a16:creationId xmlns:a16="http://schemas.microsoft.com/office/drawing/2014/main" id="{576CDAA7-3312-4FC2-8C58-317ED8AF20AE}"/>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5609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a:t>
            </a:fld>
            <a:endParaRPr lang="de-DE"/>
          </a:p>
        </p:txBody>
      </p:sp>
      <p:sp>
        <p:nvSpPr>
          <p:cNvPr id="5" name="Espace réservé des commentaires 2">
            <a:extLst>
              <a:ext uri="{FF2B5EF4-FFF2-40B4-BE49-F238E27FC236}">
                <a16:creationId xmlns:a16="http://schemas.microsoft.com/office/drawing/2014/main" id="{60BE9BAF-B667-4BF0-BC6C-6A209DDE79A0}"/>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64310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a:t>
            </a:fld>
            <a:endParaRPr lang="de-DE"/>
          </a:p>
        </p:txBody>
      </p:sp>
      <p:sp>
        <p:nvSpPr>
          <p:cNvPr id="5" name="Espace réservé des commentaires 2">
            <a:extLst>
              <a:ext uri="{FF2B5EF4-FFF2-40B4-BE49-F238E27FC236}">
                <a16:creationId xmlns:a16="http://schemas.microsoft.com/office/drawing/2014/main" id="{5752B220-78AA-41F3-B68E-BDD798D87EA6}"/>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01403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13</a:t>
            </a:fld>
            <a:endParaRPr lang="de-DE">
              <a:solidFill>
                <a:prstClr val="black"/>
              </a:solidFill>
            </a:endParaRPr>
          </a:p>
        </p:txBody>
      </p:sp>
      <p:sp>
        <p:nvSpPr>
          <p:cNvPr id="5" name="Espace réservé des commentaires 2"/>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90223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14</a:t>
            </a:fld>
            <a:endParaRPr lang="de-DE"/>
          </a:p>
        </p:txBody>
      </p:sp>
      <p:sp>
        <p:nvSpPr>
          <p:cNvPr id="5" name="Espace réservé des commentaires 2">
            <a:extLst>
              <a:ext uri="{FF2B5EF4-FFF2-40B4-BE49-F238E27FC236}">
                <a16:creationId xmlns:a16="http://schemas.microsoft.com/office/drawing/2014/main" id="{EF0E703B-6C33-490E-B6D0-CFACF10293F4}"/>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92679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15</a:t>
            </a:fld>
            <a:endParaRPr lang="de-DE"/>
          </a:p>
        </p:txBody>
      </p:sp>
      <p:sp>
        <p:nvSpPr>
          <p:cNvPr id="5" name="Espace réservé des commentaires 2">
            <a:extLst>
              <a:ext uri="{FF2B5EF4-FFF2-40B4-BE49-F238E27FC236}">
                <a16:creationId xmlns:a16="http://schemas.microsoft.com/office/drawing/2014/main" id="{D6B74D5E-B421-4995-8083-F02921FF1FCE}"/>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985983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16</a:t>
            </a:fld>
            <a:endParaRPr lang="de-DE"/>
          </a:p>
        </p:txBody>
      </p:sp>
      <p:sp>
        <p:nvSpPr>
          <p:cNvPr id="5" name="Espace réservé des commentaires 2">
            <a:extLst>
              <a:ext uri="{FF2B5EF4-FFF2-40B4-BE49-F238E27FC236}">
                <a16:creationId xmlns:a16="http://schemas.microsoft.com/office/drawing/2014/main" id="{EE21C9CD-2B81-4937-B778-384FFA7FE8ED}"/>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19359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17</a:t>
            </a:fld>
            <a:endParaRPr lang="de-DE"/>
          </a:p>
        </p:txBody>
      </p:sp>
      <p:sp>
        <p:nvSpPr>
          <p:cNvPr id="5" name="Espace réservé des commentaires 2">
            <a:extLst>
              <a:ext uri="{FF2B5EF4-FFF2-40B4-BE49-F238E27FC236}">
                <a16:creationId xmlns:a16="http://schemas.microsoft.com/office/drawing/2014/main" id="{C68FDAAD-4775-480C-916F-DAC227ADDD5B}"/>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63935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18</a:t>
            </a:fld>
            <a:endParaRPr lang="de-DE"/>
          </a:p>
        </p:txBody>
      </p:sp>
      <p:sp>
        <p:nvSpPr>
          <p:cNvPr id="5" name="Espace réservé des commentaires 2">
            <a:extLst>
              <a:ext uri="{FF2B5EF4-FFF2-40B4-BE49-F238E27FC236}">
                <a16:creationId xmlns:a16="http://schemas.microsoft.com/office/drawing/2014/main" id="{8E14B202-9216-4C5A-8735-C798DF55C496}"/>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724306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19</a:t>
            </a:fld>
            <a:endParaRPr lang="de-DE"/>
          </a:p>
        </p:txBody>
      </p:sp>
      <p:sp>
        <p:nvSpPr>
          <p:cNvPr id="5" name="Espace réservé des commentaires 2">
            <a:extLst>
              <a:ext uri="{FF2B5EF4-FFF2-40B4-BE49-F238E27FC236}">
                <a16:creationId xmlns:a16="http://schemas.microsoft.com/office/drawing/2014/main" id="{05DA1FB4-A073-467F-B185-BF2896008934}"/>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1032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a:t>
            </a:fld>
            <a:endParaRPr lang="de-DE"/>
          </a:p>
        </p:txBody>
      </p:sp>
      <p:sp>
        <p:nvSpPr>
          <p:cNvPr id="5" name="Espace réservé des commentaires 2">
            <a:extLst>
              <a:ext uri="{FF2B5EF4-FFF2-40B4-BE49-F238E27FC236}">
                <a16:creationId xmlns:a16="http://schemas.microsoft.com/office/drawing/2014/main" id="{F2830A7B-276C-4D30-B330-850CA9868183}"/>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76528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20</a:t>
            </a:fld>
            <a:endParaRPr lang="de-DE"/>
          </a:p>
        </p:txBody>
      </p:sp>
      <p:sp>
        <p:nvSpPr>
          <p:cNvPr id="5" name="Espace réservé des commentaires 2">
            <a:extLst>
              <a:ext uri="{FF2B5EF4-FFF2-40B4-BE49-F238E27FC236}">
                <a16:creationId xmlns:a16="http://schemas.microsoft.com/office/drawing/2014/main" id="{87278831-6AA2-4980-B055-F9F93DEF8D91}"/>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37541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21</a:t>
            </a:fld>
            <a:endParaRPr lang="de-DE"/>
          </a:p>
        </p:txBody>
      </p:sp>
      <p:sp>
        <p:nvSpPr>
          <p:cNvPr id="5" name="Espace réservé des commentaires 2">
            <a:extLst>
              <a:ext uri="{FF2B5EF4-FFF2-40B4-BE49-F238E27FC236}">
                <a16:creationId xmlns:a16="http://schemas.microsoft.com/office/drawing/2014/main" id="{324485C8-8A85-44B9-A4E7-1C8ED9FA7FAA}"/>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274999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22</a:t>
            </a:fld>
            <a:endParaRPr lang="de-DE"/>
          </a:p>
        </p:txBody>
      </p:sp>
      <p:sp>
        <p:nvSpPr>
          <p:cNvPr id="5" name="Espace réservé des commentaires 2">
            <a:extLst>
              <a:ext uri="{FF2B5EF4-FFF2-40B4-BE49-F238E27FC236}">
                <a16:creationId xmlns:a16="http://schemas.microsoft.com/office/drawing/2014/main" id="{ED3DF490-4B0D-4DF8-8C7B-0FE236E1B9F6}"/>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420760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23</a:t>
            </a:fld>
            <a:endParaRPr lang="de-DE"/>
          </a:p>
        </p:txBody>
      </p:sp>
      <p:sp>
        <p:nvSpPr>
          <p:cNvPr id="5" name="Espace réservé des commentaires 2">
            <a:extLst>
              <a:ext uri="{FF2B5EF4-FFF2-40B4-BE49-F238E27FC236}">
                <a16:creationId xmlns:a16="http://schemas.microsoft.com/office/drawing/2014/main" id="{87C1C09D-301E-4311-99DD-9AEF1F2AF892}"/>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425305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24</a:t>
            </a:fld>
            <a:endParaRPr lang="de-DE">
              <a:solidFill>
                <a:prstClr val="black"/>
              </a:solidFill>
            </a:endParaRPr>
          </a:p>
        </p:txBody>
      </p:sp>
      <p:sp>
        <p:nvSpPr>
          <p:cNvPr id="5" name="Espace réservé des commentaires 2"/>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902235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25</a:t>
            </a:fld>
            <a:endParaRPr lang="de-DE"/>
          </a:p>
        </p:txBody>
      </p:sp>
      <p:sp>
        <p:nvSpPr>
          <p:cNvPr id="5" name="Espace réservé des commentaires 2">
            <a:extLst>
              <a:ext uri="{FF2B5EF4-FFF2-40B4-BE49-F238E27FC236}">
                <a16:creationId xmlns:a16="http://schemas.microsoft.com/office/drawing/2014/main" id="{E95DB53D-C87C-49B8-A268-FA28B3819531}"/>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064038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26</a:t>
            </a:fld>
            <a:endParaRPr lang="de-DE"/>
          </a:p>
        </p:txBody>
      </p:sp>
      <p:sp>
        <p:nvSpPr>
          <p:cNvPr id="5" name="Espace réservé des commentaires 2">
            <a:extLst>
              <a:ext uri="{FF2B5EF4-FFF2-40B4-BE49-F238E27FC236}">
                <a16:creationId xmlns:a16="http://schemas.microsoft.com/office/drawing/2014/main" id="{9C32A7B8-F5AB-4F66-9532-0023BE439CC0}"/>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49065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27</a:t>
            </a:fld>
            <a:endParaRPr lang="de-DE"/>
          </a:p>
        </p:txBody>
      </p:sp>
      <p:sp>
        <p:nvSpPr>
          <p:cNvPr id="5" name="Espace réservé des commentaires 2">
            <a:extLst>
              <a:ext uri="{FF2B5EF4-FFF2-40B4-BE49-F238E27FC236}">
                <a16:creationId xmlns:a16="http://schemas.microsoft.com/office/drawing/2014/main" id="{D4131525-6A89-45A6-A787-1F447F540924}"/>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610419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28</a:t>
            </a:fld>
            <a:endParaRPr lang="de-DE"/>
          </a:p>
        </p:txBody>
      </p:sp>
      <p:sp>
        <p:nvSpPr>
          <p:cNvPr id="5" name="Espace réservé des commentaires 2">
            <a:extLst>
              <a:ext uri="{FF2B5EF4-FFF2-40B4-BE49-F238E27FC236}">
                <a16:creationId xmlns:a16="http://schemas.microsoft.com/office/drawing/2014/main" id="{3FC33A05-8FD8-44B3-9818-3EC66229460F}"/>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22403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29</a:t>
            </a:fld>
            <a:endParaRPr lang="de-DE"/>
          </a:p>
        </p:txBody>
      </p:sp>
      <p:sp>
        <p:nvSpPr>
          <p:cNvPr id="5" name="Espace réservé des commentaires 2">
            <a:extLst>
              <a:ext uri="{FF2B5EF4-FFF2-40B4-BE49-F238E27FC236}">
                <a16:creationId xmlns:a16="http://schemas.microsoft.com/office/drawing/2014/main" id="{E391A00F-0362-4AD4-B985-C79DE50469FD}"/>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69800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3</a:t>
            </a:fld>
            <a:endParaRPr lang="de-DE">
              <a:solidFill>
                <a:prstClr val="black"/>
              </a:solidFill>
            </a:endParaRPr>
          </a:p>
        </p:txBody>
      </p:sp>
      <p:sp>
        <p:nvSpPr>
          <p:cNvPr id="5" name="Espace réservé des commentaires 2"/>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902235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30</a:t>
            </a:fld>
            <a:endParaRPr lang="de-DE"/>
          </a:p>
        </p:txBody>
      </p:sp>
      <p:sp>
        <p:nvSpPr>
          <p:cNvPr id="5" name="Espace réservé des commentaires 2">
            <a:extLst>
              <a:ext uri="{FF2B5EF4-FFF2-40B4-BE49-F238E27FC236}">
                <a16:creationId xmlns:a16="http://schemas.microsoft.com/office/drawing/2014/main" id="{46127F3B-C61C-4772-829B-02808ADF249A}"/>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570475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31</a:t>
            </a:fld>
            <a:endParaRPr lang="de-DE"/>
          </a:p>
        </p:txBody>
      </p:sp>
      <p:sp>
        <p:nvSpPr>
          <p:cNvPr id="5" name="Espace réservé des commentaires 2">
            <a:extLst>
              <a:ext uri="{FF2B5EF4-FFF2-40B4-BE49-F238E27FC236}">
                <a16:creationId xmlns:a16="http://schemas.microsoft.com/office/drawing/2014/main" id="{AB584F7E-8B54-42F6-9602-ECA0EEEEB880}"/>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72836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32</a:t>
            </a:fld>
            <a:endParaRPr lang="de-DE">
              <a:solidFill>
                <a:prstClr val="black"/>
              </a:solidFill>
            </a:endParaRPr>
          </a:p>
        </p:txBody>
      </p:sp>
      <p:sp>
        <p:nvSpPr>
          <p:cNvPr id="5" name="Espace réservé des commentaires 2"/>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90223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33</a:t>
            </a:fld>
            <a:endParaRPr lang="de-DE"/>
          </a:p>
        </p:txBody>
      </p:sp>
      <p:sp>
        <p:nvSpPr>
          <p:cNvPr id="5" name="Espace réservé des commentaires 2">
            <a:extLst>
              <a:ext uri="{FF2B5EF4-FFF2-40B4-BE49-F238E27FC236}">
                <a16:creationId xmlns:a16="http://schemas.microsoft.com/office/drawing/2014/main" id="{CBAADCC8-96BC-486F-8481-6D945B8FF1A3}"/>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353107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34</a:t>
            </a:fld>
            <a:endParaRPr lang="de-DE"/>
          </a:p>
        </p:txBody>
      </p:sp>
      <p:sp>
        <p:nvSpPr>
          <p:cNvPr id="5" name="Espace réservé des commentaires 2">
            <a:extLst>
              <a:ext uri="{FF2B5EF4-FFF2-40B4-BE49-F238E27FC236}">
                <a16:creationId xmlns:a16="http://schemas.microsoft.com/office/drawing/2014/main" id="{B2B9C64A-4F13-4680-82D2-1ED932C191EF}"/>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542691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35</a:t>
            </a:fld>
            <a:endParaRPr lang="de-DE"/>
          </a:p>
        </p:txBody>
      </p:sp>
      <p:sp>
        <p:nvSpPr>
          <p:cNvPr id="5" name="Espace réservé des commentaires 2">
            <a:extLst>
              <a:ext uri="{FF2B5EF4-FFF2-40B4-BE49-F238E27FC236}">
                <a16:creationId xmlns:a16="http://schemas.microsoft.com/office/drawing/2014/main" id="{76D7189F-A9FA-438E-9F3A-49156C457F14}"/>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997167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36</a:t>
            </a:fld>
            <a:endParaRPr lang="de-DE"/>
          </a:p>
        </p:txBody>
      </p:sp>
      <p:sp>
        <p:nvSpPr>
          <p:cNvPr id="5" name="Espace réservé des commentaires 2">
            <a:extLst>
              <a:ext uri="{FF2B5EF4-FFF2-40B4-BE49-F238E27FC236}">
                <a16:creationId xmlns:a16="http://schemas.microsoft.com/office/drawing/2014/main" id="{53DEDF57-7950-498C-8A88-AB4F40C0B3E8}"/>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885405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37</a:t>
            </a:fld>
            <a:endParaRPr lang="de-DE"/>
          </a:p>
        </p:txBody>
      </p:sp>
      <p:sp>
        <p:nvSpPr>
          <p:cNvPr id="5" name="Espace réservé des commentaires 2">
            <a:extLst>
              <a:ext uri="{FF2B5EF4-FFF2-40B4-BE49-F238E27FC236}">
                <a16:creationId xmlns:a16="http://schemas.microsoft.com/office/drawing/2014/main" id="{3656F743-8072-4876-84AA-ED4A15131AD4}"/>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06100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38</a:t>
            </a:fld>
            <a:endParaRPr lang="de-DE"/>
          </a:p>
        </p:txBody>
      </p:sp>
      <p:sp>
        <p:nvSpPr>
          <p:cNvPr id="5" name="Espace réservé des commentaires 2">
            <a:extLst>
              <a:ext uri="{FF2B5EF4-FFF2-40B4-BE49-F238E27FC236}">
                <a16:creationId xmlns:a16="http://schemas.microsoft.com/office/drawing/2014/main" id="{714DBD87-5D7E-4567-A1E7-DE9E32A2B40A}"/>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054513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39</a:t>
            </a:fld>
            <a:endParaRPr lang="de-DE"/>
          </a:p>
        </p:txBody>
      </p:sp>
      <p:sp>
        <p:nvSpPr>
          <p:cNvPr id="5" name="Espace réservé des commentaires 2">
            <a:extLst>
              <a:ext uri="{FF2B5EF4-FFF2-40B4-BE49-F238E27FC236}">
                <a16:creationId xmlns:a16="http://schemas.microsoft.com/office/drawing/2014/main" id="{267F63E3-4C93-48F8-B1DD-B28B11588D21}"/>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62378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4</a:t>
            </a:fld>
            <a:endParaRPr lang="de-DE">
              <a:solidFill>
                <a:prstClr val="black"/>
              </a:solidFill>
            </a:endParaRPr>
          </a:p>
        </p:txBody>
      </p:sp>
      <p:sp>
        <p:nvSpPr>
          <p:cNvPr id="5" name="Espace réservé des commentaires 2"/>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902235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40</a:t>
            </a:fld>
            <a:endParaRPr lang="de-DE"/>
          </a:p>
        </p:txBody>
      </p:sp>
      <p:sp>
        <p:nvSpPr>
          <p:cNvPr id="5" name="Espace réservé des commentaires 2">
            <a:extLst>
              <a:ext uri="{FF2B5EF4-FFF2-40B4-BE49-F238E27FC236}">
                <a16:creationId xmlns:a16="http://schemas.microsoft.com/office/drawing/2014/main" id="{DBDC1A2E-1767-4580-8F2D-360FB8B340B1}"/>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60369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41</a:t>
            </a:fld>
            <a:endParaRPr lang="de-DE">
              <a:solidFill>
                <a:prstClr val="black"/>
              </a:solidFill>
            </a:endParaRPr>
          </a:p>
        </p:txBody>
      </p:sp>
      <p:sp>
        <p:nvSpPr>
          <p:cNvPr id="5" name="Espace réservé des commentaires 2"/>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902235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42</a:t>
            </a:fld>
            <a:endParaRPr lang="de-DE"/>
          </a:p>
        </p:txBody>
      </p:sp>
      <p:sp>
        <p:nvSpPr>
          <p:cNvPr id="5" name="Espace réservé des commentaires 2">
            <a:extLst>
              <a:ext uri="{FF2B5EF4-FFF2-40B4-BE49-F238E27FC236}">
                <a16:creationId xmlns:a16="http://schemas.microsoft.com/office/drawing/2014/main" id="{667AA030-26DD-4F9B-B6EF-F2D9ABB1A5F2}"/>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54911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a:t>
            </a:fld>
            <a:endParaRPr lang="de-DE"/>
          </a:p>
        </p:txBody>
      </p:sp>
      <p:sp>
        <p:nvSpPr>
          <p:cNvPr id="5" name="Espace réservé des commentaires 2">
            <a:extLst>
              <a:ext uri="{FF2B5EF4-FFF2-40B4-BE49-F238E27FC236}">
                <a16:creationId xmlns:a16="http://schemas.microsoft.com/office/drawing/2014/main" id="{26F6BB8A-AC02-490C-95D1-0DB41F21807C}"/>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05197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a:t>
            </a:fld>
            <a:endParaRPr lang="de-DE"/>
          </a:p>
        </p:txBody>
      </p:sp>
      <p:sp>
        <p:nvSpPr>
          <p:cNvPr id="5" name="Espace réservé des commentaires 2">
            <a:extLst>
              <a:ext uri="{FF2B5EF4-FFF2-40B4-BE49-F238E27FC236}">
                <a16:creationId xmlns:a16="http://schemas.microsoft.com/office/drawing/2014/main" id="{4F608C2E-B925-45AF-AFBA-B682D1BDD3C1}"/>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06080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a:t>
            </a:fld>
            <a:endParaRPr lang="de-DE"/>
          </a:p>
        </p:txBody>
      </p:sp>
      <p:sp>
        <p:nvSpPr>
          <p:cNvPr id="5" name="Espace réservé des commentaires 2">
            <a:extLst>
              <a:ext uri="{FF2B5EF4-FFF2-40B4-BE49-F238E27FC236}">
                <a16:creationId xmlns:a16="http://schemas.microsoft.com/office/drawing/2014/main" id="{6AA175BF-CBEA-4DB4-93D5-851BD2E3266C}"/>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90143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a:t>
            </a:fld>
            <a:endParaRPr lang="de-DE"/>
          </a:p>
        </p:txBody>
      </p:sp>
      <p:sp>
        <p:nvSpPr>
          <p:cNvPr id="5" name="Espace réservé des commentaires 2">
            <a:extLst>
              <a:ext uri="{FF2B5EF4-FFF2-40B4-BE49-F238E27FC236}">
                <a16:creationId xmlns:a16="http://schemas.microsoft.com/office/drawing/2014/main" id="{9F295F3A-39C2-44C2-A24C-A2867A62FB23}"/>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49786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a:t>
            </a:fld>
            <a:endParaRPr lang="de-DE"/>
          </a:p>
        </p:txBody>
      </p:sp>
      <p:sp>
        <p:nvSpPr>
          <p:cNvPr id="5" name="Espace réservé des commentaires 2">
            <a:extLst>
              <a:ext uri="{FF2B5EF4-FFF2-40B4-BE49-F238E27FC236}">
                <a16:creationId xmlns:a16="http://schemas.microsoft.com/office/drawing/2014/main" id="{77106BC7-0C1A-4437-BB8F-12022DAA76F0}"/>
              </a:ext>
            </a:extLst>
          </p:cNvPr>
          <p:cNvSpPr>
            <a:spLocks noGrp="1"/>
          </p:cNvSpPr>
          <p:nvPr>
            <p:ph type="body" idx="3"/>
          </p:nvPr>
        </p:nvSpPr>
        <p:spPr>
          <a:xfrm>
            <a:off x="673577" y="4686499"/>
            <a:ext cx="5388610" cy="4439841"/>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13098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fr-FR" sz="2400" baseline="0" noProof="0" dirty="0">
                <a:solidFill>
                  <a:srgbClr val="000000"/>
                </a:solidFill>
                <a:latin typeface="Arial"/>
              </a:rPr>
              <a:t>Modifiez le style du titre</a:t>
            </a:r>
            <a:endParaRPr lang="en-GB" noProof="0" dirty="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a:solidFill>
                  <a:srgbClr val="000000"/>
                </a:solidFill>
                <a:latin typeface="Arial"/>
              </a:rPr>
              <a:t>Sub-heading, Arial 18/22pt.</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489368"/>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56668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sclaimer_slide">
    <p:spTree>
      <p:nvGrpSpPr>
        <p:cNvPr id="1" name=""/>
        <p:cNvGrpSpPr/>
        <p:nvPr/>
      </p:nvGrpSpPr>
      <p:grpSpPr>
        <a:xfrm>
          <a:off x="0" y="0"/>
          <a:ext cx="0" cy="0"/>
          <a:chOff x="0" y="0"/>
          <a:chExt cx="0" cy="0"/>
        </a:xfrm>
      </p:grpSpPr>
      <p:cxnSp>
        <p:nvCxnSpPr>
          <p:cNvPr id="4" name="Gerade Verbindung 3"/>
          <p:cNvCxnSpPr/>
          <p:nvPr userDrawn="1"/>
        </p:nvCxnSpPr>
        <p:spPr>
          <a:xfrm>
            <a:off x="432000" y="4293096"/>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0" y="6094685"/>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txBox="1">
            <a:spLocks/>
          </p:cNvSpPr>
          <p:nvPr userDrawn="1"/>
        </p:nvSpPr>
        <p:spPr>
          <a:xfrm>
            <a:off x="432000" y="6489368"/>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
        <p:nvSpPr>
          <p:cNvPr id="10" name="ZoneTexte 9"/>
          <p:cNvSpPr txBox="1"/>
          <p:nvPr userDrawn="1"/>
        </p:nvSpPr>
        <p:spPr>
          <a:xfrm>
            <a:off x="467544" y="4365104"/>
            <a:ext cx="3960440" cy="1728192"/>
          </a:xfrm>
          <a:prstGeom prst="rect">
            <a:avLst/>
          </a:prstGeom>
          <a:noFill/>
          <a:ln>
            <a:noFill/>
          </a:ln>
        </p:spPr>
        <p:txBody>
          <a:bodyPr wrap="square" lIns="0" tIns="0" rIns="0" bIns="0" rtlCol="0">
            <a:noAutofit/>
          </a:bodyPr>
          <a:lstStyle/>
          <a:p>
            <a:r>
              <a:rPr lang="fr-FR" sz="600" b="1" kern="1200" dirty="0">
                <a:solidFill>
                  <a:schemeClr val="tx1"/>
                </a:solidFill>
                <a:effectLst/>
                <a:latin typeface="Arial"/>
                <a:ea typeface="+mn-ea"/>
                <a:cs typeface="Arial"/>
              </a:rPr>
              <a:t>CMS Francis Lefebvre Avocats, </a:t>
            </a:r>
            <a:r>
              <a:rPr lang="fr-FR" sz="600" kern="1200" dirty="0">
                <a:solidFill>
                  <a:schemeClr val="tx1"/>
                </a:solidFill>
                <a:effectLst/>
                <a:latin typeface="Arial"/>
                <a:ea typeface="+mn-ea"/>
                <a:cs typeface="Arial"/>
              </a:rPr>
              <a:t>entité opérant sous la forme d’une société d'exercice libéral à forme anonyme (S.E.L.A.F.A.), est membre du groupement européen d'intérêt économique CMS </a:t>
            </a:r>
            <a:r>
              <a:rPr lang="fr-FR" sz="600" kern="1200" dirty="0" err="1">
                <a:solidFill>
                  <a:schemeClr val="tx1"/>
                </a:solidFill>
                <a:effectLst/>
                <a:latin typeface="Arial"/>
                <a:ea typeface="+mn-ea"/>
                <a:cs typeface="Arial"/>
              </a:rPr>
              <a:t>Legal</a:t>
            </a:r>
            <a:r>
              <a:rPr lang="fr-FR" sz="600" kern="1200" dirty="0">
                <a:solidFill>
                  <a:schemeClr val="tx1"/>
                </a:solidFill>
                <a:effectLst/>
                <a:latin typeface="Arial"/>
                <a:ea typeface="+mn-ea"/>
                <a:cs typeface="Arial"/>
              </a:rPr>
              <a:t> Services EEIG (CMS EEIG), qui coordonne un ensemble de cabinets d’avocats indépendants. CMS EEIG n’assure aucun service auprès de la clientèle. Seuls les cabinets d’avocats membres offrent des prestations de services dans leurs ressorts géographiques respectifs. CMS EEIG et chacun des cabinets d’avocats qui en est membre, sont des entités juridiques distinctes dont aucune n’a autorité pour engager les autres. CMS EEIG et chacun des cabinets d’avocats membres sont responsables de leurs propres actes ou manquements et non de ceux des autres membres du groupement. L’utilisation de la marque « CMS » et du terme « cabinet » désigne certains ou la totalité des cabinets d’avocats membres, ou encore leurs bureaux. Consulter le site Internet </a:t>
            </a:r>
            <a:r>
              <a:rPr lang="fr-FR" sz="600" kern="1200" dirty="0" err="1">
                <a:solidFill>
                  <a:schemeClr val="tx1"/>
                </a:solidFill>
                <a:effectLst/>
                <a:latin typeface="Arial"/>
                <a:ea typeface="+mn-ea"/>
                <a:cs typeface="Arial"/>
              </a:rPr>
              <a:t>cms.law</a:t>
            </a:r>
            <a:r>
              <a:rPr lang="fr-FR" sz="600" kern="1200" dirty="0">
                <a:solidFill>
                  <a:schemeClr val="tx1"/>
                </a:solidFill>
                <a:effectLst/>
                <a:latin typeface="Arial"/>
                <a:ea typeface="+mn-ea"/>
                <a:cs typeface="Arial"/>
              </a:rPr>
              <a:t>/</a:t>
            </a:r>
            <a:r>
              <a:rPr lang="fr-FR" sz="600" kern="1200" dirty="0" err="1">
                <a:solidFill>
                  <a:schemeClr val="tx1"/>
                </a:solidFill>
                <a:effectLst/>
                <a:latin typeface="Arial"/>
                <a:ea typeface="+mn-ea"/>
                <a:cs typeface="Arial"/>
              </a:rPr>
              <a:t>fl</a:t>
            </a:r>
            <a:r>
              <a:rPr lang="fr-FR" sz="600" kern="1200" dirty="0">
                <a:solidFill>
                  <a:schemeClr val="tx1"/>
                </a:solidFill>
                <a:effectLst/>
                <a:latin typeface="Arial"/>
                <a:ea typeface="+mn-ea"/>
                <a:cs typeface="Arial"/>
              </a:rPr>
              <a:t> pour obtenir des informations complémentaires.</a:t>
            </a:r>
          </a:p>
          <a:p>
            <a:r>
              <a:rPr lang="fr-FR" sz="600" b="1" kern="1200" dirty="0">
                <a:solidFill>
                  <a:schemeClr val="tx1"/>
                </a:solidFill>
                <a:effectLst/>
                <a:latin typeface="Arial"/>
                <a:ea typeface="+mn-ea"/>
                <a:cs typeface="Arial"/>
              </a:rPr>
              <a:t>Implantations CMS : </a:t>
            </a:r>
            <a:r>
              <a:rPr lang="fr-FR" sz="600" kern="1200" dirty="0">
                <a:solidFill>
                  <a:schemeClr val="tx1"/>
                </a:solidFill>
                <a:effectLst/>
                <a:latin typeface="Arial"/>
                <a:ea typeface="+mn-ea"/>
                <a:cs typeface="Arial"/>
              </a:rPr>
              <a:t>Aberdeen, Alger, Amsterdam, Anvers, Barcelone, Belgrade, Berlin, Bogota, Bratislava, Bristol, Bruxelles, Bucarest, Budapest, Casablanca, Cologne, Dubaï, Düsseldorf, Édimbourg, Francfort, Funchal, Genève, Glasgow, Hambourg, Hong Kong, Istanbul, Kiev, Leipzig, Lima, Lisbonne, Ljubljana, Londres, Luanda, Luxembourg, Lyon, Madrid, Manchester, Medellín, Mexico, Milan, Monaco, Moscou, Munich, Muscat, Paris, Pékin, Podgorica, Poznań, Prague, Reading, Rio de Janeiro, Riyad, Rome, Santiago du Chili, Sarajevo, Séville, Shanghai, Sheffield, Singapour, Skopje, Sofia, Strasbourg, Stuttgart, Téhéran, Tirana, Utrecht, Varsovie, Vienne, Zagreb et Zurich.</a:t>
            </a:r>
          </a:p>
          <a:p>
            <a:endParaRPr lang="fr-FR" sz="600" kern="1200" dirty="0">
              <a:solidFill>
                <a:schemeClr val="tx1"/>
              </a:solidFill>
              <a:effectLst/>
              <a:latin typeface="Arial"/>
              <a:ea typeface="+mn-ea"/>
              <a:cs typeface="Arial"/>
            </a:endParaRPr>
          </a:p>
          <a:p>
            <a:r>
              <a:rPr lang="fr-FR" sz="600" b="1" kern="1200" dirty="0" err="1">
                <a:solidFill>
                  <a:schemeClr val="tx1"/>
                </a:solidFill>
                <a:effectLst/>
                <a:latin typeface="+mn-lt"/>
                <a:ea typeface="+mn-ea"/>
                <a:cs typeface="+mn-cs"/>
              </a:rPr>
              <a:t>cms.law</a:t>
            </a:r>
            <a:r>
              <a:rPr lang="fr-FR" sz="600" b="1" kern="1200" dirty="0">
                <a:solidFill>
                  <a:schemeClr val="tx1"/>
                </a:solidFill>
                <a:effectLst/>
                <a:latin typeface="+mn-lt"/>
                <a:ea typeface="+mn-ea"/>
                <a:cs typeface="+mn-cs"/>
              </a:rPr>
              <a:t>/</a:t>
            </a:r>
            <a:r>
              <a:rPr lang="fr-FR" sz="600" b="1" kern="1200" dirty="0" err="1">
                <a:solidFill>
                  <a:schemeClr val="tx1"/>
                </a:solidFill>
                <a:effectLst/>
                <a:latin typeface="+mn-lt"/>
                <a:ea typeface="+mn-ea"/>
                <a:cs typeface="+mn-cs"/>
              </a:rPr>
              <a:t>fl</a:t>
            </a:r>
            <a:r>
              <a:rPr lang="fr-FR" sz="600" dirty="0">
                <a:effectLst/>
              </a:rPr>
              <a:t> </a:t>
            </a:r>
            <a:endParaRPr lang="fr-FR" sz="600" dirty="0">
              <a:solidFill>
                <a:srgbClr val="766A62"/>
              </a:solidFill>
              <a:latin typeface="Arial"/>
              <a:cs typeface="Arial"/>
            </a:endParaRPr>
          </a:p>
        </p:txBody>
      </p:sp>
    </p:spTree>
    <p:extLst>
      <p:ext uri="{BB962C8B-B14F-4D97-AF65-F5344CB8AC3E}">
        <p14:creationId xmlns:p14="http://schemas.microsoft.com/office/powerpoint/2010/main" val="371316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61376"/>
            <a:ext cx="6329080"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13" name="TextBox 12" descr="CMSLegal_Footer_Firm"/>
          <p:cNvSpPr txBox="1"/>
          <p:nvPr userDrawn="1"/>
        </p:nvSpPr>
        <p:spPr>
          <a:xfrm>
            <a:off x="6044575" y="6537600"/>
            <a:ext cx="3071581" cy="252000"/>
          </a:xfrm>
          <a:prstGeom prst="rect">
            <a:avLst/>
          </a:prstGeom>
          <a:noFill/>
          <a:ln>
            <a:noFill/>
          </a:ln>
        </p:spPr>
        <p:txBody>
          <a:bodyPr wrap="square" lIns="0" tIns="0" rIns="0" bIns="0" rtlCol="0">
            <a:noAutofit/>
          </a:bodyPr>
          <a:lstStyle/>
          <a:p>
            <a:pPr algn="r"/>
            <a:r>
              <a:rPr lang="en-GB" sz="1000" dirty="0">
                <a:solidFill>
                  <a:srgbClr val="766A62"/>
                </a:solidFill>
                <a:latin typeface="Arial"/>
                <a:cs typeface="Arial" pitchFamily="34" charset="0"/>
              </a:rPr>
              <a:t>CMS Francis Lefebvre Avocats</a:t>
            </a: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53553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489368"/>
            <a:ext cx="6329080"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9" name="TextBox 12" descr="CMSLegal_Footer_Firm"/>
          <p:cNvSpPr txBox="1"/>
          <p:nvPr userDrawn="1"/>
        </p:nvSpPr>
        <p:spPr>
          <a:xfrm>
            <a:off x="4831688" y="6489368"/>
            <a:ext cx="4132800" cy="252000"/>
          </a:xfrm>
          <a:prstGeom prst="rect">
            <a:avLst/>
          </a:prstGeom>
          <a:noFill/>
          <a:ln>
            <a:noFill/>
          </a:ln>
        </p:spPr>
        <p:txBody>
          <a:bodyPr wrap="square" lIns="0" tIns="0" rIns="0" bIns="0" rtlCol="0">
            <a:noAutofit/>
          </a:bodyPr>
          <a:lstStyle/>
          <a:p>
            <a:pPr algn="r"/>
            <a:r>
              <a:rPr lang="en-GB" sz="1000" dirty="0">
                <a:solidFill>
                  <a:srgbClr val="766A62"/>
                </a:solidFill>
                <a:latin typeface="Arial"/>
                <a:cs typeface="Arial" pitchFamily="34" charset="0"/>
              </a:rPr>
              <a:t>CMS Francis Lefebvre Avocats</a:t>
            </a: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131715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dirty="0">
              <a:solidFill>
                <a:prstClr val="black"/>
              </a:solidFill>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453336"/>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453336"/>
            <a:ext cx="6329080" cy="252000"/>
          </a:xfrm>
          <a:prstGeom prst="rect">
            <a:avLst/>
          </a:prstGeom>
          <a:noFill/>
          <a:ln>
            <a:noFill/>
          </a:ln>
        </p:spPr>
        <p:txBody>
          <a:bodyPr wrap="square" lIns="0" tIns="0" rIns="0" bIns="0" rtlCol="0">
            <a:noAutofit/>
          </a:bodyPr>
          <a:lstStyle/>
          <a:p>
            <a:r>
              <a:rPr lang="fr-FR" sz="1000" dirty="0">
                <a:solidFill>
                  <a:srgbClr val="FFFFFF"/>
                </a:solidFill>
                <a:latin typeface="Arial"/>
                <a:cs typeface="Arial" pitchFamily="34" charset="0"/>
              </a:rPr>
              <a:t>La gestion de l’emploi après les ordonnances du 22 septembre 2017 : quels outils ? Quels enjeux ? | 21/06/2018</a:t>
            </a:r>
            <a:endParaRPr lang="en-GB" sz="1000" dirty="0">
              <a:solidFill>
                <a:srgbClr val="FFFFFF"/>
              </a:solidFill>
              <a:latin typeface="Arial"/>
              <a:cs typeface="Arial" pitchFamily="34" charset="0"/>
            </a:endParaRPr>
          </a:p>
        </p:txBody>
      </p:sp>
      <p:sp>
        <p:nvSpPr>
          <p:cNvPr id="12" name="TextBox 12" descr="CMSLegal_Footer_Firm"/>
          <p:cNvSpPr txBox="1"/>
          <p:nvPr userDrawn="1"/>
        </p:nvSpPr>
        <p:spPr>
          <a:xfrm>
            <a:off x="4831688" y="6453336"/>
            <a:ext cx="4132800" cy="252000"/>
          </a:xfrm>
          <a:prstGeom prst="rect">
            <a:avLst/>
          </a:prstGeom>
          <a:noFill/>
          <a:ln>
            <a:noFill/>
          </a:ln>
        </p:spPr>
        <p:txBody>
          <a:bodyPr wrap="square" lIns="0" tIns="0" rIns="0" bIns="0" rtlCol="0">
            <a:noAutofit/>
          </a:bodyPr>
          <a:lstStyle/>
          <a:p>
            <a:pPr algn="r"/>
            <a:r>
              <a:rPr lang="en-GB" sz="1000" dirty="0">
                <a:solidFill>
                  <a:srgbClr val="FFFFFF"/>
                </a:solidFill>
                <a:latin typeface="Arial"/>
                <a:cs typeface="Arial" pitchFamily="34" charset="0"/>
              </a:rPr>
              <a:t>CMS Francis Lefebvre Avocats</a:t>
            </a:r>
          </a:p>
        </p:txBody>
      </p:sp>
      <p:grpSp>
        <p:nvGrpSpPr>
          <p:cNvPr id="13" name="Groupe 12"/>
          <p:cNvGrpSpPr/>
          <p:nvPr userDrawn="1"/>
        </p:nvGrpSpPr>
        <p:grpSpPr>
          <a:xfrm>
            <a:off x="432001" y="332656"/>
            <a:ext cx="8430105" cy="795369"/>
            <a:chOff x="432001" y="332656"/>
            <a:chExt cx="8430105" cy="795369"/>
          </a:xfrm>
        </p:grpSpPr>
        <p:pic>
          <p:nvPicPr>
            <p:cNvPr id="14" name="Image 13" descr="CMSLegal_Cover_Logo_IM_iL_004_N"/>
            <p:cNvPicPr>
              <a:picLocks noChangeAspect="1"/>
            </p:cNvPicPr>
            <p:nvPr userDrawn="1"/>
          </p:nvPicPr>
          <p:blipFill rotWithShape="1">
            <a:blip r:embed="rId2"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5" name="Image 14" descr="CMS-FL-avocat-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28287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61376"/>
            <a:ext cx="6329080"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13" name="TextBox 12" descr="CMSLegal_Footer_Firm"/>
          <p:cNvSpPr txBox="1"/>
          <p:nvPr userDrawn="1"/>
        </p:nvSpPr>
        <p:spPr>
          <a:xfrm>
            <a:off x="6044575" y="6537600"/>
            <a:ext cx="3071581" cy="252000"/>
          </a:xfrm>
          <a:prstGeom prst="rect">
            <a:avLst/>
          </a:prstGeom>
          <a:noFill/>
          <a:ln>
            <a:noFill/>
          </a:ln>
        </p:spPr>
        <p:txBody>
          <a:bodyPr wrap="square" lIns="0" tIns="0" rIns="0" bIns="0" rtlCol="0">
            <a:noAutofit/>
          </a:bodyPr>
          <a:lstStyle/>
          <a:p>
            <a:pPr algn="r"/>
            <a:r>
              <a:rPr lang="en-GB" sz="1000" dirty="0">
                <a:solidFill>
                  <a:srgbClr val="766A62"/>
                </a:solidFill>
                <a:latin typeface="Arial"/>
                <a:cs typeface="Arial" pitchFamily="34" charset="0"/>
              </a:rPr>
              <a:t>CMS Francis Lefebvre Avocats</a:t>
            </a: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251337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85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489368"/>
            <a:ext cx="6329080"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9" name="TextBox 12" descr="CMSLegal_Footer_Firm"/>
          <p:cNvSpPr txBox="1"/>
          <p:nvPr userDrawn="1"/>
        </p:nvSpPr>
        <p:spPr>
          <a:xfrm>
            <a:off x="4831688" y="6489368"/>
            <a:ext cx="4132800" cy="252000"/>
          </a:xfrm>
          <a:prstGeom prst="rect">
            <a:avLst/>
          </a:prstGeom>
          <a:noFill/>
          <a:ln>
            <a:noFill/>
          </a:ln>
        </p:spPr>
        <p:txBody>
          <a:bodyPr wrap="square" lIns="0" tIns="0" rIns="0" bIns="0" rtlCol="0">
            <a:noAutofit/>
          </a:bodyPr>
          <a:lstStyle/>
          <a:p>
            <a:pPr algn="r"/>
            <a:r>
              <a:rPr lang="en-GB" sz="1000" dirty="0">
                <a:solidFill>
                  <a:srgbClr val="766A62"/>
                </a:solidFill>
                <a:latin typeface="Arial"/>
                <a:cs typeface="Arial" pitchFamily="34" charset="0"/>
              </a:rPr>
              <a:t>CMS Francis Lefebvre Avocats</a:t>
            </a: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1418839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dirty="0">
              <a:solidFill>
                <a:prstClr val="black"/>
              </a:solidFill>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453336"/>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453336"/>
            <a:ext cx="6329080" cy="252000"/>
          </a:xfrm>
          <a:prstGeom prst="rect">
            <a:avLst/>
          </a:prstGeom>
          <a:noFill/>
          <a:ln>
            <a:noFill/>
          </a:ln>
        </p:spPr>
        <p:txBody>
          <a:bodyPr wrap="square" lIns="0" tIns="0" rIns="0" bIns="0" rtlCol="0">
            <a:noAutofit/>
          </a:bodyPr>
          <a:lstStyle/>
          <a:p>
            <a:r>
              <a:rPr lang="fr-FR" sz="1000" dirty="0">
                <a:solidFill>
                  <a:srgbClr val="FFFFFF"/>
                </a:solidFill>
                <a:latin typeface="Arial"/>
                <a:cs typeface="Arial" pitchFamily="34" charset="0"/>
              </a:rPr>
              <a:t>La gestion de l’emploi après les ordonnances du 22 septembre 2017 : quels outils ? Quels enjeux ? | 21/06/2018</a:t>
            </a:r>
            <a:endParaRPr lang="en-GB" sz="1000" dirty="0">
              <a:solidFill>
                <a:srgbClr val="FFFFFF"/>
              </a:solidFill>
              <a:latin typeface="Arial"/>
              <a:cs typeface="Arial" pitchFamily="34" charset="0"/>
            </a:endParaRPr>
          </a:p>
        </p:txBody>
      </p:sp>
      <p:sp>
        <p:nvSpPr>
          <p:cNvPr id="12" name="TextBox 12" descr="CMSLegal_Footer_Firm"/>
          <p:cNvSpPr txBox="1"/>
          <p:nvPr userDrawn="1"/>
        </p:nvSpPr>
        <p:spPr>
          <a:xfrm>
            <a:off x="4831688" y="6453336"/>
            <a:ext cx="4132800" cy="252000"/>
          </a:xfrm>
          <a:prstGeom prst="rect">
            <a:avLst/>
          </a:prstGeom>
          <a:noFill/>
          <a:ln>
            <a:noFill/>
          </a:ln>
        </p:spPr>
        <p:txBody>
          <a:bodyPr wrap="square" lIns="0" tIns="0" rIns="0" bIns="0" rtlCol="0">
            <a:noAutofit/>
          </a:bodyPr>
          <a:lstStyle/>
          <a:p>
            <a:pPr algn="r"/>
            <a:r>
              <a:rPr lang="en-GB" sz="1000" dirty="0">
                <a:solidFill>
                  <a:srgbClr val="FFFFFF"/>
                </a:solidFill>
                <a:latin typeface="Arial"/>
                <a:cs typeface="Arial" pitchFamily="34" charset="0"/>
              </a:rPr>
              <a:t>CMS Francis Lefebvre Avocats</a:t>
            </a:r>
          </a:p>
        </p:txBody>
      </p:sp>
      <p:grpSp>
        <p:nvGrpSpPr>
          <p:cNvPr id="13" name="Groupe 12"/>
          <p:cNvGrpSpPr/>
          <p:nvPr userDrawn="1"/>
        </p:nvGrpSpPr>
        <p:grpSpPr>
          <a:xfrm>
            <a:off x="432001" y="332656"/>
            <a:ext cx="8430105" cy="795369"/>
            <a:chOff x="432001" y="332656"/>
            <a:chExt cx="8430105" cy="795369"/>
          </a:xfrm>
        </p:grpSpPr>
        <p:pic>
          <p:nvPicPr>
            <p:cNvPr id="14" name="Image 13" descr="CMSLegal_Cover_Logo_IM_iL_004_N"/>
            <p:cNvPicPr>
              <a:picLocks noChangeAspect="1"/>
            </p:cNvPicPr>
            <p:nvPr userDrawn="1"/>
          </p:nvPicPr>
          <p:blipFill rotWithShape="1">
            <a:blip r:embed="rId2"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5" name="Image 14" descr="CMS-FL-avocat-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907436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61376"/>
            <a:ext cx="6329080"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13" name="TextBox 12" descr="CMSLegal_Footer_Firm"/>
          <p:cNvSpPr txBox="1"/>
          <p:nvPr userDrawn="1"/>
        </p:nvSpPr>
        <p:spPr>
          <a:xfrm>
            <a:off x="6044575" y="6537600"/>
            <a:ext cx="3071581" cy="252000"/>
          </a:xfrm>
          <a:prstGeom prst="rect">
            <a:avLst/>
          </a:prstGeom>
          <a:noFill/>
          <a:ln>
            <a:noFill/>
          </a:ln>
        </p:spPr>
        <p:txBody>
          <a:bodyPr wrap="square" lIns="0" tIns="0" rIns="0" bIns="0" rtlCol="0">
            <a:noAutofit/>
          </a:bodyPr>
          <a:lstStyle/>
          <a:p>
            <a:pPr algn="r"/>
            <a:r>
              <a:rPr lang="en-GB" sz="1000">
                <a:solidFill>
                  <a:srgbClr val="766A62"/>
                </a:solidFill>
                <a:latin typeface="Arial"/>
                <a:cs typeface="Arial" pitchFamily="34" charset="0"/>
              </a:rPr>
              <a:t>CMS Francis Lefebvre Avocats</a:t>
            </a:r>
            <a:endParaRPr lang="en-GB" sz="1000" dirty="0">
              <a:solidFill>
                <a:srgbClr val="766A62"/>
              </a:solidFill>
              <a:latin typeface="Arial"/>
              <a:cs typeface="Arial" pitchFamily="34" charset="0"/>
            </a:endParaRP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2513379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489368"/>
            <a:ext cx="6545104"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9" name="TextBox 12" descr="CMSLegal_Footer_Firm"/>
          <p:cNvSpPr txBox="1"/>
          <p:nvPr userDrawn="1"/>
        </p:nvSpPr>
        <p:spPr>
          <a:xfrm>
            <a:off x="4831688" y="6489368"/>
            <a:ext cx="4132800" cy="252000"/>
          </a:xfrm>
          <a:prstGeom prst="rect">
            <a:avLst/>
          </a:prstGeom>
          <a:noFill/>
          <a:ln>
            <a:noFill/>
          </a:ln>
        </p:spPr>
        <p:txBody>
          <a:bodyPr wrap="square" lIns="0" tIns="0" rIns="0" bIns="0" rtlCol="0">
            <a:noAutofit/>
          </a:bodyPr>
          <a:lstStyle/>
          <a:p>
            <a:pPr algn="r"/>
            <a:r>
              <a:rPr lang="en-GB" sz="1000" dirty="0">
                <a:solidFill>
                  <a:srgbClr val="766A62"/>
                </a:solidFill>
                <a:latin typeface="Arial"/>
                <a:cs typeface="Arial" pitchFamily="34" charset="0"/>
              </a:rPr>
              <a:t>CMS Francis Lefebvre Avocats</a:t>
            </a: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1418839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dirty="0">
              <a:solidFill>
                <a:prstClr val="black"/>
              </a:solidFill>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453336"/>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453336"/>
            <a:ext cx="6329080" cy="252000"/>
          </a:xfrm>
          <a:prstGeom prst="rect">
            <a:avLst/>
          </a:prstGeom>
          <a:noFill/>
          <a:ln>
            <a:noFill/>
          </a:ln>
        </p:spPr>
        <p:txBody>
          <a:bodyPr wrap="square" lIns="0" tIns="0" rIns="0" bIns="0" rtlCol="0">
            <a:noAutofit/>
          </a:bodyPr>
          <a:lstStyle/>
          <a:p>
            <a:r>
              <a:rPr lang="fr-FR" sz="1000" dirty="0">
                <a:solidFill>
                  <a:srgbClr val="FFFFFF"/>
                </a:solidFill>
                <a:latin typeface="Arial"/>
                <a:cs typeface="Arial" pitchFamily="34" charset="0"/>
              </a:rPr>
              <a:t>La gestion de l’emploi après les ordonnances du 22 septembre 2017 : quels outils ? Quels enjeux ? | 21/06/2018</a:t>
            </a:r>
            <a:endParaRPr lang="en-GB" sz="1000" dirty="0">
              <a:solidFill>
                <a:srgbClr val="FFFFFF"/>
              </a:solidFill>
              <a:latin typeface="Arial"/>
              <a:cs typeface="Arial" pitchFamily="34" charset="0"/>
            </a:endParaRPr>
          </a:p>
        </p:txBody>
      </p:sp>
      <p:sp>
        <p:nvSpPr>
          <p:cNvPr id="12" name="TextBox 12" descr="CMSLegal_Footer_Firm"/>
          <p:cNvSpPr txBox="1"/>
          <p:nvPr userDrawn="1"/>
        </p:nvSpPr>
        <p:spPr>
          <a:xfrm>
            <a:off x="4831688" y="6453336"/>
            <a:ext cx="4132800" cy="252000"/>
          </a:xfrm>
          <a:prstGeom prst="rect">
            <a:avLst/>
          </a:prstGeom>
          <a:noFill/>
          <a:ln>
            <a:noFill/>
          </a:ln>
        </p:spPr>
        <p:txBody>
          <a:bodyPr wrap="square" lIns="0" tIns="0" rIns="0" bIns="0" rtlCol="0">
            <a:noAutofit/>
          </a:bodyPr>
          <a:lstStyle/>
          <a:p>
            <a:pPr algn="r"/>
            <a:r>
              <a:rPr lang="en-GB" sz="1000" dirty="0">
                <a:solidFill>
                  <a:srgbClr val="FFFFFF"/>
                </a:solidFill>
                <a:latin typeface="Arial"/>
                <a:cs typeface="Arial" pitchFamily="34" charset="0"/>
              </a:rPr>
              <a:t>CMS Francis Lefebvre Avocats</a:t>
            </a:r>
          </a:p>
        </p:txBody>
      </p:sp>
      <p:grpSp>
        <p:nvGrpSpPr>
          <p:cNvPr id="13" name="Groupe 12"/>
          <p:cNvGrpSpPr/>
          <p:nvPr userDrawn="1"/>
        </p:nvGrpSpPr>
        <p:grpSpPr>
          <a:xfrm>
            <a:off x="432001" y="332656"/>
            <a:ext cx="8430105" cy="795369"/>
            <a:chOff x="432001" y="332656"/>
            <a:chExt cx="8430105" cy="795369"/>
          </a:xfrm>
        </p:grpSpPr>
        <p:pic>
          <p:nvPicPr>
            <p:cNvPr id="14" name="Image 13" descr="CMSLegal_Cover_Logo_IM_iL_004_N"/>
            <p:cNvPicPr>
              <a:picLocks noChangeAspect="1"/>
            </p:cNvPicPr>
            <p:nvPr userDrawn="1"/>
          </p:nvPicPr>
          <p:blipFill rotWithShape="1">
            <a:blip r:embed="rId2"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5" name="Image 14" descr="CMS-FL-avocat-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90743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518075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2336890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1749663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26055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43346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79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1444280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61376"/>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4183273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61376"/>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4257495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61376"/>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2901481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6137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2265941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61376"/>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271388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6137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456563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6137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08437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6137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1586521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6137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31268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37600"/>
            <a:ext cx="6329080" cy="252000"/>
          </a:xfrm>
          <a:prstGeom prst="rect">
            <a:avLst/>
          </a:prstGeom>
          <a:noFill/>
          <a:ln>
            <a:noFill/>
          </a:ln>
        </p:spPr>
        <p:txBody>
          <a:bodyPr wrap="square" lIns="0" tIns="0" rIns="0" bIns="0" rtlCol="0">
            <a:noAutofit/>
          </a:bodyPr>
          <a:lstStyle/>
          <a:p>
            <a:r>
              <a:rPr lang="fr-FR" sz="1000" noProof="0">
                <a:solidFill>
                  <a:srgbClr val="766A62"/>
                </a:solidFill>
                <a:latin typeface="Arial"/>
                <a:cs typeface="Arial" pitchFamily="34" charset="0"/>
              </a:rPr>
              <a:t>La gestion de l’emploi après les ordonnances du 22 septembre 2017 : quels outils ? Quels enjeux ? | 21/06/2018</a:t>
            </a:r>
            <a:endParaRPr lang="en-GB" sz="1000" noProof="0" dirty="0">
              <a:solidFill>
                <a:srgbClr val="766A62"/>
              </a:solidFill>
              <a:latin typeface="Arial"/>
              <a:cs typeface="Arial" pitchFamily="34" charset="0"/>
            </a:endParaRPr>
          </a:p>
        </p:txBody>
      </p:sp>
      <p:sp>
        <p:nvSpPr>
          <p:cNvPr id="13" name="TextBox 12" descr="CMSLegal_Footer_Firm"/>
          <p:cNvSpPr txBox="1"/>
          <p:nvPr userDrawn="1"/>
        </p:nvSpPr>
        <p:spPr>
          <a:xfrm>
            <a:off x="4831688" y="6537600"/>
            <a:ext cx="4132800" cy="252000"/>
          </a:xfrm>
          <a:prstGeom prst="rect">
            <a:avLst/>
          </a:prstGeom>
          <a:noFill/>
          <a:ln>
            <a:noFill/>
          </a:ln>
        </p:spPr>
        <p:txBody>
          <a:bodyPr wrap="square" lIns="0" tIns="0" rIns="0" bIns="0" rtlCol="0">
            <a:noAutofit/>
          </a:bodyPr>
          <a:lstStyle/>
          <a:p>
            <a:pPr algn="r"/>
            <a:r>
              <a:rPr lang="en-GB" sz="1000" noProof="0" dirty="0">
                <a:solidFill>
                  <a:srgbClr val="766A62"/>
                </a:solidFill>
                <a:latin typeface="Arial"/>
                <a:cs typeface="Arial" pitchFamily="34" charset="0"/>
              </a:rPr>
              <a:t>CMS Francis Lefebvre Avocats</a:t>
            </a: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38173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489368"/>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689131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489368"/>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1164728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2041951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489368"/>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994736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720094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4127545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252172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1156405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489368"/>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386761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489368"/>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347141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489368"/>
            <a:ext cx="6401088" cy="252000"/>
          </a:xfrm>
          <a:prstGeom prst="rect">
            <a:avLst/>
          </a:prstGeom>
          <a:noFill/>
          <a:ln>
            <a:noFill/>
          </a:ln>
        </p:spPr>
        <p:txBody>
          <a:bodyPr wrap="square" lIns="0" tIns="0" rIns="0" bIns="0" rtlCol="0">
            <a:noAutofit/>
          </a:bodyPr>
          <a:lstStyle/>
          <a:p>
            <a:r>
              <a:rPr lang="fr-FR" sz="1000" noProof="0" dirty="0">
                <a:solidFill>
                  <a:srgbClr val="766A62"/>
                </a:solidFill>
                <a:latin typeface="Arial"/>
                <a:cs typeface="Arial" pitchFamily="34" charset="0"/>
              </a:rPr>
              <a:t>La gestion de l’emploi après les ordonnances du 22 septembre 2017 : quels outils ? Quels enjeux ? | 21/06/2018</a:t>
            </a:r>
            <a:endParaRPr lang="en-GB" sz="1000" noProof="0" dirty="0">
              <a:solidFill>
                <a:srgbClr val="766A62"/>
              </a:solidFill>
              <a:latin typeface="Arial"/>
              <a:cs typeface="Arial" pitchFamily="34" charset="0"/>
            </a:endParaRPr>
          </a:p>
        </p:txBody>
      </p:sp>
      <p:sp>
        <p:nvSpPr>
          <p:cNvPr id="9" name="TextBox 12" descr="CMSLegal_Footer_Firm"/>
          <p:cNvSpPr txBox="1"/>
          <p:nvPr userDrawn="1"/>
        </p:nvSpPr>
        <p:spPr>
          <a:xfrm>
            <a:off x="4831688" y="6489368"/>
            <a:ext cx="4132800" cy="252000"/>
          </a:xfrm>
          <a:prstGeom prst="rect">
            <a:avLst/>
          </a:prstGeom>
          <a:noFill/>
          <a:ln>
            <a:noFill/>
          </a:ln>
        </p:spPr>
        <p:txBody>
          <a:bodyPr wrap="square" lIns="0" tIns="0" rIns="0" bIns="0" rtlCol="0">
            <a:noAutofit/>
          </a:bodyPr>
          <a:lstStyle/>
          <a:p>
            <a:pPr algn="r"/>
            <a:r>
              <a:rPr lang="en-GB" sz="1000" noProof="0" dirty="0">
                <a:solidFill>
                  <a:srgbClr val="766A62"/>
                </a:solidFill>
                <a:latin typeface="Arial"/>
                <a:cs typeface="Arial" pitchFamily="34" charset="0"/>
              </a:rPr>
              <a:t>CMS Francis Lefebvre Avocats</a:t>
            </a: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068552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489368"/>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578035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063255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584557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2432422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183231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noProof="0" dirty="0">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453336"/>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453336"/>
            <a:ext cx="6401088" cy="252000"/>
          </a:xfrm>
          <a:prstGeom prst="rect">
            <a:avLst/>
          </a:prstGeom>
          <a:noFill/>
          <a:ln>
            <a:noFill/>
          </a:ln>
        </p:spPr>
        <p:txBody>
          <a:bodyPr wrap="square" lIns="0" tIns="0" rIns="0" bIns="0" rtlCol="0">
            <a:noAutofit/>
          </a:bodyPr>
          <a:lstStyle/>
          <a:p>
            <a:r>
              <a:rPr lang="fr-FR" sz="1000" noProof="0" dirty="0">
                <a:solidFill>
                  <a:srgbClr val="FFFFFF"/>
                </a:solidFill>
                <a:latin typeface="Arial"/>
                <a:cs typeface="Arial" pitchFamily="34" charset="0"/>
              </a:rPr>
              <a:t>La gestion de l’emploi après les ordonnances du 22 septembre 2017 : quels outils ? Quels enjeux ? | 21/06/2018</a:t>
            </a:r>
            <a:endParaRPr lang="en-GB" sz="1000" noProof="0" dirty="0">
              <a:solidFill>
                <a:srgbClr val="FFFFFF"/>
              </a:solidFill>
              <a:latin typeface="Arial"/>
              <a:cs typeface="Arial" pitchFamily="34" charset="0"/>
            </a:endParaRPr>
          </a:p>
        </p:txBody>
      </p:sp>
      <p:sp>
        <p:nvSpPr>
          <p:cNvPr id="12" name="TextBox 12" descr="CMSLegal_Footer_Firm"/>
          <p:cNvSpPr txBox="1"/>
          <p:nvPr userDrawn="1"/>
        </p:nvSpPr>
        <p:spPr>
          <a:xfrm>
            <a:off x="4831688" y="6453336"/>
            <a:ext cx="4132800" cy="252000"/>
          </a:xfrm>
          <a:prstGeom prst="rect">
            <a:avLst/>
          </a:prstGeom>
          <a:noFill/>
          <a:ln>
            <a:noFill/>
          </a:ln>
        </p:spPr>
        <p:txBody>
          <a:bodyPr wrap="square" lIns="0" tIns="0" rIns="0" bIns="0" rtlCol="0">
            <a:noAutofit/>
          </a:bodyPr>
          <a:lstStyle/>
          <a:p>
            <a:pPr algn="r"/>
            <a:r>
              <a:rPr lang="en-GB" sz="1000" noProof="0" dirty="0">
                <a:solidFill>
                  <a:srgbClr val="FFFFFF"/>
                </a:solidFill>
                <a:latin typeface="Arial"/>
                <a:cs typeface="Arial" pitchFamily="34" charset="0"/>
              </a:rPr>
              <a:t>CMS Francis Lefebvre Avocats</a:t>
            </a:r>
          </a:p>
        </p:txBody>
      </p:sp>
      <p:grpSp>
        <p:nvGrpSpPr>
          <p:cNvPr id="13" name="Groupe 12"/>
          <p:cNvGrpSpPr/>
          <p:nvPr userDrawn="1"/>
        </p:nvGrpSpPr>
        <p:grpSpPr>
          <a:xfrm>
            <a:off x="432001" y="332656"/>
            <a:ext cx="8430105" cy="795369"/>
            <a:chOff x="432001" y="332656"/>
            <a:chExt cx="8430105" cy="795369"/>
          </a:xfrm>
        </p:grpSpPr>
        <p:pic>
          <p:nvPicPr>
            <p:cNvPr id="14" name="Image 13" descr="CMSLegal_Cover_Logo_IM_iL_004_N"/>
            <p:cNvPicPr>
              <a:picLocks noChangeAspect="1"/>
            </p:cNvPicPr>
            <p:nvPr userDrawn="1"/>
          </p:nvPicPr>
          <p:blipFill rotWithShape="1">
            <a:blip r:embed="rId2"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5" name="Image 14" descr="CMS-FL-avocat-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489368"/>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489368"/>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89368"/>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1070061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 13" descr="CMSLegal_Cover_Picture"/>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grpSp>
        <p:nvGrpSpPr>
          <p:cNvPr id="3" name="Groupe 2"/>
          <p:cNvGrpSpPr/>
          <p:nvPr userDrawn="1"/>
        </p:nvGrpSpPr>
        <p:grpSpPr>
          <a:xfrm>
            <a:off x="432001" y="332656"/>
            <a:ext cx="8439453" cy="794281"/>
            <a:chOff x="432001" y="332656"/>
            <a:chExt cx="8439453" cy="794281"/>
          </a:xfrm>
        </p:grpSpPr>
        <p:pic>
          <p:nvPicPr>
            <p:cNvPr id="9" name="Image 8"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77712"/>
              <a:ext cx="1406734" cy="649225"/>
            </a:xfrm>
            <a:prstGeom prst="rect">
              <a:avLst/>
            </a:prstGeom>
          </p:spPr>
        </p:pic>
        <p:pic>
          <p:nvPicPr>
            <p:cNvPr id="10" name="Image 9"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cSld>
  <p:clrMap bg1="lt1" tx1="dk1" bg2="lt2" tx2="dk2" accent1="accent1" accent2="accent2" accent3="accent3" accent4="accent4" accent5="accent5" accent6="accent6" hlink="hlink" folHlink="folHlink"/>
  <p:sldLayoutIdLst>
    <p:sldLayoutId id="2147483815" r:id="rId1"/>
  </p:sldLayoutIdLst>
  <p:hf hdr="0" ftr="0" dt="0"/>
  <p:txStyles>
    <p:titleStyle>
      <a:lvl1pPr algn="l" rtl="0" eaLnBrk="1" fontAlgn="base" hangingPunct="1">
        <a:spcBef>
          <a:spcPct val="0"/>
        </a:spcBef>
        <a:spcAft>
          <a:spcPct val="0"/>
        </a:spcAft>
        <a:defRPr lang="de-DE" sz="2400" kern="2800" baseline="0" smtClean="0">
          <a:solidFill>
            <a:srgbClr val="000000"/>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6401088"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13" name="TextBox 12" descr="CMSLegal_Footer_Firm"/>
          <p:cNvSpPr txBox="1"/>
          <p:nvPr/>
        </p:nvSpPr>
        <p:spPr>
          <a:xfrm>
            <a:off x="7164288" y="6537600"/>
            <a:ext cx="1800200" cy="252000"/>
          </a:xfrm>
          <a:prstGeom prst="rect">
            <a:avLst/>
          </a:prstGeom>
          <a:noFill/>
          <a:ln>
            <a:noFill/>
          </a:ln>
        </p:spPr>
        <p:txBody>
          <a:bodyPr wrap="square" lIns="0" tIns="0" rIns="0" bIns="0" rtlCol="0">
            <a:noAutofit/>
          </a:bodyPr>
          <a:lstStyle/>
          <a:p>
            <a:pPr algn="r"/>
            <a:r>
              <a:rPr lang="en-GB" sz="1000">
                <a:solidFill>
                  <a:srgbClr val="766A62"/>
                </a:solidFill>
                <a:latin typeface="Arial"/>
                <a:cs typeface="Arial" pitchFamily="34" charset="0"/>
              </a:rPr>
              <a:t>CMS Francis Lefebvre Avocats</a:t>
            </a:r>
            <a:endParaRPr lang="en-GB" sz="1000" dirty="0">
              <a:solidFill>
                <a:srgbClr val="766A62"/>
              </a:solidFill>
              <a:latin typeface="Arial"/>
              <a:cs typeface="Arial" pitchFamily="34" charset="0"/>
            </a:endParaRPr>
          </a:p>
        </p:txBody>
      </p:sp>
    </p:spTree>
    <p:extLst>
      <p:ext uri="{BB962C8B-B14F-4D97-AF65-F5344CB8AC3E}">
        <p14:creationId xmlns:p14="http://schemas.microsoft.com/office/powerpoint/2010/main" val="258619002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61376"/>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61376"/>
            <a:ext cx="6401088" cy="252000"/>
          </a:xfrm>
          <a:prstGeom prst="rect">
            <a:avLst/>
          </a:prstGeom>
          <a:noFill/>
          <a:ln>
            <a:noFill/>
          </a:ln>
        </p:spPr>
        <p:txBody>
          <a:bodyPr wrap="square" lIns="0" tIns="0" rIns="0" bIns="0" rtlCol="0">
            <a:noAutofit/>
          </a:bodyPr>
          <a:lstStyle/>
          <a:p>
            <a:r>
              <a:rPr lang="fr-FR" sz="1000" dirty="0">
                <a:solidFill>
                  <a:srgbClr val="766A62"/>
                </a:solidFill>
                <a:latin typeface="Arial"/>
                <a:cs typeface="Arial" pitchFamily="34" charset="0"/>
              </a:rPr>
              <a:t>La gestion de l’emploi après les ordonnances du 22 septembre 2017 : quels outils ? Quels enjeux ? | 21/06/2018</a:t>
            </a:r>
            <a:endParaRPr lang="en-GB" sz="1000" dirty="0">
              <a:solidFill>
                <a:srgbClr val="766A62"/>
              </a:solidFill>
              <a:latin typeface="Arial"/>
              <a:cs typeface="Arial" pitchFamily="34" charset="0"/>
            </a:endParaRPr>
          </a:p>
        </p:txBody>
      </p:sp>
      <p:sp>
        <p:nvSpPr>
          <p:cNvPr id="13" name="TextBox 12" descr="CMSLegal_Footer_Firm"/>
          <p:cNvSpPr txBox="1"/>
          <p:nvPr/>
        </p:nvSpPr>
        <p:spPr>
          <a:xfrm>
            <a:off x="4831688" y="6561376"/>
            <a:ext cx="4132800" cy="252000"/>
          </a:xfrm>
          <a:prstGeom prst="rect">
            <a:avLst/>
          </a:prstGeom>
          <a:noFill/>
          <a:ln>
            <a:noFill/>
          </a:ln>
        </p:spPr>
        <p:txBody>
          <a:bodyPr wrap="square" lIns="0" tIns="0" rIns="0" bIns="0" rtlCol="0">
            <a:noAutofit/>
          </a:bodyPr>
          <a:lstStyle/>
          <a:p>
            <a:pPr algn="r"/>
            <a:r>
              <a:rPr lang="en-GB" sz="1000" dirty="0">
                <a:solidFill>
                  <a:srgbClr val="766A62"/>
                </a:solidFill>
                <a:latin typeface="Arial"/>
                <a:cs typeface="Arial" pitchFamily="34" charset="0"/>
              </a:rPr>
              <a:t>CMS Francis Lefebvre Avocats</a:t>
            </a:r>
          </a:p>
        </p:txBody>
      </p:sp>
    </p:spTree>
    <p:extLst>
      <p:ext uri="{BB962C8B-B14F-4D97-AF65-F5344CB8AC3E}">
        <p14:creationId xmlns:p14="http://schemas.microsoft.com/office/powerpoint/2010/main" val="40358337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489368"/>
            <a:ext cx="6473096" cy="252000"/>
          </a:xfrm>
          <a:prstGeom prst="rect">
            <a:avLst/>
          </a:prstGeom>
          <a:noFill/>
          <a:ln>
            <a:noFill/>
          </a:ln>
        </p:spPr>
        <p:txBody>
          <a:bodyPr wrap="square" lIns="0" tIns="0" rIns="0" bIns="0" rtlCol="0">
            <a:noAutofit/>
          </a:bodyPr>
          <a:lstStyle/>
          <a:p>
            <a:r>
              <a:rPr lang="fr-FR" sz="1000" dirty="0">
                <a:solidFill>
                  <a:srgbClr val="766A62"/>
                </a:solidFill>
                <a:cs typeface="Arial" pitchFamily="34" charset="0"/>
              </a:rPr>
              <a:t>La gestion de l’emploi après les ordonnances du 22 septembre 2017 : quels outils ? Quels enjeux ? | 21/06/2018</a:t>
            </a:r>
            <a:endParaRPr lang="en-GB" sz="1000" dirty="0">
              <a:solidFill>
                <a:srgbClr val="766A62"/>
              </a:solidFill>
              <a:cs typeface="Arial" pitchFamily="34" charset="0"/>
            </a:endParaRPr>
          </a:p>
        </p:txBody>
      </p:sp>
      <p:sp>
        <p:nvSpPr>
          <p:cNvPr id="13" name="TextBox 12" descr="CMSLegal_Footer_Firm"/>
          <p:cNvSpPr txBox="1"/>
          <p:nvPr/>
        </p:nvSpPr>
        <p:spPr>
          <a:xfrm>
            <a:off x="4831688" y="6489368"/>
            <a:ext cx="4132800" cy="252000"/>
          </a:xfrm>
          <a:prstGeom prst="rect">
            <a:avLst/>
          </a:prstGeom>
          <a:noFill/>
          <a:ln>
            <a:noFill/>
          </a:ln>
        </p:spPr>
        <p:txBody>
          <a:bodyPr wrap="square" lIns="0" tIns="0" rIns="0" bIns="0" rtlCol="0">
            <a:noAutofit/>
          </a:bodyPr>
          <a:lstStyle/>
          <a:p>
            <a:pPr algn="r"/>
            <a:r>
              <a:rPr lang="en-GB" sz="1000" dirty="0">
                <a:solidFill>
                  <a:srgbClr val="766A62"/>
                </a:solidFill>
                <a:cs typeface="Arial" pitchFamily="34" charset="0"/>
              </a:rPr>
              <a:t>CMS Francis Lefebvre Avocats</a:t>
            </a:r>
          </a:p>
        </p:txBody>
      </p:sp>
    </p:spTree>
    <p:extLst>
      <p:ext uri="{BB962C8B-B14F-4D97-AF65-F5344CB8AC3E}">
        <p14:creationId xmlns:p14="http://schemas.microsoft.com/office/powerpoint/2010/main" val="296593794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489368"/>
            <a:ext cx="6329080" cy="252000"/>
          </a:xfrm>
          <a:prstGeom prst="rect">
            <a:avLst/>
          </a:prstGeom>
          <a:noFill/>
          <a:ln>
            <a:noFill/>
          </a:ln>
        </p:spPr>
        <p:txBody>
          <a:bodyPr wrap="square" lIns="0" tIns="0" rIns="0" bIns="0" rtlCol="0">
            <a:noAutofit/>
          </a:bodyPr>
          <a:lstStyle/>
          <a:p>
            <a:r>
              <a:rPr lang="fr-FR" sz="1000" dirty="0">
                <a:solidFill>
                  <a:srgbClr val="766A62"/>
                </a:solidFill>
                <a:cs typeface="Arial" pitchFamily="34" charset="0"/>
              </a:rPr>
              <a:t>La gestion de l’emploi après les ordonnances du 22 septembre 2017 : quels outils ? Quels enjeux ? | 21/06/2018</a:t>
            </a:r>
            <a:endParaRPr lang="en-GB" sz="1000" dirty="0">
              <a:solidFill>
                <a:srgbClr val="766A62"/>
              </a:solidFill>
              <a:cs typeface="Arial" pitchFamily="34" charset="0"/>
            </a:endParaRPr>
          </a:p>
        </p:txBody>
      </p:sp>
      <p:sp>
        <p:nvSpPr>
          <p:cNvPr id="13" name="TextBox 12" descr="CMSLegal_Footer_Firm"/>
          <p:cNvSpPr txBox="1"/>
          <p:nvPr/>
        </p:nvSpPr>
        <p:spPr>
          <a:xfrm>
            <a:off x="4831688" y="6489368"/>
            <a:ext cx="4132800" cy="252000"/>
          </a:xfrm>
          <a:prstGeom prst="rect">
            <a:avLst/>
          </a:prstGeom>
          <a:noFill/>
          <a:ln>
            <a:noFill/>
          </a:ln>
        </p:spPr>
        <p:txBody>
          <a:bodyPr wrap="square" lIns="0" tIns="0" rIns="0" bIns="0" rtlCol="0">
            <a:noAutofit/>
          </a:bodyPr>
          <a:lstStyle/>
          <a:p>
            <a:pPr algn="r"/>
            <a:r>
              <a:rPr lang="en-GB" sz="1000" dirty="0">
                <a:solidFill>
                  <a:srgbClr val="766A62"/>
                </a:solidFill>
                <a:cs typeface="Arial" pitchFamily="34" charset="0"/>
              </a:rPr>
              <a:t>CMS Francis Lefebvre Avocats</a:t>
            </a:r>
          </a:p>
        </p:txBody>
      </p:sp>
    </p:spTree>
    <p:extLst>
      <p:ext uri="{BB962C8B-B14F-4D97-AF65-F5344CB8AC3E}">
        <p14:creationId xmlns:p14="http://schemas.microsoft.com/office/powerpoint/2010/main" val="130012887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 13" descr="CMSLegal_ImageFromLibrar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fr-FR" sz="1300" kern="1560" baseline="0" noProof="0">
                <a:solidFill>
                  <a:schemeClr val="bg1"/>
                </a:solidFill>
                <a:latin typeface="Arial"/>
                <a:cs typeface="Arial" pitchFamily="34" charset="0"/>
              </a:rPr>
              <a:t>La gestion de l’emploi après les ordonnances du 22 septembre 2017 : quels outils ? Quels enjeux ? | 21/06/2018</a:t>
            </a:r>
            <a:endParaRPr lang="en-GB" sz="1300" kern="1560" baseline="0" noProof="0" dirty="0">
              <a:solidFill>
                <a:schemeClr val="bg1"/>
              </a:solidFill>
              <a:latin typeface="Arial"/>
              <a:cs typeface="Arial" pitchFamily="34" charset="0"/>
            </a:endParaRP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10" name="Image 9"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pic>
        <p:nvPicPr>
          <p:cNvPr id="15" name="Image 14" descr="CMSLegal_Cover_Logo_IM_iL_004_N"/>
          <p:cNvPicPr>
            <a:picLocks noChangeAspect="1"/>
          </p:cNvPicPr>
          <p:nvPr userDrawn="1"/>
        </p:nvPicPr>
        <p:blipFill rotWithShape="1">
          <a:blip r:embed="rId5"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6" name="Image 15" descr="CMS-FL-avocat-negativ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spTree>
    <p:extLst>
      <p:ext uri="{BB962C8B-B14F-4D97-AF65-F5344CB8AC3E}">
        <p14:creationId xmlns:p14="http://schemas.microsoft.com/office/powerpoint/2010/main" val="41211085"/>
      </p:ext>
    </p:extLst>
  </p:cSld>
  <p:clrMap bg1="lt1" tx1="dk1" bg2="lt2" tx2="dk2" accent1="accent1" accent2="accent2" accent3="accent3" accent4="accent4" accent5="accent5" accent6="accent6" hlink="hlink" folHlink="folHlink"/>
  <p:sldLayoutIdLst>
    <p:sldLayoutId id="2147483844" r:id="rId1"/>
  </p:sldLayoutIdLst>
  <p:hf hdr="0" ftr="0" dt="0"/>
  <p:txStyles>
    <p:titleStyle>
      <a:lvl1pPr algn="l" rtl="0" eaLnBrk="1" fontAlgn="base" hangingPunct="1">
        <a:spcBef>
          <a:spcPct val="0"/>
        </a:spcBef>
        <a:spcAft>
          <a:spcPct val="0"/>
        </a:spcAft>
        <a:defRPr lang="de-DE" sz="2400" kern="2800" baseline="0" smtClean="0">
          <a:solidFill>
            <a:schemeClr val="bg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chemeClr val="bg1"/>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7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fr-FR" sz="1300" kern="1560" baseline="0" noProof="0">
                <a:solidFill>
                  <a:schemeClr val="bg1"/>
                </a:solidFill>
                <a:latin typeface="Arial"/>
                <a:cs typeface="Arial" pitchFamily="34" charset="0"/>
              </a:rPr>
              <a:t>La gestion de l’emploi après les ordonnances du 22 septembre 2017 : quels outils ? Quels enjeux ? | 21/06/2018</a:t>
            </a:r>
            <a:endParaRPr lang="en-GB" sz="1300" kern="1560" baseline="0" noProof="0" dirty="0">
              <a:solidFill>
                <a:schemeClr val="bg1"/>
              </a:solidFill>
              <a:latin typeface="Arial"/>
              <a:cs typeface="Arial" pitchFamily="34" charset="0"/>
            </a:endParaRP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10" name="Image 9" descr="CMS-FL-avocat-RV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nvGrpSpPr>
          <p:cNvPr id="2" name="Groupe 1"/>
          <p:cNvGrpSpPr/>
          <p:nvPr userDrawn="1"/>
        </p:nvGrpSpPr>
        <p:grpSpPr>
          <a:xfrm>
            <a:off x="432001" y="332656"/>
            <a:ext cx="8430105" cy="795369"/>
            <a:chOff x="432001" y="332656"/>
            <a:chExt cx="8430105" cy="795369"/>
          </a:xfrm>
        </p:grpSpPr>
        <p:pic>
          <p:nvPicPr>
            <p:cNvPr id="15" name="Image 14" descr="CMSLegal_Cover_Logo_IM_iL_004_N"/>
            <p:cNvPicPr>
              <a:picLocks noChangeAspect="1"/>
            </p:cNvPicPr>
            <p:nvPr userDrawn="1"/>
          </p:nvPicPr>
          <p:blipFill rotWithShape="1">
            <a:blip r:embed="rId4"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6" name="Image 15" descr="CMS-FL-avocat-negativ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15306445"/>
      </p:ext>
    </p:extLst>
  </p:cSld>
  <p:clrMap bg1="lt1" tx1="dk1" bg2="lt2" tx2="dk2" accent1="accent1" accent2="accent2" accent3="accent3" accent4="accent4" accent5="accent5" accent6="accent6" hlink="hlink" folHlink="folHlink"/>
  <p:sldLayoutIdLst>
    <p:sldLayoutId id="2147483846" r:id="rId1"/>
  </p:sldLayoutIdLst>
  <p:hf hdr="0" ftr="0" dt="0"/>
  <p:txStyles>
    <p:titleStyle>
      <a:lvl1pPr algn="l" rtl="0" eaLnBrk="1" fontAlgn="base" hangingPunct="1">
        <a:spcBef>
          <a:spcPct val="0"/>
        </a:spcBef>
        <a:spcAft>
          <a:spcPct val="0"/>
        </a:spcAft>
        <a:defRPr lang="de-DE" sz="2400" kern="2800" baseline="0" smtClean="0">
          <a:solidFill>
            <a:schemeClr val="bg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chemeClr val="bg1"/>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489368"/>
            <a:ext cx="6401088" cy="252000"/>
          </a:xfrm>
          <a:prstGeom prst="rect">
            <a:avLst/>
          </a:prstGeom>
          <a:noFill/>
          <a:ln>
            <a:noFill/>
          </a:ln>
        </p:spPr>
        <p:txBody>
          <a:bodyPr wrap="square" lIns="0" tIns="0" rIns="0" bIns="0" rtlCol="0">
            <a:noAutofit/>
          </a:bodyPr>
          <a:lstStyle/>
          <a:p>
            <a:r>
              <a:rPr lang="fr-FR" sz="1000" noProof="0" dirty="0">
                <a:solidFill>
                  <a:srgbClr val="766A62"/>
                </a:solidFill>
                <a:latin typeface="Arial"/>
                <a:cs typeface="Arial" pitchFamily="34" charset="0"/>
              </a:rPr>
              <a:t>La gestion de l’emploi après les ordonnances du 22 septembre 2017 : quels outils ? Quels enjeux ? | 21/06/2018</a:t>
            </a:r>
            <a:endParaRPr lang="en-GB" sz="1000" noProof="0" dirty="0">
              <a:solidFill>
                <a:srgbClr val="766A62"/>
              </a:solidFill>
              <a:latin typeface="Arial"/>
              <a:cs typeface="Arial" pitchFamily="34" charset="0"/>
            </a:endParaRPr>
          </a:p>
        </p:txBody>
      </p:sp>
      <p:sp>
        <p:nvSpPr>
          <p:cNvPr id="13" name="TextBox 12" descr="CMSLegal_Footer_Firm"/>
          <p:cNvSpPr txBox="1"/>
          <p:nvPr/>
        </p:nvSpPr>
        <p:spPr>
          <a:xfrm>
            <a:off x="4831688" y="6489368"/>
            <a:ext cx="4132800" cy="252000"/>
          </a:xfrm>
          <a:prstGeom prst="rect">
            <a:avLst/>
          </a:prstGeom>
          <a:noFill/>
          <a:ln>
            <a:noFill/>
          </a:ln>
        </p:spPr>
        <p:txBody>
          <a:bodyPr wrap="square" lIns="0" tIns="0" rIns="0" bIns="0" rtlCol="0">
            <a:noAutofit/>
          </a:bodyPr>
          <a:lstStyle/>
          <a:p>
            <a:pPr algn="r"/>
            <a:r>
              <a:rPr lang="en-GB" sz="1000" noProof="0" dirty="0">
                <a:solidFill>
                  <a:srgbClr val="766A62"/>
                </a:solidFill>
                <a:latin typeface="Arial"/>
                <a:cs typeface="Arial" pitchFamily="34" charset="0"/>
              </a:rPr>
              <a:t>CMS Francis Lefebvre Avocats</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49" r:id="rId3"/>
    <p:sldLayoutId id="2147483823" r:id="rId4"/>
    <p:sldLayoutId id="2147483825" r:id="rId5"/>
    <p:sldLayoutId id="2147483826" r:id="rId6"/>
    <p:sldLayoutId id="2147483850" r:id="rId7"/>
    <p:sldLayoutId id="2147483841" r:id="rId8"/>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489368"/>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5" name="TextBox 12" descr="CMSLegal_Footer_Text_Date"/>
          <p:cNvSpPr txBox="1"/>
          <p:nvPr/>
        </p:nvSpPr>
        <p:spPr>
          <a:xfrm>
            <a:off x="763200" y="6489368"/>
            <a:ext cx="6329080" cy="252000"/>
          </a:xfrm>
          <a:prstGeom prst="rect">
            <a:avLst/>
          </a:prstGeom>
          <a:noFill/>
          <a:ln>
            <a:noFill/>
          </a:ln>
        </p:spPr>
        <p:txBody>
          <a:bodyPr wrap="square" lIns="0" tIns="0" rIns="0" bIns="0" rtlCol="0">
            <a:noAutofit/>
          </a:bodyPr>
          <a:lstStyle/>
          <a:p>
            <a:r>
              <a:rPr lang="fr-FR" sz="1000" noProof="0" dirty="0">
                <a:solidFill>
                  <a:srgbClr val="766A62"/>
                </a:solidFill>
                <a:latin typeface="Arial"/>
                <a:cs typeface="Arial" pitchFamily="34" charset="0"/>
              </a:rPr>
              <a:t>La gestion de l’emploi après les ordonnances du 22 septembre 2017 : quels outils ? Quels enjeux ? | 21/06/2018</a:t>
            </a:r>
            <a:endParaRPr lang="en-GB" sz="1000" noProof="0" dirty="0">
              <a:solidFill>
                <a:srgbClr val="766A62"/>
              </a:solidFill>
              <a:latin typeface="Arial"/>
              <a:cs typeface="Arial" pitchFamily="34" charset="0"/>
            </a:endParaRPr>
          </a:p>
        </p:txBody>
      </p:sp>
      <p:sp>
        <p:nvSpPr>
          <p:cNvPr id="6" name="TextBox 12" descr="CMSLegal_Footer_Firm"/>
          <p:cNvSpPr txBox="1"/>
          <p:nvPr/>
        </p:nvSpPr>
        <p:spPr>
          <a:xfrm>
            <a:off x="4831688" y="6489368"/>
            <a:ext cx="41328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a:cs typeface="Arial" pitchFamily="34" charset="0"/>
              </a:rPr>
              <a:t>CMS Francis Lefebvre Avocats</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47" r:id="rId1"/>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spTree>
    <p:extLst>
      <p:ext uri="{BB962C8B-B14F-4D97-AF65-F5344CB8AC3E}">
        <p14:creationId xmlns:p14="http://schemas.microsoft.com/office/powerpoint/2010/main" val="123736398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spTree>
    <p:extLst>
      <p:ext uri="{BB962C8B-B14F-4D97-AF65-F5344CB8AC3E}">
        <p14:creationId xmlns:p14="http://schemas.microsoft.com/office/powerpoint/2010/main" val="177519638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spTree>
    <p:extLst>
      <p:ext uri="{BB962C8B-B14F-4D97-AF65-F5344CB8AC3E}">
        <p14:creationId xmlns:p14="http://schemas.microsoft.com/office/powerpoint/2010/main" val="177519638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5634379&amp;idArticle=LEGIARTI000006229161&amp;dateTexte=&amp;categorieLien=cid"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legifrance.gouv.fr/affichCodeArticle.do?cidTexte=LEGITEXT000005634379&amp;idArticle=LEGIARTI000006229272&amp;dateTexte=&amp;categorieLien=cid" TargetMode="External"/><Relationship Id="rId4" Type="http://schemas.openxmlformats.org/officeDocument/2006/relationships/hyperlink" Target="https://www.legifrance.gouv.fr/affichCodeArticle.do?cidTexte=LEGITEXT000005634379&amp;idArticle=LEGIARTI000006229187&amp;dateTexte=&amp;categorieLien=ci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5634379&amp;idArticle=LEGIARTI000006229161&amp;dateTexte=&amp;categorieLien=cid"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www.legifrance.gouv.fr/affichCodeArticle.do?cidTexte=LEGITEXT000005634379&amp;idArticle=LEGIARTI000006229272&amp;dateTexte=&amp;categorieLien=cid" TargetMode="External"/><Relationship Id="rId4" Type="http://schemas.openxmlformats.org/officeDocument/2006/relationships/hyperlink" Target="https://www.legifrance.gouv.fr/affichCodeArticle.do?cidTexte=LEGITEXT000005634379&amp;idArticle=LEGIARTI000006229187&amp;dateTexte=&amp;categorieLien=ci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668640"/>
            <a:ext cx="8388472" cy="936000"/>
          </a:xfrm>
        </p:spPr>
        <p:txBody>
          <a:bodyPr/>
          <a:lstStyle/>
          <a:p>
            <a:r>
              <a:rPr lang="fr-FR" b="1" dirty="0"/>
              <a:t>La gestion de l’emploi après les ordonnances du 22 septembre 2017 : quels outils ? Quels enjeux ?</a:t>
            </a:r>
            <a:endParaRPr lang="en-GB" b="1" dirty="0"/>
          </a:p>
        </p:txBody>
      </p:sp>
      <p:sp>
        <p:nvSpPr>
          <p:cNvPr id="3" name="Textplatzhalter 2"/>
          <p:cNvSpPr>
            <a:spLocks noGrp="1"/>
          </p:cNvSpPr>
          <p:nvPr>
            <p:ph type="body" sz="quarter" idx="10"/>
          </p:nvPr>
        </p:nvSpPr>
        <p:spPr>
          <a:xfrm>
            <a:off x="432000" y="2853040"/>
            <a:ext cx="7200000" cy="936000"/>
          </a:xfrm>
        </p:spPr>
        <p:txBody>
          <a:bodyPr/>
          <a:lstStyle/>
          <a:p>
            <a:r>
              <a:rPr lang="en-GB" sz="2000" dirty="0" err="1"/>
              <a:t>Jeudi</a:t>
            </a:r>
            <a:r>
              <a:rPr lang="en-GB" sz="2000" dirty="0"/>
              <a:t> 21 </a:t>
            </a:r>
            <a:r>
              <a:rPr lang="en-GB" sz="2000" dirty="0" err="1"/>
              <a:t>juin</a:t>
            </a:r>
            <a:r>
              <a:rPr lang="en-GB" sz="2000" dirty="0"/>
              <a:t> 2018</a:t>
            </a:r>
          </a:p>
        </p:txBody>
      </p:sp>
    </p:spTree>
    <p:extLst>
      <p:ext uri="{BB962C8B-B14F-4D97-AF65-F5344CB8AC3E}">
        <p14:creationId xmlns:p14="http://schemas.microsoft.com/office/powerpoint/2010/main" val="402749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620688"/>
            <a:ext cx="8280000" cy="720000"/>
          </a:xfrm>
        </p:spPr>
        <p:txBody>
          <a:bodyPr/>
          <a:lstStyle/>
          <a:p>
            <a:r>
              <a:rPr lang="fr-FR" dirty="0"/>
              <a:t>II/ D. Les ajustements des règles de procédure (1/3)</a:t>
            </a:r>
          </a:p>
          <a:p>
            <a:endParaRPr lang="fr-FR" sz="2000" dirty="0"/>
          </a:p>
        </p:txBody>
      </p:sp>
      <p:sp>
        <p:nvSpPr>
          <p:cNvPr id="3" name="Espace réservé du texte 2"/>
          <p:cNvSpPr>
            <a:spLocks noGrp="1"/>
          </p:cNvSpPr>
          <p:nvPr>
            <p:ph type="body" sz="quarter" idx="11"/>
          </p:nvPr>
        </p:nvSpPr>
        <p:spPr>
          <a:xfrm>
            <a:off x="432000" y="1868400"/>
            <a:ext cx="8460480" cy="4446000"/>
          </a:xfrm>
        </p:spPr>
        <p:txBody>
          <a:bodyPr/>
          <a:lstStyle/>
          <a:p>
            <a:pPr marL="457200" indent="-457200">
              <a:buAutoNum type="alphaLcParenR"/>
            </a:pPr>
            <a:r>
              <a:rPr lang="fr-FR" dirty="0"/>
              <a:t>Pour le licenciement économique de moins de 10 salariés :</a:t>
            </a:r>
          </a:p>
          <a:p>
            <a:pPr marL="457200" indent="-457200">
              <a:buAutoNum type="alphaLcParenR"/>
            </a:pPr>
            <a:endParaRPr lang="fr-FR" dirty="0"/>
          </a:p>
          <a:p>
            <a:pPr marL="266700" indent="0">
              <a:buNone/>
            </a:pPr>
            <a:r>
              <a:rPr lang="fr-FR" sz="1800" dirty="0"/>
              <a:t>1) suppression de la compétence du CE ou des délégués du personnel dans les entreprises de moins de 50 salariés au profit du CSE dans les entreprises d’au moins 11 salariés.</a:t>
            </a:r>
          </a:p>
          <a:p>
            <a:pPr marL="266700" indent="0">
              <a:buNone/>
            </a:pPr>
            <a:endParaRPr lang="fr-FR" sz="1800" dirty="0"/>
          </a:p>
          <a:p>
            <a:pPr marL="266700" indent="0">
              <a:buNone/>
            </a:pPr>
            <a:r>
              <a:rPr lang="fr-FR" sz="1800" dirty="0"/>
              <a:t>2) fixation d’un délai maximum d’un mois à compter de la réunion  pour que le CSE rende son avis.</a:t>
            </a:r>
          </a:p>
          <a:p>
            <a:pPr marL="0" indent="0" algn="just">
              <a:buNone/>
            </a:pPr>
            <a:r>
              <a:rPr lang="fr-FR" dirty="0"/>
              <a:t> </a:t>
            </a:r>
          </a:p>
          <a:p>
            <a:pPr marL="0" indent="0">
              <a:buNone/>
            </a:pPr>
            <a:endParaRPr lang="fr-FR" dirty="0"/>
          </a:p>
          <a:p>
            <a:pPr marL="0" indent="0">
              <a:buNone/>
            </a:pPr>
            <a:endParaRPr lang="fr-FR" dirty="0"/>
          </a:p>
          <a:p>
            <a:pPr marL="0" indent="0">
              <a:buNone/>
            </a:pPr>
            <a:endParaRPr lang="fr-FR" dirty="0"/>
          </a:p>
          <a:p>
            <a:pPr marL="457200" indent="-457200">
              <a:buAutoNum type="alphaLcParenR"/>
            </a:pP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10</a:t>
            </a:fld>
            <a:endParaRPr lang="en-GB" noProof="0" dirty="0"/>
          </a:p>
        </p:txBody>
      </p:sp>
    </p:spTree>
    <p:extLst>
      <p:ext uri="{BB962C8B-B14F-4D97-AF65-F5344CB8AC3E}">
        <p14:creationId xmlns:p14="http://schemas.microsoft.com/office/powerpoint/2010/main" val="144013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432000" y="1868400"/>
            <a:ext cx="8316464" cy="4446000"/>
          </a:xfrm>
        </p:spPr>
        <p:txBody>
          <a:bodyPr/>
          <a:lstStyle/>
          <a:p>
            <a:pPr marL="457200" indent="-457200" algn="just">
              <a:buAutoNum type="alphaLcParenR" startAt="2"/>
            </a:pPr>
            <a:r>
              <a:rPr lang="fr-FR" dirty="0"/>
              <a:t>Pour le licenciement économique de 10 salariés ou plus :</a:t>
            </a:r>
          </a:p>
          <a:p>
            <a:pPr marL="457200" indent="-457200">
              <a:buAutoNum type="arabicParenR"/>
            </a:pPr>
            <a:endParaRPr lang="fr-FR" dirty="0"/>
          </a:p>
          <a:p>
            <a:pPr marL="0" indent="0">
              <a:buNone/>
            </a:pPr>
            <a:r>
              <a:rPr lang="fr-FR" dirty="0"/>
              <a:t>1) Cadencement de la mission de l’expert</a:t>
            </a:r>
          </a:p>
          <a:p>
            <a:pPr marL="0" indent="0">
              <a:buNone/>
            </a:pPr>
            <a:endParaRPr lang="fr-FR" dirty="0"/>
          </a:p>
          <a:p>
            <a:pPr>
              <a:buFontTx/>
              <a:buChar char="-"/>
            </a:pPr>
            <a:r>
              <a:rPr lang="fr-FR" dirty="0"/>
              <a:t>10 jours à compter de la désignation pour demander les informations nécessaires ;</a:t>
            </a:r>
          </a:p>
          <a:p>
            <a:pPr>
              <a:buFontTx/>
              <a:buChar char="-"/>
            </a:pPr>
            <a:r>
              <a:rPr lang="fr-FR" dirty="0"/>
              <a:t>8 jours pour la réponse de l’employeur ;</a:t>
            </a:r>
          </a:p>
          <a:p>
            <a:pPr>
              <a:buFontTx/>
              <a:buChar char="-"/>
            </a:pPr>
            <a:r>
              <a:rPr lang="fr-FR" dirty="0"/>
              <a:t>10 jours pour demande d’informations complémentaires ;</a:t>
            </a:r>
          </a:p>
          <a:p>
            <a:pPr>
              <a:buFontTx/>
              <a:buChar char="-"/>
            </a:pPr>
            <a:r>
              <a:rPr lang="fr-FR" dirty="0"/>
              <a:t>8 jours : pour la réponse de l’employeur ;</a:t>
            </a:r>
          </a:p>
          <a:p>
            <a:pPr>
              <a:buFontTx/>
              <a:buChar char="-"/>
            </a:pPr>
            <a:r>
              <a:rPr lang="fr-FR" dirty="0"/>
              <a:t>Un rapport rendu au moins 15 jours avant la fin du délai de consultation du CSE.</a:t>
            </a:r>
          </a:p>
          <a:p>
            <a:pPr>
              <a:buFontTx/>
              <a:buChar char="-"/>
            </a:pPr>
            <a:endParaRPr lang="fr-FR" dirty="0"/>
          </a:p>
          <a:p>
            <a:pPr marL="0" indent="0">
              <a:buNone/>
            </a:pPr>
            <a:r>
              <a:rPr lang="fr-FR" dirty="0"/>
              <a:t>  </a:t>
            </a:r>
          </a:p>
          <a:p>
            <a:pPr marL="0" indent="0">
              <a:buNone/>
            </a:pPr>
            <a:endParaRPr lang="fr-FR" dirty="0"/>
          </a:p>
          <a:p>
            <a:pPr marL="0" indent="0">
              <a:buNone/>
            </a:pPr>
            <a:endParaRPr lang="fr-FR" dirty="0"/>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11</a:t>
            </a:fld>
            <a:endParaRPr lang="en-GB" noProof="0" dirty="0"/>
          </a:p>
        </p:txBody>
      </p:sp>
      <p:sp>
        <p:nvSpPr>
          <p:cNvPr id="4" name="Rectangle 3"/>
          <p:cNvSpPr/>
          <p:nvPr/>
        </p:nvSpPr>
        <p:spPr>
          <a:xfrm>
            <a:off x="395536" y="620688"/>
            <a:ext cx="8208912" cy="461665"/>
          </a:xfrm>
          <a:prstGeom prst="rect">
            <a:avLst/>
          </a:prstGeom>
        </p:spPr>
        <p:txBody>
          <a:bodyPr wrap="square">
            <a:spAutoFit/>
          </a:bodyPr>
          <a:lstStyle/>
          <a:p>
            <a:r>
              <a:rPr lang="fr-FR" sz="2400" dirty="0"/>
              <a:t>II/ D. Les ajustements des règles de procédure (2/3)</a:t>
            </a:r>
          </a:p>
        </p:txBody>
      </p:sp>
    </p:spTree>
    <p:extLst>
      <p:ext uri="{BB962C8B-B14F-4D97-AF65-F5344CB8AC3E}">
        <p14:creationId xmlns:p14="http://schemas.microsoft.com/office/powerpoint/2010/main" val="157851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432000" y="1868400"/>
            <a:ext cx="8316464" cy="4446000"/>
          </a:xfrm>
        </p:spPr>
        <p:txBody>
          <a:bodyPr/>
          <a:lstStyle/>
          <a:p>
            <a:pPr marL="0" indent="0">
              <a:buNone/>
            </a:pPr>
            <a:endParaRPr lang="fr-FR" dirty="0"/>
          </a:p>
          <a:p>
            <a:pPr marL="0" indent="0">
              <a:buNone/>
            </a:pPr>
            <a:r>
              <a:rPr lang="fr-FR" dirty="0"/>
              <a:t>2) Toute contestation relative à l’expertise doit être adressée avant l’homologation à l’autorité administrative qui doit se prononcer dans les 5 jours.</a:t>
            </a:r>
          </a:p>
          <a:p>
            <a:pPr marL="0" indent="0">
              <a:buNone/>
            </a:pPr>
            <a:endParaRPr lang="fr-FR" dirty="0"/>
          </a:p>
          <a:p>
            <a:pPr>
              <a:buFont typeface="Arial" panose="020B0604020202020204" pitchFamily="34" charset="0"/>
              <a:buChar char="─"/>
            </a:pPr>
            <a:r>
              <a:rPr lang="fr-FR" dirty="0"/>
              <a:t>Possibilité de contestation devant le Tribunal Administratif.</a:t>
            </a:r>
          </a:p>
          <a:p>
            <a:pPr marL="0" indent="0">
              <a:buNone/>
            </a:pP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12</a:t>
            </a:fld>
            <a:endParaRPr lang="en-GB" noProof="0" dirty="0"/>
          </a:p>
        </p:txBody>
      </p:sp>
      <p:sp>
        <p:nvSpPr>
          <p:cNvPr id="6" name="Rectangle 5"/>
          <p:cNvSpPr/>
          <p:nvPr/>
        </p:nvSpPr>
        <p:spPr>
          <a:xfrm>
            <a:off x="395536" y="620688"/>
            <a:ext cx="8208912" cy="461665"/>
          </a:xfrm>
          <a:prstGeom prst="rect">
            <a:avLst/>
          </a:prstGeom>
        </p:spPr>
        <p:txBody>
          <a:bodyPr wrap="square">
            <a:spAutoFit/>
          </a:bodyPr>
          <a:lstStyle/>
          <a:p>
            <a:r>
              <a:rPr lang="fr-FR" sz="2400" dirty="0"/>
              <a:t>II/ D. Les ajustements des règles de procédure (3/3)</a:t>
            </a:r>
          </a:p>
        </p:txBody>
      </p:sp>
    </p:spTree>
    <p:extLst>
      <p:ext uri="{BB962C8B-B14F-4D97-AF65-F5344CB8AC3E}">
        <p14:creationId xmlns:p14="http://schemas.microsoft.com/office/powerpoint/2010/main" val="326432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269600"/>
            <a:ext cx="8028432" cy="936000"/>
          </a:xfrm>
        </p:spPr>
        <p:txBody>
          <a:bodyPr/>
          <a:lstStyle/>
          <a:p>
            <a:r>
              <a:rPr lang="fr-FR" dirty="0"/>
              <a:t>III. Les apports de la jurisprudence récente en matière de licenciement économique</a:t>
            </a:r>
            <a:br>
              <a:rPr lang="fr-FR" dirty="0"/>
            </a:br>
            <a:endParaRPr lang="fr-FR" dirty="0"/>
          </a:p>
        </p:txBody>
      </p:sp>
      <p:sp>
        <p:nvSpPr>
          <p:cNvPr id="12" name="Espace réservé du texte 11"/>
          <p:cNvSpPr>
            <a:spLocks noGrp="1"/>
          </p:cNvSpPr>
          <p:nvPr>
            <p:ph type="body" sz="quarter" idx="15"/>
          </p:nvPr>
        </p:nvSpPr>
        <p:spPr/>
        <p:txBody>
          <a:bodyPr/>
          <a:lstStyle/>
          <a:p>
            <a:r>
              <a:rPr lang="fr-FR" dirty="0"/>
              <a:t>Thierry Romand, avocat associé</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13</a:t>
            </a:fld>
            <a:endParaRPr lang="en-GB" dirty="0"/>
          </a:p>
        </p:txBody>
      </p:sp>
      <p:pic>
        <p:nvPicPr>
          <p:cNvPr id="16" name="Image 15"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355668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pPr marL="355600" indent="-355600"/>
            <a:r>
              <a:rPr lang="fr-FR" dirty="0"/>
              <a:t>III. Les apports de la jurisprudence récente en matière de licenciement économique</a:t>
            </a:r>
          </a:p>
          <a:p>
            <a:endParaRPr lang="fr-FR" dirty="0"/>
          </a:p>
        </p:txBody>
      </p:sp>
      <p:sp>
        <p:nvSpPr>
          <p:cNvPr id="3" name="Espace réservé du texte 2"/>
          <p:cNvSpPr>
            <a:spLocks noGrp="1"/>
          </p:cNvSpPr>
          <p:nvPr>
            <p:ph type="body" sz="quarter" idx="11"/>
          </p:nvPr>
        </p:nvSpPr>
        <p:spPr>
          <a:xfrm>
            <a:off x="539552" y="1484784"/>
            <a:ext cx="8244456" cy="4829616"/>
          </a:xfrm>
        </p:spPr>
        <p:txBody>
          <a:bodyPr/>
          <a:lstStyle/>
          <a:p>
            <a:pPr marL="457200" lvl="0" indent="-457200">
              <a:buFont typeface="+mj-lt"/>
              <a:buAutoNum type="alphaUcPeriod"/>
            </a:pPr>
            <a:r>
              <a:rPr lang="fr-FR" sz="1800" dirty="0"/>
              <a:t>Définition des catégories professionnelles :</a:t>
            </a:r>
          </a:p>
          <a:p>
            <a:pPr marL="762300" lvl="1" indent="-457200">
              <a:buFont typeface="Wingdings" panose="05000000000000000000" pitchFamily="2" charset="2"/>
              <a:buChar char="Ø"/>
            </a:pPr>
            <a:r>
              <a:rPr lang="fr-FR" dirty="0"/>
              <a:t>rappel des enjeux ;</a:t>
            </a:r>
          </a:p>
          <a:p>
            <a:pPr marL="762300" lvl="1" indent="-457200">
              <a:buFont typeface="Wingdings" panose="05000000000000000000" pitchFamily="2" charset="2"/>
              <a:buChar char="Ø"/>
            </a:pPr>
            <a:r>
              <a:rPr lang="fr-FR" dirty="0"/>
              <a:t>l’évolution de la jurisprudence du Conseil d’état.</a:t>
            </a:r>
          </a:p>
          <a:p>
            <a:pPr marL="305100" lvl="1" indent="0">
              <a:spcBef>
                <a:spcPts val="0"/>
              </a:spcBef>
              <a:buNone/>
            </a:pPr>
            <a:endParaRPr lang="fr-FR" dirty="0"/>
          </a:p>
          <a:p>
            <a:pPr marL="457200" lvl="0" indent="-457200">
              <a:buFont typeface="+mj-lt"/>
              <a:buAutoNum type="alphaUcPeriod"/>
            </a:pPr>
            <a:r>
              <a:rPr lang="fr-FR" sz="1800" dirty="0"/>
              <a:t>Appréciation du caractère suffisant du PSE au regard des moyens du groupe :</a:t>
            </a:r>
          </a:p>
          <a:p>
            <a:pPr marL="762300" lvl="1" indent="-457200">
              <a:buFont typeface="Wingdings" panose="05000000000000000000" pitchFamily="2" charset="2"/>
              <a:buChar char="Ø"/>
            </a:pPr>
            <a:r>
              <a:rPr lang="fr-FR" dirty="0"/>
              <a:t>rappel des principes applicables ;</a:t>
            </a:r>
          </a:p>
          <a:p>
            <a:pPr marL="762300" lvl="1" indent="-457200">
              <a:buFont typeface="Wingdings" panose="05000000000000000000" pitchFamily="2" charset="2"/>
              <a:buChar char="Ø"/>
            </a:pPr>
            <a:r>
              <a:rPr lang="fr-FR" dirty="0"/>
              <a:t>l’apport de la jurisprudence du Conseil d’état.</a:t>
            </a:r>
          </a:p>
          <a:p>
            <a:pPr marL="762300" lvl="1" indent="-457200">
              <a:spcBef>
                <a:spcPts val="0"/>
              </a:spcBef>
              <a:buFont typeface="Arial" panose="020B0604020202020204" pitchFamily="34" charset="0"/>
              <a:buChar char="-"/>
            </a:pPr>
            <a:endParaRPr lang="fr-FR" dirty="0"/>
          </a:p>
          <a:p>
            <a:pPr marL="457200" indent="-457200">
              <a:buFont typeface="+mj-lt"/>
              <a:buAutoNum type="alphaUcPeriod"/>
            </a:pPr>
            <a:r>
              <a:rPr lang="fr-FR" sz="1800" dirty="0"/>
              <a:t>La consolidation du bloc de compétence du Juge Administratif :</a:t>
            </a:r>
          </a:p>
          <a:p>
            <a:pPr marL="762300" lvl="1" indent="-457200">
              <a:buFont typeface="Wingdings" panose="05000000000000000000" pitchFamily="2" charset="2"/>
              <a:buChar char="Ø"/>
            </a:pPr>
            <a:r>
              <a:rPr lang="fr-FR" dirty="0"/>
              <a:t>rappel des principes issus de la loi de sécurisation de l’emploi ;</a:t>
            </a:r>
          </a:p>
          <a:p>
            <a:pPr marL="762300" lvl="1" indent="-457200">
              <a:buFont typeface="Wingdings" panose="05000000000000000000" pitchFamily="2" charset="2"/>
              <a:buChar char="Ø"/>
            </a:pPr>
            <a:r>
              <a:rPr lang="fr-FR" dirty="0"/>
              <a:t>l’arrêt de la Cour de cassation du 28 mars 2018.</a:t>
            </a:r>
          </a:p>
          <a:p>
            <a:pPr marL="0" indent="0">
              <a:buNone/>
            </a:pPr>
            <a:endParaRPr lang="fr-FR" sz="1800" dirty="0"/>
          </a:p>
          <a:p>
            <a:pPr marL="0" indent="0">
              <a:buNone/>
            </a:pP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14</a:t>
            </a:fld>
            <a:endParaRPr lang="en-GB" noProof="0" dirty="0"/>
          </a:p>
        </p:txBody>
      </p:sp>
    </p:spTree>
    <p:extLst>
      <p:ext uri="{BB962C8B-B14F-4D97-AF65-F5344CB8AC3E}">
        <p14:creationId xmlns:p14="http://schemas.microsoft.com/office/powerpoint/2010/main" val="185415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Définition des catégories professionnelles (1/4)</a:t>
            </a:r>
          </a:p>
          <a:p>
            <a:endParaRPr lang="fr-FR" dirty="0"/>
          </a:p>
        </p:txBody>
      </p:sp>
      <p:sp>
        <p:nvSpPr>
          <p:cNvPr id="3" name="Espace réservé du texte 2"/>
          <p:cNvSpPr>
            <a:spLocks noGrp="1"/>
          </p:cNvSpPr>
          <p:nvPr>
            <p:ph type="body" sz="quarter" idx="11"/>
          </p:nvPr>
        </p:nvSpPr>
        <p:spPr>
          <a:xfrm>
            <a:off x="432000" y="1628800"/>
            <a:ext cx="8244456" cy="4685600"/>
          </a:xfrm>
        </p:spPr>
        <p:txBody>
          <a:bodyPr/>
          <a:lstStyle/>
          <a:p>
            <a:pPr marL="590850" lvl="1" indent="-285750">
              <a:buFont typeface="Wingdings" panose="05000000000000000000" pitchFamily="2" charset="2"/>
              <a:buChar char="Ø"/>
            </a:pPr>
            <a:r>
              <a:rPr lang="fr-FR" dirty="0"/>
              <a:t>Rappel des enjeux </a:t>
            </a:r>
          </a:p>
          <a:p>
            <a:pPr marL="590850" lvl="1" indent="-285750">
              <a:buFont typeface="Wingdings" panose="05000000000000000000" pitchFamily="2" charset="2"/>
              <a:buChar char="Ø"/>
            </a:pPr>
            <a:endParaRPr lang="fr-FR" dirty="0"/>
          </a:p>
          <a:p>
            <a:pPr marL="842850" lvl="2" indent="-285750">
              <a:buFont typeface="Arial" panose="020B0604020202020204" pitchFamily="34" charset="0"/>
              <a:buChar char="-"/>
            </a:pPr>
            <a:r>
              <a:rPr lang="fr-FR" sz="1800" dirty="0"/>
              <a:t>La mécanique des critères d’ordre et des catégories professionnelles ;</a:t>
            </a:r>
          </a:p>
          <a:p>
            <a:pPr marL="557100" lvl="2" indent="0">
              <a:buNone/>
            </a:pPr>
            <a:endParaRPr lang="fr-FR" sz="1800" dirty="0"/>
          </a:p>
          <a:p>
            <a:pPr marL="842850" lvl="2" indent="-285750">
              <a:buFont typeface="Arial" panose="020B0604020202020204" pitchFamily="34" charset="0"/>
              <a:buChar char="-"/>
            </a:pPr>
            <a:r>
              <a:rPr lang="fr-FR" sz="1800" dirty="0"/>
              <a:t>La définition historique de la Cour de cassation : </a:t>
            </a:r>
            <a:r>
              <a:rPr lang="fr-FR" sz="1800" i="1" dirty="0"/>
              <a:t>« L’ensemble des salariés qui exercent dans l’entreprise des fonctions de même nature supposant une formation professionnelle commune </a:t>
            </a:r>
            <a:r>
              <a:rPr lang="fr-FR" sz="1800" dirty="0"/>
              <a:t>» (Cass. Soc. 13/2/1997 « Samaritaine ») ;</a:t>
            </a:r>
          </a:p>
          <a:p>
            <a:pPr marL="557100" lvl="2" indent="0">
              <a:buNone/>
            </a:pPr>
            <a:endParaRPr lang="fr-FR" sz="1800" dirty="0"/>
          </a:p>
          <a:p>
            <a:pPr marL="842850" lvl="2" indent="-285750">
              <a:buFont typeface="Arial" panose="020B0604020202020204" pitchFamily="34" charset="0"/>
              <a:buChar char="-"/>
            </a:pPr>
            <a:r>
              <a:rPr lang="fr-FR" sz="1800" dirty="0"/>
              <a:t>Le contrôle administratif des catégories professionnelles dans le cadre des PSE :</a:t>
            </a:r>
          </a:p>
          <a:p>
            <a:pPr marL="1094850" lvl="3" indent="-285750"/>
            <a:r>
              <a:rPr lang="fr-FR" sz="1800" dirty="0"/>
              <a:t>Un contrôle différencié en présence d’un document unilatéral ou d’un accord majoritaire ;</a:t>
            </a:r>
          </a:p>
          <a:p>
            <a:pPr marL="1094850" lvl="3" indent="-285750"/>
            <a:r>
              <a:rPr lang="fr-FR" sz="1800" dirty="0"/>
              <a:t>Avec pour conséquence l’utilisation des catégories professionnelles comme levier de négociation.</a:t>
            </a:r>
          </a:p>
          <a:p>
            <a:pPr marL="1094850" lvl="3" indent="-285750"/>
            <a:endParaRPr lang="fr-FR" dirty="0"/>
          </a:p>
          <a:p>
            <a:pPr marL="0" indent="0">
              <a:buNone/>
            </a:pPr>
            <a:endParaRPr lang="fr-FR" sz="2400" dirty="0"/>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15</a:t>
            </a:fld>
            <a:endParaRPr lang="en-GB" noProof="0" dirty="0"/>
          </a:p>
        </p:txBody>
      </p:sp>
    </p:spTree>
    <p:extLst>
      <p:ext uri="{BB962C8B-B14F-4D97-AF65-F5344CB8AC3E}">
        <p14:creationId xmlns:p14="http://schemas.microsoft.com/office/powerpoint/2010/main" val="313795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Définition des catégories professionnelles (2/4)</a:t>
            </a:r>
          </a:p>
          <a:p>
            <a:endParaRPr lang="fr-FR" dirty="0"/>
          </a:p>
        </p:txBody>
      </p:sp>
      <p:sp>
        <p:nvSpPr>
          <p:cNvPr id="3" name="Espace réservé du texte 2"/>
          <p:cNvSpPr>
            <a:spLocks noGrp="1"/>
          </p:cNvSpPr>
          <p:nvPr>
            <p:ph type="body" sz="quarter" idx="11"/>
          </p:nvPr>
        </p:nvSpPr>
        <p:spPr>
          <a:xfrm>
            <a:off x="432000" y="1709530"/>
            <a:ext cx="8244456" cy="4604870"/>
          </a:xfrm>
        </p:spPr>
        <p:txBody>
          <a:bodyPr/>
          <a:lstStyle/>
          <a:p>
            <a:pPr marL="590850" lvl="1" indent="-285750" algn="just">
              <a:buFont typeface="Wingdings" panose="05000000000000000000" pitchFamily="2" charset="2"/>
              <a:buChar char="Ø"/>
            </a:pPr>
            <a:r>
              <a:rPr lang="fr-FR" dirty="0"/>
              <a:t>L’évolution de la jurisprudence du Conseil d’état :</a:t>
            </a:r>
          </a:p>
          <a:p>
            <a:pPr marL="590850" lvl="1" indent="-285750" algn="just">
              <a:buFont typeface="Wingdings" panose="05000000000000000000" pitchFamily="2" charset="2"/>
              <a:buChar char="Ø"/>
            </a:pPr>
            <a:endParaRPr lang="fr-FR" dirty="0"/>
          </a:p>
          <a:p>
            <a:pPr marL="842850" lvl="2" indent="-285750">
              <a:buFont typeface="Arial" panose="020B0604020202020204" pitchFamily="34" charset="0"/>
              <a:buChar char="-"/>
            </a:pPr>
            <a:r>
              <a:rPr lang="fr-FR" sz="1800" dirty="0"/>
              <a:t>1</a:t>
            </a:r>
            <a:r>
              <a:rPr lang="fr-FR" sz="1800" baseline="30000" dirty="0"/>
              <a:t>ère</a:t>
            </a:r>
            <a:r>
              <a:rPr lang="fr-FR" sz="1800" dirty="0"/>
              <a:t> étape - l’arrêt FNAC du 30 mai 2016 :</a:t>
            </a:r>
          </a:p>
          <a:p>
            <a:pPr marL="1094850" lvl="3" indent="-285750"/>
            <a:endParaRPr lang="fr-FR" sz="1800" dirty="0"/>
          </a:p>
          <a:p>
            <a:pPr marL="1094850" lvl="3" indent="-285750"/>
            <a:r>
              <a:rPr lang="fr-FR" sz="1800" dirty="0"/>
              <a:t>alignement du Conseil d’état sur la définition de la chambre sociale de la Cour de cassation ;</a:t>
            </a:r>
          </a:p>
          <a:p>
            <a:pPr marL="1094850" lvl="3" indent="-285750"/>
            <a:endParaRPr lang="fr-FR" sz="1800" dirty="0"/>
          </a:p>
          <a:p>
            <a:pPr marL="1094850" lvl="3" indent="-285750"/>
            <a:r>
              <a:rPr lang="fr-FR" sz="1800" dirty="0"/>
              <a:t>confirmation d’un contrôle strict de l’Administration de </a:t>
            </a:r>
            <a:r>
              <a:rPr lang="fr-FR" sz="1800" i="1" dirty="0"/>
              <a:t>chaque catégorie professionnelle</a:t>
            </a:r>
            <a:r>
              <a:rPr lang="fr-FR" sz="1800" dirty="0"/>
              <a:t> qui doit regrouper </a:t>
            </a:r>
            <a:r>
              <a:rPr lang="fr-FR" sz="1800" i="1" dirty="0"/>
              <a:t>l’ensemble</a:t>
            </a:r>
            <a:r>
              <a:rPr lang="fr-FR" sz="1800" dirty="0"/>
              <a:t> des salariés concernés … au risque de se substituer à l’employeur dans la détermination de son organisation ou de se perdre dans des considérations techniques sur le contenu des postes. </a:t>
            </a:r>
          </a:p>
          <a:p>
            <a:pPr marL="1094850" lvl="3" indent="-285750">
              <a:buFont typeface="Arial" panose="020B0604020202020204" pitchFamily="34" charset="0"/>
              <a:buChar char="-"/>
            </a:pP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16</a:t>
            </a:fld>
            <a:endParaRPr lang="en-GB" noProof="0" dirty="0"/>
          </a:p>
        </p:txBody>
      </p:sp>
    </p:spTree>
    <p:extLst>
      <p:ext uri="{BB962C8B-B14F-4D97-AF65-F5344CB8AC3E}">
        <p14:creationId xmlns:p14="http://schemas.microsoft.com/office/powerpoint/2010/main" val="21062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Définition des catégories professionnelles (3/4)</a:t>
            </a:r>
          </a:p>
          <a:p>
            <a:endParaRPr lang="fr-FR" dirty="0"/>
          </a:p>
        </p:txBody>
      </p:sp>
      <p:sp>
        <p:nvSpPr>
          <p:cNvPr id="3" name="Espace réservé du texte 2"/>
          <p:cNvSpPr>
            <a:spLocks noGrp="1"/>
          </p:cNvSpPr>
          <p:nvPr>
            <p:ph type="body" sz="quarter" idx="11"/>
          </p:nvPr>
        </p:nvSpPr>
        <p:spPr>
          <a:xfrm>
            <a:off x="432000" y="1556792"/>
            <a:ext cx="8244456" cy="4757608"/>
          </a:xfrm>
        </p:spPr>
        <p:txBody>
          <a:bodyPr/>
          <a:lstStyle/>
          <a:p>
            <a:pPr marL="842850" lvl="2" indent="-285750">
              <a:buFont typeface="Wingdings" panose="05000000000000000000" pitchFamily="2" charset="2"/>
              <a:buChar char="Ø"/>
            </a:pPr>
            <a:r>
              <a:rPr lang="fr-FR" sz="1800" dirty="0"/>
              <a:t>2</a:t>
            </a:r>
            <a:r>
              <a:rPr lang="fr-FR" sz="1800" baseline="30000" dirty="0"/>
              <a:t>e</a:t>
            </a:r>
            <a:r>
              <a:rPr lang="fr-FR" sz="1800" dirty="0"/>
              <a:t> étape  -  les arrêts du 7 février 2018 :</a:t>
            </a:r>
          </a:p>
          <a:p>
            <a:pPr marL="842850" lvl="2" indent="-285750">
              <a:buFont typeface="Arial" panose="020B0604020202020204" pitchFamily="34" charset="0"/>
              <a:buChar char="-"/>
            </a:pPr>
            <a:endParaRPr lang="fr-FR" sz="1800" dirty="0"/>
          </a:p>
          <a:p>
            <a:pPr marL="1094850" lvl="3" indent="-285750"/>
            <a:r>
              <a:rPr lang="fr-FR" sz="1800" dirty="0"/>
              <a:t>un assouplissement du contrôle </a:t>
            </a:r>
            <a:r>
              <a:rPr lang="fr-FR" sz="1800" u="sng" dirty="0"/>
              <a:t>en cas d’homologation </a:t>
            </a:r>
            <a:r>
              <a:rPr lang="fr-FR" sz="1800" dirty="0"/>
              <a:t>:</a:t>
            </a:r>
          </a:p>
          <a:p>
            <a:pPr marL="1094850" lvl="3" indent="-285750"/>
            <a:endParaRPr lang="fr-FR" sz="1800" dirty="0"/>
          </a:p>
          <a:p>
            <a:pPr marL="1346850" lvl="4" indent="-285750"/>
            <a:r>
              <a:rPr lang="fr-FR" sz="1800" dirty="0"/>
              <a:t>Le contrôle doit porter en premier lieu sur la méthode de regroupement des salariés :</a:t>
            </a:r>
          </a:p>
          <a:p>
            <a:pPr marL="1850850" lvl="6" indent="-285750">
              <a:buFont typeface="Wingdings" panose="05000000000000000000" pitchFamily="2" charset="2"/>
              <a:buChar char="ü"/>
            </a:pPr>
            <a:r>
              <a:rPr lang="fr-FR" dirty="0"/>
              <a:t>Les regroupements de salariés doivent reposer sur une logique de compétence professionnelle ;</a:t>
            </a:r>
          </a:p>
          <a:p>
            <a:pPr marL="1850850" lvl="6" indent="-285750">
              <a:buFont typeface="Wingdings" panose="05000000000000000000" pitchFamily="2" charset="2"/>
              <a:buChar char="ü"/>
            </a:pPr>
            <a:r>
              <a:rPr lang="fr-FR" dirty="0"/>
              <a:t>La prise en compte des acquis de l’expérience professionnelle est possible.</a:t>
            </a:r>
          </a:p>
          <a:p>
            <a:pPr marL="1850850" lvl="6" indent="-285750">
              <a:buFont typeface="Wingdings" panose="05000000000000000000" pitchFamily="2" charset="2"/>
              <a:buChar char="ü"/>
            </a:pPr>
            <a:endParaRPr lang="fr-FR" dirty="0"/>
          </a:p>
          <a:p>
            <a:pPr marL="1346850" lvl="4" indent="-285750"/>
            <a:r>
              <a:rPr lang="fr-FR" sz="1800" dirty="0"/>
              <a:t>Le contrôle doit porter en second sur l’absence d’intention de « ciblage » : </a:t>
            </a:r>
          </a:p>
          <a:p>
            <a:pPr marL="1850850" lvl="6" indent="-285750">
              <a:buFont typeface="Wingdings" panose="05000000000000000000" pitchFamily="2" charset="2"/>
              <a:buChar char="ü"/>
            </a:pPr>
            <a:r>
              <a:rPr lang="fr-FR" dirty="0"/>
              <a:t>Ce contrôle porte sur d’éventuelles intentions cachées.</a:t>
            </a:r>
          </a:p>
          <a:p>
            <a:pPr marL="1061100" lvl="4" indent="0" algn="just">
              <a:buNone/>
            </a:pPr>
            <a:endParaRPr lang="fr-FR" sz="1800"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17</a:t>
            </a:fld>
            <a:endParaRPr lang="en-GB" noProof="0" dirty="0"/>
          </a:p>
        </p:txBody>
      </p:sp>
    </p:spTree>
    <p:extLst>
      <p:ext uri="{BB962C8B-B14F-4D97-AF65-F5344CB8AC3E}">
        <p14:creationId xmlns:p14="http://schemas.microsoft.com/office/powerpoint/2010/main" val="192075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Définition des catégories professionnelles (4/4)</a:t>
            </a:r>
          </a:p>
          <a:p>
            <a:endParaRPr lang="fr-FR" dirty="0"/>
          </a:p>
        </p:txBody>
      </p:sp>
      <p:sp>
        <p:nvSpPr>
          <p:cNvPr id="3" name="Espace réservé du texte 2"/>
          <p:cNvSpPr>
            <a:spLocks noGrp="1"/>
          </p:cNvSpPr>
          <p:nvPr>
            <p:ph type="body" sz="quarter" idx="11"/>
          </p:nvPr>
        </p:nvSpPr>
        <p:spPr>
          <a:xfrm>
            <a:off x="432000" y="1556792"/>
            <a:ext cx="8244456" cy="4757608"/>
          </a:xfrm>
        </p:spPr>
        <p:txBody>
          <a:bodyPr/>
          <a:lstStyle/>
          <a:p>
            <a:pPr marL="842850" lvl="2" indent="-285750">
              <a:buFont typeface="Wingdings" panose="05000000000000000000" pitchFamily="2" charset="2"/>
              <a:buChar char="Ø"/>
            </a:pPr>
            <a:r>
              <a:rPr lang="fr-FR" sz="1800" dirty="0"/>
              <a:t>2</a:t>
            </a:r>
            <a:r>
              <a:rPr lang="fr-FR" sz="1800" baseline="30000" dirty="0"/>
              <a:t>e</a:t>
            </a:r>
            <a:r>
              <a:rPr lang="fr-FR" sz="1800" dirty="0"/>
              <a:t> étape  -  les arrêts du 7 février 2018 :</a:t>
            </a:r>
          </a:p>
          <a:p>
            <a:pPr marL="1061100" lvl="4" indent="0">
              <a:buNone/>
            </a:pPr>
            <a:endParaRPr lang="fr-FR" sz="1800" dirty="0"/>
          </a:p>
          <a:p>
            <a:pPr marL="1094850" lvl="3" indent="-285750"/>
            <a:r>
              <a:rPr lang="fr-FR" sz="1800" dirty="0"/>
              <a:t>un contrôle limité à l’absence de discrimination </a:t>
            </a:r>
            <a:r>
              <a:rPr lang="fr-FR" sz="1800" b="1" dirty="0"/>
              <a:t>en cas de validation d’un accord majoritaire :</a:t>
            </a:r>
          </a:p>
          <a:p>
            <a:pPr marL="1346850" lvl="4" indent="-285750"/>
            <a:endParaRPr lang="fr-FR" sz="1800" u="sng" dirty="0"/>
          </a:p>
          <a:p>
            <a:pPr marL="1598850" lvl="5" indent="-285750">
              <a:buFont typeface="Wingdings" panose="05000000000000000000" pitchFamily="2" charset="2"/>
              <a:buChar char="ü"/>
            </a:pPr>
            <a:r>
              <a:rPr lang="fr-FR" dirty="0"/>
              <a:t>Un accord collectif majoritaire peut fonder des catégories professionnelles sur des considérations étrangères à celles qui permettent de regrouper les salariés par fonctions de même nature supposant une formation professionnelle commune ou avoir pour but de permettre le licenciement de salariés affectés sur un emploi ou dans un service dont la suppression est recherchée ;</a:t>
            </a:r>
          </a:p>
          <a:p>
            <a:pPr marL="1313100" lvl="5" indent="0">
              <a:buNone/>
            </a:pPr>
            <a:endParaRPr lang="fr-FR" dirty="0"/>
          </a:p>
          <a:p>
            <a:pPr marL="1598850" lvl="5" indent="-285750">
              <a:buFont typeface="Wingdings" panose="05000000000000000000" pitchFamily="2" charset="2"/>
              <a:buChar char="ü"/>
            </a:pPr>
            <a:r>
              <a:rPr lang="fr-FR" dirty="0"/>
              <a:t>Dans la limite de dispositions de l’accord qui seraient entachées de nullité notamment en raison de leur caractère discriminatoire. </a:t>
            </a:r>
          </a:p>
          <a:p>
            <a:pPr marL="1598850" lvl="5" indent="-285750" algn="just">
              <a:buFont typeface="Wingdings" panose="05000000000000000000" pitchFamily="2" charset="2"/>
              <a:buChar char="ü"/>
            </a:pPr>
            <a:endParaRPr lang="fr-FR" sz="1800" u="sng"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18</a:t>
            </a:fld>
            <a:endParaRPr lang="en-GB" noProof="0" dirty="0"/>
          </a:p>
        </p:txBody>
      </p:sp>
    </p:spTree>
    <p:extLst>
      <p:ext uri="{BB962C8B-B14F-4D97-AF65-F5344CB8AC3E}">
        <p14:creationId xmlns:p14="http://schemas.microsoft.com/office/powerpoint/2010/main" val="178251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pPr marL="355600" indent="-355600"/>
            <a:r>
              <a:rPr lang="fr-FR" dirty="0"/>
              <a:t>III/ B. Appréciation du caractère suffisant du PSE au regard des moyens du groupe (1/2)</a:t>
            </a:r>
          </a:p>
          <a:p>
            <a:endParaRPr lang="fr-FR" dirty="0"/>
          </a:p>
        </p:txBody>
      </p:sp>
      <p:sp>
        <p:nvSpPr>
          <p:cNvPr id="3" name="Espace réservé du texte 2"/>
          <p:cNvSpPr>
            <a:spLocks noGrp="1"/>
          </p:cNvSpPr>
          <p:nvPr>
            <p:ph type="body" sz="quarter" idx="11"/>
          </p:nvPr>
        </p:nvSpPr>
        <p:spPr>
          <a:xfrm>
            <a:off x="432000" y="1868400"/>
            <a:ext cx="8244456" cy="4446000"/>
          </a:xfrm>
        </p:spPr>
        <p:txBody>
          <a:bodyPr/>
          <a:lstStyle/>
          <a:p>
            <a:pPr marL="590850" lvl="1" indent="-285750">
              <a:buFont typeface="Wingdings" panose="05000000000000000000" pitchFamily="2" charset="2"/>
              <a:buChar char="Ø"/>
            </a:pPr>
            <a:r>
              <a:rPr lang="fr-FR" dirty="0"/>
              <a:t>Rappel des principes applicables </a:t>
            </a:r>
          </a:p>
          <a:p>
            <a:pPr marL="305100" lvl="1" indent="0">
              <a:buNone/>
            </a:pPr>
            <a:endParaRPr lang="fr-FR" dirty="0"/>
          </a:p>
          <a:p>
            <a:pPr marL="842850" lvl="2" indent="-285750">
              <a:buFont typeface="Arial" panose="020B0604020202020204" pitchFamily="34" charset="0"/>
              <a:buChar char="-"/>
            </a:pPr>
            <a:r>
              <a:rPr lang="fr-FR" sz="1800" dirty="0"/>
              <a:t>Dans le cadre de l’homologation d’un PSE unilatéral, la DIRECCTE apprécie le contenu du PSE en fonction </a:t>
            </a:r>
            <a:r>
              <a:rPr lang="fr-FR" sz="1800" i="1" dirty="0"/>
              <a:t>« des moyens dont disposent l’entreprise et le groupe auquel elle appartient » </a:t>
            </a:r>
            <a:r>
              <a:rPr lang="fr-FR" sz="1800" dirty="0"/>
              <a:t>(L. 1233-57-3 du Code du travail) ;</a:t>
            </a:r>
          </a:p>
          <a:p>
            <a:pPr marL="842850" lvl="2" indent="-285750">
              <a:buFont typeface="Arial" panose="020B0604020202020204" pitchFamily="34" charset="0"/>
              <a:buChar char="-"/>
            </a:pPr>
            <a:endParaRPr lang="fr-FR" sz="1800" dirty="0"/>
          </a:p>
          <a:p>
            <a:pPr marL="842850" lvl="2" indent="-285750">
              <a:buFont typeface="Arial" panose="020B0604020202020204" pitchFamily="34" charset="0"/>
              <a:buChar char="-"/>
            </a:pPr>
            <a:r>
              <a:rPr lang="fr-FR" sz="1800" dirty="0"/>
              <a:t>Comment doit se comprendre la notion de groupe dans ce cadre ?</a:t>
            </a:r>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19</a:t>
            </a:fld>
            <a:endParaRPr lang="en-GB" noProof="0" dirty="0"/>
          </a:p>
        </p:txBody>
      </p:sp>
    </p:spTree>
    <p:extLst>
      <p:ext uri="{BB962C8B-B14F-4D97-AF65-F5344CB8AC3E}">
        <p14:creationId xmlns:p14="http://schemas.microsoft.com/office/powerpoint/2010/main" val="101993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Programme</a:t>
            </a:r>
          </a:p>
        </p:txBody>
      </p:sp>
      <p:sp>
        <p:nvSpPr>
          <p:cNvPr id="3" name="Foliennummernplatzhalter 2"/>
          <p:cNvSpPr>
            <a:spLocks noGrp="1"/>
          </p:cNvSpPr>
          <p:nvPr>
            <p:ph type="sldNum" sz="quarter" idx="13"/>
          </p:nvPr>
        </p:nvSpPr>
        <p:spPr/>
        <p:txBody>
          <a:bodyPr/>
          <a:lstStyle/>
          <a:p>
            <a:fld id="{4B39B52A-EAD5-4CA9-B46E-2F3B4224B365}" type="slidenum">
              <a:rPr lang="en-GB" smtClean="0"/>
              <a:pPr/>
              <a:t>2</a:t>
            </a:fld>
            <a:endParaRPr lang="en-GB" dirty="0"/>
          </a:p>
        </p:txBody>
      </p:sp>
      <p:sp>
        <p:nvSpPr>
          <p:cNvPr id="4" name="Textplatzhalter 3"/>
          <p:cNvSpPr>
            <a:spLocks noGrp="1"/>
          </p:cNvSpPr>
          <p:nvPr>
            <p:ph type="body" sz="quarter" idx="11"/>
          </p:nvPr>
        </p:nvSpPr>
        <p:spPr>
          <a:xfrm>
            <a:off x="432000" y="1484784"/>
            <a:ext cx="8280000" cy="4829616"/>
          </a:xfrm>
        </p:spPr>
        <p:txBody>
          <a:bodyPr/>
          <a:lstStyle/>
          <a:p>
            <a:endParaRPr lang="en-GB" dirty="0"/>
          </a:p>
          <a:p>
            <a:pPr marL="504000" indent="-514350">
              <a:buFont typeface="+mj-lt"/>
              <a:buAutoNum type="romanUcPeriod"/>
            </a:pPr>
            <a:r>
              <a:rPr lang="fr-FR" sz="2400" dirty="0"/>
              <a:t>Introduction générale</a:t>
            </a:r>
          </a:p>
          <a:p>
            <a:pPr marL="504000" indent="-514350">
              <a:buFont typeface="+mj-lt"/>
              <a:buAutoNum type="romanUcPeriod"/>
            </a:pPr>
            <a:r>
              <a:rPr lang="fr-FR" sz="2400" dirty="0"/>
              <a:t>Les procédures de licenciement collectif pour motif économique</a:t>
            </a:r>
          </a:p>
          <a:p>
            <a:pPr marL="504000" indent="-514350">
              <a:buFont typeface="+mj-lt"/>
              <a:buAutoNum type="romanUcPeriod"/>
            </a:pPr>
            <a:r>
              <a:rPr lang="fr-FR" sz="2400" dirty="0"/>
              <a:t>Les apports de la jurisprudence récente en matière de licenciement économique</a:t>
            </a:r>
          </a:p>
          <a:p>
            <a:pPr marL="504000" indent="-514350">
              <a:buFont typeface="+mj-lt"/>
              <a:buAutoNum type="romanUcPeriod"/>
            </a:pPr>
            <a:r>
              <a:rPr lang="fr-FR" sz="2400" dirty="0"/>
              <a:t>Rupture conventionnelle collective et congé de mobilité</a:t>
            </a:r>
          </a:p>
          <a:p>
            <a:pPr marL="504000" indent="-514350">
              <a:buFont typeface="+mj-lt"/>
              <a:buAutoNum type="romanUcPeriod"/>
            </a:pPr>
            <a:r>
              <a:rPr lang="fr-FR" sz="2400" dirty="0"/>
              <a:t>Les accords de performance collective</a:t>
            </a:r>
          </a:p>
          <a:p>
            <a:pPr marL="504000" indent="-514350">
              <a:buFont typeface="+mj-lt"/>
              <a:buAutoNum type="romanUcPeriod"/>
            </a:pPr>
            <a:r>
              <a:rPr lang="fr-FR" sz="2400" dirty="0"/>
              <a:t>Conclusion générale</a:t>
            </a:r>
          </a:p>
          <a:p>
            <a:pPr marL="514350" indent="-514350">
              <a:buFont typeface="+mj-lt"/>
              <a:buAutoNum type="romanUcPeriod"/>
            </a:pPr>
            <a:endParaRPr lang="fr-FR" dirty="0"/>
          </a:p>
          <a:p>
            <a:pPr marL="514350" indent="-514350">
              <a:buFont typeface="+mj-lt"/>
              <a:buAutoNum type="romanUcPeriod"/>
            </a:pPr>
            <a:endParaRPr lang="fr-FR" dirty="0"/>
          </a:p>
          <a:p>
            <a:pPr marL="514350" indent="-514350">
              <a:buFont typeface="+mj-lt"/>
              <a:buAutoNum type="romanUcPeriod"/>
            </a:pPr>
            <a:endParaRPr lang="fr-FR" dirty="0"/>
          </a:p>
          <a:p>
            <a:pPr marL="514350" indent="-514350">
              <a:buFont typeface="+mj-lt"/>
              <a:buAutoNum type="romanUcPeriod"/>
            </a:pPr>
            <a:endParaRPr lang="fr-FR" dirty="0"/>
          </a:p>
        </p:txBody>
      </p:sp>
    </p:spTree>
    <p:extLst>
      <p:ext uri="{BB962C8B-B14F-4D97-AF65-F5344CB8AC3E}">
        <p14:creationId xmlns:p14="http://schemas.microsoft.com/office/powerpoint/2010/main" val="115352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pPr marL="355600" indent="-355600"/>
            <a:r>
              <a:rPr lang="fr-FR" dirty="0"/>
              <a:t>III/ B. Appréciation du caractère suffisant du PSE au regard des moyens du groupe (2/2)</a:t>
            </a:r>
          </a:p>
          <a:p>
            <a:endParaRPr lang="fr-FR" dirty="0"/>
          </a:p>
        </p:txBody>
      </p:sp>
      <p:sp>
        <p:nvSpPr>
          <p:cNvPr id="3" name="Espace réservé du texte 2"/>
          <p:cNvSpPr>
            <a:spLocks noGrp="1"/>
          </p:cNvSpPr>
          <p:nvPr>
            <p:ph type="body" sz="quarter" idx="11"/>
          </p:nvPr>
        </p:nvSpPr>
        <p:spPr>
          <a:xfrm>
            <a:off x="432000" y="1868400"/>
            <a:ext cx="8244456" cy="4446000"/>
          </a:xfrm>
        </p:spPr>
        <p:txBody>
          <a:bodyPr/>
          <a:lstStyle/>
          <a:p>
            <a:pPr marL="305100" lvl="1" indent="0">
              <a:buNone/>
            </a:pPr>
            <a:endParaRPr lang="fr-FR" dirty="0"/>
          </a:p>
          <a:p>
            <a:pPr marL="590850" lvl="1" indent="-285750">
              <a:buFont typeface="Wingdings" panose="05000000000000000000" pitchFamily="2" charset="2"/>
              <a:buChar char="Ø"/>
            </a:pPr>
            <a:r>
              <a:rPr lang="fr-FR" dirty="0"/>
              <a:t>L’apport de la jurisprudence du Conseil d’état (arrêts du 7 février 2018) :</a:t>
            </a:r>
          </a:p>
          <a:p>
            <a:pPr marL="842850" lvl="2" indent="-285750">
              <a:buFont typeface="Arial" panose="020B0604020202020204" pitchFamily="34" charset="0"/>
              <a:buChar char="•"/>
            </a:pPr>
            <a:endParaRPr lang="fr-FR" sz="1800" dirty="0"/>
          </a:p>
          <a:p>
            <a:pPr marL="842850" lvl="2" indent="-285750">
              <a:buFont typeface="Arial" panose="020B0604020202020204" pitchFamily="34" charset="0"/>
              <a:buChar char="-"/>
            </a:pPr>
            <a:r>
              <a:rPr lang="fr-FR" sz="1800" dirty="0"/>
              <a:t>le Conseil d’état retient une définition purement capitaliste du groupe :</a:t>
            </a:r>
          </a:p>
          <a:p>
            <a:pPr marL="842850" lvl="2" indent="-285750">
              <a:buFont typeface="Arial" panose="020B0604020202020204" pitchFamily="34" charset="0"/>
              <a:buChar char="-"/>
            </a:pPr>
            <a:endParaRPr lang="fr-FR" sz="1800" dirty="0"/>
          </a:p>
          <a:p>
            <a:pPr marL="1094850" lvl="3" indent="-285750"/>
            <a:r>
              <a:rPr lang="fr-FR" sz="1800" i="1" dirty="0"/>
              <a:t>L’ensemble des entreprises placées sous le contrôle d’une entreprise dominante</a:t>
            </a:r>
          </a:p>
          <a:p>
            <a:pPr marL="842850" lvl="2" indent="-285750">
              <a:buFont typeface="Arial" panose="020B0604020202020204" pitchFamily="34" charset="0"/>
              <a:buChar char="-"/>
            </a:pPr>
            <a:endParaRPr lang="fr-FR" sz="1800" dirty="0"/>
          </a:p>
          <a:p>
            <a:pPr marL="842850" lvl="2" indent="-285750">
              <a:buFont typeface="Arial" panose="020B0604020202020204" pitchFamily="34" charset="0"/>
              <a:buChar char="-"/>
            </a:pPr>
            <a:r>
              <a:rPr lang="fr-FR" sz="1800" dirty="0"/>
              <a:t>mais sans le limiter au territoire national.</a:t>
            </a:r>
          </a:p>
          <a:p>
            <a:pPr marL="0" lvl="0" indent="0">
              <a:buNone/>
            </a:pPr>
            <a:endParaRPr lang="fr-FR" dirty="0"/>
          </a:p>
          <a:p>
            <a:endParaRPr lang="fr-FR" dirty="0"/>
          </a:p>
          <a:p>
            <a:endParaRPr lang="fr-FR" dirty="0"/>
          </a:p>
          <a:p>
            <a:pPr marL="0" indent="0">
              <a:buNone/>
            </a:pPr>
            <a:endParaRPr lang="fr-FR" dirty="0"/>
          </a:p>
          <a:p>
            <a:pPr marL="0" indent="0">
              <a:buNone/>
            </a:pPr>
            <a:endParaRPr lang="fr-FR" dirty="0"/>
          </a:p>
          <a:p>
            <a:pPr marL="0" indent="0">
              <a:buNone/>
            </a:pPr>
            <a:endParaRPr lang="fr-FR" dirty="0"/>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20</a:t>
            </a:fld>
            <a:endParaRPr lang="en-GB" noProof="0" dirty="0"/>
          </a:p>
        </p:txBody>
      </p:sp>
    </p:spTree>
    <p:extLst>
      <p:ext uri="{BB962C8B-B14F-4D97-AF65-F5344CB8AC3E}">
        <p14:creationId xmlns:p14="http://schemas.microsoft.com/office/powerpoint/2010/main" val="392466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pPr marL="355600" indent="-355600"/>
            <a:r>
              <a:rPr lang="fr-FR" dirty="0"/>
              <a:t>III/ C. La consolidation du bloc de compétence du juge administratif (1/3)</a:t>
            </a:r>
          </a:p>
          <a:p>
            <a:endParaRPr lang="fr-FR" dirty="0"/>
          </a:p>
        </p:txBody>
      </p:sp>
      <p:sp>
        <p:nvSpPr>
          <p:cNvPr id="3" name="Espace réservé du texte 2"/>
          <p:cNvSpPr>
            <a:spLocks noGrp="1"/>
          </p:cNvSpPr>
          <p:nvPr>
            <p:ph type="body" sz="quarter" idx="11"/>
          </p:nvPr>
        </p:nvSpPr>
        <p:spPr>
          <a:xfrm>
            <a:off x="432000" y="1868400"/>
            <a:ext cx="8244456" cy="4446000"/>
          </a:xfrm>
        </p:spPr>
        <p:txBody>
          <a:bodyPr/>
          <a:lstStyle/>
          <a:p>
            <a:pPr>
              <a:buFont typeface="Wingdings" panose="05000000000000000000" pitchFamily="2" charset="2"/>
              <a:buChar char="Ø"/>
            </a:pPr>
            <a:r>
              <a:rPr lang="fr-FR" sz="1800" dirty="0"/>
              <a:t>Création d’un bloc de compétence administrative par la loi de sécurisation de l’emploi du 14 juin 2013 avec pour objectifs de :</a:t>
            </a:r>
          </a:p>
          <a:p>
            <a:pPr>
              <a:buFont typeface="Wingdings" panose="05000000000000000000" pitchFamily="2" charset="2"/>
              <a:buChar char="Ø"/>
            </a:pPr>
            <a:endParaRPr lang="fr-FR" sz="1800" dirty="0"/>
          </a:p>
          <a:p>
            <a:pPr lvl="1">
              <a:buFont typeface="Arial" panose="020B0604020202020204" pitchFamily="34" charset="0"/>
              <a:buChar char="-"/>
            </a:pPr>
            <a:r>
              <a:rPr lang="fr-FR" dirty="0"/>
              <a:t>mettre un terme aux multiples contentieux « TGI » des PSE ;</a:t>
            </a:r>
          </a:p>
          <a:p>
            <a:pPr lvl="1">
              <a:buFont typeface="Arial" panose="020B0604020202020204" pitchFamily="34" charset="0"/>
              <a:buChar char="-"/>
            </a:pPr>
            <a:r>
              <a:rPr lang="fr-FR" dirty="0"/>
              <a:t>mieux maîtriser les délais de la procédure ;</a:t>
            </a:r>
          </a:p>
          <a:p>
            <a:pPr lvl="1">
              <a:buFont typeface="Arial" panose="020B0604020202020204" pitchFamily="34" charset="0"/>
              <a:buChar char="-"/>
            </a:pPr>
            <a:r>
              <a:rPr lang="fr-FR" dirty="0"/>
              <a:t>encadrer et sécuriser le déroulement de la procédure par des interventions en amont de l’administration ;</a:t>
            </a:r>
          </a:p>
          <a:p>
            <a:pPr lvl="1">
              <a:buFont typeface="Arial" panose="020B0604020202020204" pitchFamily="34" charset="0"/>
              <a:buChar char="-"/>
            </a:pPr>
            <a:r>
              <a:rPr lang="fr-FR" dirty="0"/>
              <a:t>écarter la compétence de l’ordre judiciaire.</a:t>
            </a:r>
          </a:p>
          <a:p>
            <a:pPr marL="363600" lvl="1" indent="0">
              <a:buNone/>
            </a:pPr>
            <a:endParaRPr lang="fr-FR" dirty="0"/>
          </a:p>
          <a:p>
            <a:pPr marL="363600" lvl="1" indent="0">
              <a:buNone/>
            </a:pP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21</a:t>
            </a:fld>
            <a:endParaRPr lang="en-GB" noProof="0" dirty="0"/>
          </a:p>
        </p:txBody>
      </p:sp>
    </p:spTree>
    <p:extLst>
      <p:ext uri="{BB962C8B-B14F-4D97-AF65-F5344CB8AC3E}">
        <p14:creationId xmlns:p14="http://schemas.microsoft.com/office/powerpoint/2010/main" val="304821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pPr marL="355600" indent="-355600"/>
            <a:r>
              <a:rPr lang="fr-FR" dirty="0"/>
              <a:t>III/ C. La consolidation du bloc de compétence du juge administratif (2/3)</a:t>
            </a:r>
          </a:p>
          <a:p>
            <a:endParaRPr lang="fr-FR" dirty="0"/>
          </a:p>
        </p:txBody>
      </p:sp>
      <p:sp>
        <p:nvSpPr>
          <p:cNvPr id="3" name="Espace réservé du texte 2"/>
          <p:cNvSpPr>
            <a:spLocks noGrp="1"/>
          </p:cNvSpPr>
          <p:nvPr>
            <p:ph type="body" sz="quarter" idx="11"/>
          </p:nvPr>
        </p:nvSpPr>
        <p:spPr>
          <a:xfrm>
            <a:off x="432000" y="1868400"/>
            <a:ext cx="8244456" cy="4446000"/>
          </a:xfrm>
        </p:spPr>
        <p:txBody>
          <a:bodyPr/>
          <a:lstStyle/>
          <a:p>
            <a:pPr marL="363600" lvl="1" indent="0">
              <a:buNone/>
            </a:pPr>
            <a:endParaRPr lang="fr-FR" dirty="0"/>
          </a:p>
          <a:p>
            <a:pPr>
              <a:buFont typeface="Wingdings" panose="05000000000000000000" pitchFamily="2" charset="2"/>
              <a:buChar char="Ø"/>
            </a:pPr>
            <a:r>
              <a:rPr lang="fr-FR" sz="1800" dirty="0"/>
              <a:t>Quelques interrogations demeurent au sein d’une partie de la doctrine :</a:t>
            </a:r>
          </a:p>
          <a:p>
            <a:pPr>
              <a:buFont typeface="Wingdings" panose="05000000000000000000" pitchFamily="2" charset="2"/>
              <a:buChar char="Ø"/>
            </a:pPr>
            <a:endParaRPr lang="fr-FR" sz="1800" dirty="0"/>
          </a:p>
          <a:p>
            <a:pPr lvl="1">
              <a:buFont typeface="Arial" panose="020B0604020202020204" pitchFamily="34" charset="0"/>
              <a:buChar char="-"/>
            </a:pPr>
            <a:r>
              <a:rPr lang="fr-FR" dirty="0"/>
              <a:t>est-il possible de saisir le Juge Administratif en cours de procédure ?</a:t>
            </a:r>
          </a:p>
          <a:p>
            <a:pPr lvl="1">
              <a:buFont typeface="Arial" panose="020B0604020202020204" pitchFamily="34" charset="0"/>
              <a:buChar char="-"/>
            </a:pPr>
            <a:r>
              <a:rPr lang="fr-FR" dirty="0"/>
              <a:t>est-il possible de saisir le Juge Judiciaire avant que l’Administration ne soit saisie ?</a:t>
            </a:r>
          </a:p>
          <a:p>
            <a:pPr lvl="1">
              <a:buFont typeface="Arial" panose="020B0604020202020204" pitchFamily="34" charset="0"/>
              <a:buChar char="-"/>
            </a:pPr>
            <a:r>
              <a:rPr lang="fr-FR" dirty="0"/>
              <a:t>est-il possible pour l’expert du comité d’entreprise de saisir le Juge Judiciaire ?</a:t>
            </a:r>
          </a:p>
          <a:p>
            <a:pPr lvl="1">
              <a:buFont typeface="Arial" panose="020B0604020202020204" pitchFamily="34" charset="0"/>
              <a:buChar char="-"/>
            </a:pPr>
            <a:endParaRPr lang="fr-FR" dirty="0"/>
          </a:p>
          <a:p>
            <a:endParaRPr lang="fr-FR" dirty="0"/>
          </a:p>
          <a:p>
            <a:pPr marL="0" indent="0">
              <a:buNone/>
            </a:pPr>
            <a:endParaRPr lang="fr-FR" dirty="0"/>
          </a:p>
          <a:p>
            <a:pPr marL="0" indent="0">
              <a:buNone/>
            </a:pPr>
            <a:endParaRPr lang="fr-FR" dirty="0"/>
          </a:p>
          <a:p>
            <a:pPr marL="0" indent="0">
              <a:buNone/>
            </a:pPr>
            <a:endParaRPr lang="fr-FR" dirty="0"/>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22</a:t>
            </a:fld>
            <a:endParaRPr lang="en-GB" noProof="0" dirty="0"/>
          </a:p>
        </p:txBody>
      </p:sp>
    </p:spTree>
    <p:extLst>
      <p:ext uri="{BB962C8B-B14F-4D97-AF65-F5344CB8AC3E}">
        <p14:creationId xmlns:p14="http://schemas.microsoft.com/office/powerpoint/2010/main" val="207421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pPr marL="355600" indent="-355600"/>
            <a:r>
              <a:rPr lang="fr-FR" dirty="0"/>
              <a:t>III/ C. La consolidation du bloc de compétence du juge administratif (3/3)</a:t>
            </a:r>
          </a:p>
          <a:p>
            <a:endParaRPr lang="fr-FR" dirty="0"/>
          </a:p>
        </p:txBody>
      </p:sp>
      <p:sp>
        <p:nvSpPr>
          <p:cNvPr id="3" name="Espace réservé du texte 2"/>
          <p:cNvSpPr>
            <a:spLocks noGrp="1"/>
          </p:cNvSpPr>
          <p:nvPr>
            <p:ph type="body" sz="quarter" idx="11"/>
          </p:nvPr>
        </p:nvSpPr>
        <p:spPr>
          <a:xfrm>
            <a:off x="432000" y="1868400"/>
            <a:ext cx="8244456" cy="4446000"/>
          </a:xfrm>
        </p:spPr>
        <p:txBody>
          <a:bodyPr/>
          <a:lstStyle/>
          <a:p>
            <a:pPr marL="363600" lvl="1" indent="0">
              <a:buNone/>
            </a:pPr>
            <a:endParaRPr lang="fr-FR" dirty="0"/>
          </a:p>
          <a:p>
            <a:pPr>
              <a:buFont typeface="Wingdings" panose="05000000000000000000" pitchFamily="2" charset="2"/>
              <a:buChar char="Ø"/>
            </a:pPr>
            <a:r>
              <a:rPr lang="fr-FR" sz="1800" dirty="0"/>
              <a:t>L’arrêt de la Cour de cassation du 28 mars 2018 </a:t>
            </a:r>
          </a:p>
          <a:p>
            <a:pPr marL="0" indent="0">
              <a:buNone/>
            </a:pPr>
            <a:endParaRPr lang="fr-FR" sz="1800" dirty="0"/>
          </a:p>
          <a:p>
            <a:pPr lvl="1">
              <a:buFont typeface="Arial" panose="020B0604020202020204" pitchFamily="34" charset="0"/>
              <a:buChar char="-"/>
            </a:pPr>
            <a:r>
              <a:rPr lang="fr-FR" dirty="0"/>
              <a:t>Les juridictions de l’ordre judiciaire ne sont pas compétentes pour statuer  sur la demande d’un expert-comptable tendant à la communication par l’employeur de documents ou d’informations nécessaires à sa mission dans le cadre d’une procédure de PSE </a:t>
            </a:r>
          </a:p>
          <a:p>
            <a:endParaRPr lang="fr-FR" dirty="0"/>
          </a:p>
          <a:p>
            <a:pPr marL="0" indent="0">
              <a:buNone/>
            </a:pPr>
            <a:endParaRPr lang="fr-FR" dirty="0"/>
          </a:p>
          <a:p>
            <a:pPr marL="0" indent="0">
              <a:buNone/>
            </a:pPr>
            <a:endParaRPr lang="fr-FR" dirty="0"/>
          </a:p>
          <a:p>
            <a:pPr marL="0" indent="0">
              <a:buNone/>
            </a:pPr>
            <a:endParaRPr lang="fr-FR" dirty="0"/>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23</a:t>
            </a:fld>
            <a:endParaRPr lang="en-GB" noProof="0" dirty="0"/>
          </a:p>
        </p:txBody>
      </p:sp>
    </p:spTree>
    <p:extLst>
      <p:ext uri="{BB962C8B-B14F-4D97-AF65-F5344CB8AC3E}">
        <p14:creationId xmlns:p14="http://schemas.microsoft.com/office/powerpoint/2010/main" val="206119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269600"/>
            <a:ext cx="8028432" cy="936000"/>
          </a:xfrm>
        </p:spPr>
        <p:txBody>
          <a:bodyPr/>
          <a:lstStyle/>
          <a:p>
            <a:r>
              <a:rPr lang="fr-FR" dirty="0"/>
              <a:t>IV. Rupture conventionnelle collective et congé de mobilité</a:t>
            </a:r>
            <a:br>
              <a:rPr lang="fr-FR" dirty="0"/>
            </a:br>
            <a:br>
              <a:rPr lang="fr-FR" dirty="0"/>
            </a:br>
            <a:endParaRPr lang="fr-FR" dirty="0"/>
          </a:p>
        </p:txBody>
      </p:sp>
      <p:sp>
        <p:nvSpPr>
          <p:cNvPr id="12" name="Espace réservé du texte 11"/>
          <p:cNvSpPr>
            <a:spLocks noGrp="1"/>
          </p:cNvSpPr>
          <p:nvPr>
            <p:ph type="body" sz="quarter" idx="15"/>
          </p:nvPr>
        </p:nvSpPr>
        <p:spPr/>
        <p:txBody>
          <a:bodyPr/>
          <a:lstStyle/>
          <a:p>
            <a:r>
              <a:rPr lang="fr-FR" dirty="0"/>
              <a:t>Nicolas de Sevin, avocat associé</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24</a:t>
            </a:fld>
            <a:endParaRPr lang="en-GB" dirty="0"/>
          </a:p>
        </p:txBody>
      </p:sp>
      <p:pic>
        <p:nvPicPr>
          <p:cNvPr id="16" name="Image 15"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120770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IV/ La rupture </a:t>
            </a:r>
            <a:r>
              <a:rPr lang="en-GB" dirty="0" err="1"/>
              <a:t>conventionnelle</a:t>
            </a:r>
            <a:r>
              <a:rPr lang="en-GB" dirty="0"/>
              <a:t> collective (RCC)  </a:t>
            </a:r>
          </a:p>
        </p:txBody>
      </p:sp>
      <p:sp>
        <p:nvSpPr>
          <p:cNvPr id="3" name="Foliennummernplatzhalter 2"/>
          <p:cNvSpPr>
            <a:spLocks noGrp="1"/>
          </p:cNvSpPr>
          <p:nvPr>
            <p:ph type="sldNum" sz="quarter" idx="13"/>
          </p:nvPr>
        </p:nvSpPr>
        <p:spPr/>
        <p:txBody>
          <a:bodyPr/>
          <a:lstStyle/>
          <a:p>
            <a:fld id="{4B39B52A-EAD5-4CA9-B46E-2F3B4224B365}" type="slidenum">
              <a:rPr lang="en-GB" smtClean="0"/>
              <a:pPr/>
              <a:t>25</a:t>
            </a:fld>
            <a:endParaRPr lang="en-GB" dirty="0"/>
          </a:p>
        </p:txBody>
      </p:sp>
      <p:sp>
        <p:nvSpPr>
          <p:cNvPr id="4" name="Textplatzhalter 3"/>
          <p:cNvSpPr>
            <a:spLocks noGrp="1"/>
          </p:cNvSpPr>
          <p:nvPr>
            <p:ph type="body" sz="quarter" idx="11"/>
          </p:nvPr>
        </p:nvSpPr>
        <p:spPr>
          <a:xfrm>
            <a:off x="395536" y="1484784"/>
            <a:ext cx="8352928" cy="4680520"/>
          </a:xfrm>
        </p:spPr>
        <p:txBody>
          <a:bodyPr/>
          <a:lstStyle/>
          <a:p>
            <a:pPr marL="0" indent="0">
              <a:lnSpc>
                <a:spcPct val="150000"/>
              </a:lnSpc>
              <a:buNone/>
            </a:pPr>
            <a:r>
              <a:rPr lang="en-GB" dirty="0"/>
              <a:t>A. Rappel des caractéristiques de la RCC</a:t>
            </a:r>
          </a:p>
          <a:p>
            <a:pPr marL="0" indent="0">
              <a:lnSpc>
                <a:spcPct val="150000"/>
              </a:lnSpc>
              <a:buNone/>
            </a:pPr>
            <a:r>
              <a:rPr lang="en-GB" dirty="0"/>
              <a:t>B. La RCC : </a:t>
            </a:r>
            <a:r>
              <a:rPr lang="en-GB" dirty="0" err="1"/>
              <a:t>forme</a:t>
            </a:r>
            <a:r>
              <a:rPr lang="en-GB" dirty="0"/>
              <a:t> exclusive de </a:t>
            </a:r>
            <a:r>
              <a:rPr lang="en-GB" dirty="0" err="1"/>
              <a:t>départ</a:t>
            </a:r>
            <a:r>
              <a:rPr lang="en-GB" dirty="0"/>
              <a:t> </a:t>
            </a:r>
            <a:r>
              <a:rPr lang="en-GB" dirty="0" err="1"/>
              <a:t>volontaire</a:t>
            </a:r>
            <a:r>
              <a:rPr lang="en-GB" dirty="0"/>
              <a:t> ?</a:t>
            </a:r>
          </a:p>
          <a:p>
            <a:pPr marL="0" indent="0">
              <a:lnSpc>
                <a:spcPct val="150000"/>
              </a:lnSpc>
              <a:buNone/>
            </a:pPr>
            <a:r>
              <a:rPr lang="en-GB" dirty="0"/>
              <a:t>C. RCC et </a:t>
            </a:r>
            <a:r>
              <a:rPr lang="en-GB" dirty="0" err="1"/>
              <a:t>licenciement</a:t>
            </a:r>
            <a:r>
              <a:rPr lang="en-GB" dirty="0"/>
              <a:t> </a:t>
            </a:r>
            <a:r>
              <a:rPr lang="en-GB" dirty="0" err="1"/>
              <a:t>économique</a:t>
            </a:r>
            <a:r>
              <a:rPr lang="en-GB" dirty="0"/>
              <a:t> </a:t>
            </a:r>
          </a:p>
          <a:p>
            <a:pPr marL="0" indent="0">
              <a:lnSpc>
                <a:spcPct val="150000"/>
              </a:lnSpc>
              <a:buNone/>
            </a:pPr>
            <a:r>
              <a:rPr lang="en-GB" dirty="0"/>
              <a:t>D. RCC et </a:t>
            </a:r>
            <a:r>
              <a:rPr lang="en-GB" dirty="0" err="1"/>
              <a:t>catégories</a:t>
            </a:r>
            <a:r>
              <a:rPr lang="en-GB" dirty="0"/>
              <a:t> </a:t>
            </a:r>
            <a:r>
              <a:rPr lang="en-GB" dirty="0" err="1"/>
              <a:t>concernées</a:t>
            </a:r>
            <a:endParaRPr lang="en-GB" dirty="0"/>
          </a:p>
          <a:p>
            <a:pPr marL="0" indent="0">
              <a:lnSpc>
                <a:spcPct val="150000"/>
              </a:lnSpc>
              <a:buNone/>
            </a:pPr>
            <a:r>
              <a:rPr lang="en-GB" dirty="0"/>
              <a:t>E. </a:t>
            </a:r>
            <a:r>
              <a:rPr lang="en-GB" dirty="0" err="1"/>
              <a:t>L’accompagnement</a:t>
            </a:r>
            <a:r>
              <a:rPr lang="en-GB" dirty="0"/>
              <a:t> social de la RCC</a:t>
            </a:r>
          </a:p>
          <a:p>
            <a:pPr marL="0" indent="0">
              <a:lnSpc>
                <a:spcPct val="150000"/>
              </a:lnSpc>
              <a:buNone/>
            </a:pPr>
            <a:r>
              <a:rPr lang="en-GB" dirty="0"/>
              <a:t>F. Le </a:t>
            </a:r>
            <a:r>
              <a:rPr lang="en-GB" dirty="0" err="1"/>
              <a:t>rôle</a:t>
            </a:r>
            <a:r>
              <a:rPr lang="en-GB" dirty="0"/>
              <a:t> du CSE</a:t>
            </a:r>
          </a:p>
          <a:p>
            <a:pPr marL="0" indent="0">
              <a:lnSpc>
                <a:spcPct val="150000"/>
              </a:lnSpc>
              <a:buNone/>
            </a:pPr>
            <a:r>
              <a:rPr lang="en-GB" dirty="0"/>
              <a:t>G. </a:t>
            </a:r>
            <a:r>
              <a:rPr lang="en-GB" dirty="0" err="1"/>
              <a:t>L’application</a:t>
            </a:r>
            <a:r>
              <a:rPr lang="en-GB" dirty="0"/>
              <a:t> </a:t>
            </a:r>
            <a:r>
              <a:rPr lang="en-GB" dirty="0" err="1"/>
              <a:t>dans</a:t>
            </a:r>
            <a:r>
              <a:rPr lang="en-GB" dirty="0"/>
              <a:t> le temps d’un accord de RCC</a:t>
            </a:r>
          </a:p>
          <a:p>
            <a:pPr marL="0" indent="0">
              <a:lnSpc>
                <a:spcPct val="150000"/>
              </a:lnSpc>
              <a:buNone/>
            </a:pPr>
            <a:r>
              <a:rPr lang="en-GB" dirty="0"/>
              <a:t>H. RCC et obligation de revitalisation</a:t>
            </a:r>
          </a:p>
          <a:p>
            <a:endParaRPr lang="en-GB" u="sng" dirty="0"/>
          </a:p>
          <a:p>
            <a:endParaRPr lang="en-GB" u="sng" dirty="0"/>
          </a:p>
          <a:p>
            <a:endParaRPr lang="en-GB" u="sng" dirty="0"/>
          </a:p>
          <a:p>
            <a:endParaRPr lang="en-GB" dirty="0"/>
          </a:p>
          <a:p>
            <a:endParaRPr lang="en-GB" dirty="0"/>
          </a:p>
          <a:p>
            <a:endParaRPr lang="en-GB" u="sng" dirty="0"/>
          </a:p>
        </p:txBody>
      </p:sp>
    </p:spTree>
    <p:extLst>
      <p:ext uri="{BB962C8B-B14F-4D97-AF65-F5344CB8AC3E}">
        <p14:creationId xmlns:p14="http://schemas.microsoft.com/office/powerpoint/2010/main" val="2306432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IV/ La rupture </a:t>
            </a:r>
            <a:r>
              <a:rPr lang="en-GB" dirty="0" err="1"/>
              <a:t>conventionnelle</a:t>
            </a:r>
            <a:r>
              <a:rPr lang="en-GB" dirty="0"/>
              <a:t> collective (RCC) (1/6) </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26</a:t>
            </a:fld>
            <a:endParaRPr lang="en-GB" noProof="0" dirty="0"/>
          </a:p>
        </p:txBody>
      </p:sp>
      <p:sp>
        <p:nvSpPr>
          <p:cNvPr id="4" name="Textplatzhalter 3"/>
          <p:cNvSpPr>
            <a:spLocks noGrp="1"/>
          </p:cNvSpPr>
          <p:nvPr>
            <p:ph type="body" sz="quarter" idx="11"/>
          </p:nvPr>
        </p:nvSpPr>
        <p:spPr>
          <a:xfrm>
            <a:off x="395536" y="1484784"/>
            <a:ext cx="8352928" cy="4680520"/>
          </a:xfrm>
        </p:spPr>
        <p:txBody>
          <a:bodyPr/>
          <a:lstStyle/>
          <a:p>
            <a:r>
              <a:rPr lang="en-GB" dirty="0"/>
              <a:t>A. </a:t>
            </a:r>
            <a:r>
              <a:rPr lang="en-GB" b="1" dirty="0"/>
              <a:t>Rappel des caractéristiques de la RCC</a:t>
            </a:r>
          </a:p>
          <a:p>
            <a:pPr lvl="1"/>
            <a:r>
              <a:rPr lang="en-GB" dirty="0"/>
              <a:t>1) Les textes : articles L. 1237-19 à L. 1237-19-4 du Code du travail</a:t>
            </a:r>
          </a:p>
          <a:p>
            <a:pPr lvl="1"/>
            <a:endParaRPr lang="en-GB" sz="1100" dirty="0"/>
          </a:p>
          <a:p>
            <a:pPr lvl="1"/>
            <a:r>
              <a:rPr lang="en-GB" dirty="0"/>
              <a:t>2) Un régime juridique autonome déconnecté du licenciement économique :</a:t>
            </a:r>
          </a:p>
          <a:p>
            <a:pPr lvl="2"/>
            <a:r>
              <a:rPr lang="en-GB" dirty="0"/>
              <a:t>un nouveau paradigme</a:t>
            </a:r>
          </a:p>
          <a:p>
            <a:pPr lvl="2"/>
            <a:r>
              <a:rPr lang="en-GB" dirty="0" err="1"/>
              <a:t>une</a:t>
            </a:r>
            <a:r>
              <a:rPr lang="en-GB" dirty="0"/>
              <a:t> restructuration à froid</a:t>
            </a:r>
          </a:p>
          <a:p>
            <a:pPr lvl="2"/>
            <a:r>
              <a:rPr lang="en-GB" dirty="0"/>
              <a:t>des suppressions </a:t>
            </a:r>
            <a:r>
              <a:rPr lang="en-GB" dirty="0" err="1"/>
              <a:t>d’emplois</a:t>
            </a:r>
            <a:r>
              <a:rPr lang="en-GB" dirty="0"/>
              <a:t> </a:t>
            </a:r>
          </a:p>
          <a:p>
            <a:pPr lvl="2"/>
            <a:r>
              <a:rPr lang="en-GB" dirty="0" err="1"/>
              <a:t>une</a:t>
            </a:r>
            <a:r>
              <a:rPr lang="en-GB" dirty="0"/>
              <a:t> exclusion du régime juridique du licenciement : reclassement interne, ordre des licenciements, congé de reclassement, priorité de réembauchage, … </a:t>
            </a:r>
          </a:p>
          <a:p>
            <a:pPr marL="671400" lvl="2" indent="0">
              <a:buNone/>
            </a:pPr>
            <a:endParaRPr lang="en-GB" sz="1200" dirty="0"/>
          </a:p>
          <a:p>
            <a:pPr lvl="1"/>
            <a:r>
              <a:rPr lang="en-GB" dirty="0"/>
              <a:t>3) Un régime basé sur un triple </a:t>
            </a:r>
            <a:r>
              <a:rPr lang="en-GB" dirty="0" err="1"/>
              <a:t>consentement</a:t>
            </a:r>
            <a:r>
              <a:rPr lang="en-GB" dirty="0"/>
              <a:t> :</a:t>
            </a:r>
          </a:p>
          <a:p>
            <a:pPr lvl="2"/>
            <a:r>
              <a:rPr lang="en-GB" dirty="0"/>
              <a:t>des </a:t>
            </a:r>
            <a:r>
              <a:rPr lang="en-GB" dirty="0" err="1"/>
              <a:t>partenaires</a:t>
            </a:r>
            <a:r>
              <a:rPr lang="en-GB" dirty="0"/>
              <a:t> sociaux</a:t>
            </a:r>
          </a:p>
          <a:p>
            <a:pPr lvl="2"/>
            <a:r>
              <a:rPr lang="en-GB" dirty="0"/>
              <a:t>du </a:t>
            </a:r>
            <a:r>
              <a:rPr lang="en-GB" dirty="0" err="1"/>
              <a:t>salarié</a:t>
            </a:r>
            <a:endParaRPr lang="en-GB" dirty="0"/>
          </a:p>
          <a:p>
            <a:pPr lvl="2"/>
            <a:r>
              <a:rPr lang="en-GB" dirty="0"/>
              <a:t>de </a:t>
            </a:r>
            <a:r>
              <a:rPr lang="en-GB" dirty="0" err="1"/>
              <a:t>l’Administration</a:t>
            </a:r>
            <a:endParaRPr lang="en-GB" dirty="0"/>
          </a:p>
          <a:p>
            <a:pPr marL="671400" lvl="2" indent="0">
              <a:buNone/>
            </a:pPr>
            <a:endParaRPr lang="en-GB" sz="1100" dirty="0"/>
          </a:p>
          <a:p>
            <a:pPr lvl="1"/>
            <a:r>
              <a:rPr lang="en-GB" dirty="0"/>
              <a:t>4) Des droits à l’assurance chômage et un régime d’exonération sociale et </a:t>
            </a:r>
            <a:r>
              <a:rPr lang="en-GB" dirty="0" err="1"/>
              <a:t>fiscale</a:t>
            </a:r>
            <a:r>
              <a:rPr lang="en-GB" dirty="0"/>
              <a:t> </a:t>
            </a:r>
            <a:r>
              <a:rPr lang="en-GB" dirty="0" err="1"/>
              <a:t>calé</a:t>
            </a:r>
            <a:r>
              <a:rPr lang="en-GB" dirty="0"/>
              <a:t> sur le PSE.</a:t>
            </a:r>
          </a:p>
        </p:txBody>
      </p:sp>
    </p:spTree>
    <p:extLst>
      <p:ext uri="{BB962C8B-B14F-4D97-AF65-F5344CB8AC3E}">
        <p14:creationId xmlns:p14="http://schemas.microsoft.com/office/powerpoint/2010/main" val="122692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IV/ La rupture </a:t>
            </a:r>
            <a:r>
              <a:rPr lang="en-GB" dirty="0" err="1"/>
              <a:t>conventionnelle</a:t>
            </a:r>
            <a:r>
              <a:rPr lang="en-GB" dirty="0"/>
              <a:t> collective (RCC) (2/6)</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27</a:t>
            </a:fld>
            <a:endParaRPr lang="en-GB" noProof="0" dirty="0"/>
          </a:p>
        </p:txBody>
      </p:sp>
      <p:sp>
        <p:nvSpPr>
          <p:cNvPr id="4" name="Textplatzhalter 3"/>
          <p:cNvSpPr>
            <a:spLocks noGrp="1"/>
          </p:cNvSpPr>
          <p:nvPr>
            <p:ph type="body" sz="quarter" idx="11"/>
          </p:nvPr>
        </p:nvSpPr>
        <p:spPr>
          <a:xfrm>
            <a:off x="432000" y="1700808"/>
            <a:ext cx="8280000" cy="4446000"/>
          </a:xfrm>
        </p:spPr>
        <p:txBody>
          <a:bodyPr/>
          <a:lstStyle/>
          <a:p>
            <a:r>
              <a:rPr lang="en-GB" dirty="0"/>
              <a:t>B. </a:t>
            </a:r>
            <a:r>
              <a:rPr lang="en-GB" b="1" dirty="0"/>
              <a:t>La RCC : </a:t>
            </a:r>
            <a:r>
              <a:rPr lang="en-GB" b="1" dirty="0" err="1"/>
              <a:t>forme</a:t>
            </a:r>
            <a:r>
              <a:rPr lang="en-GB" b="1" dirty="0"/>
              <a:t> exclusive de </a:t>
            </a:r>
            <a:r>
              <a:rPr lang="en-GB" b="1" dirty="0" err="1"/>
              <a:t>départ</a:t>
            </a:r>
            <a:r>
              <a:rPr lang="en-GB" b="1" dirty="0"/>
              <a:t> </a:t>
            </a:r>
            <a:r>
              <a:rPr lang="en-GB" b="1" dirty="0" err="1"/>
              <a:t>volontaire</a:t>
            </a:r>
            <a:r>
              <a:rPr lang="en-GB" b="1" dirty="0"/>
              <a:t> </a:t>
            </a:r>
            <a:r>
              <a:rPr lang="en-GB" dirty="0"/>
              <a:t>?</a:t>
            </a:r>
          </a:p>
          <a:p>
            <a:pPr lvl="1"/>
            <a:r>
              <a:rPr lang="en-GB" dirty="0"/>
              <a:t>Article L. 1237-16 :</a:t>
            </a:r>
          </a:p>
          <a:p>
            <a:pPr marL="0" indent="0">
              <a:buNone/>
            </a:pPr>
            <a:r>
              <a:rPr lang="fr-FR" sz="1600" dirty="0"/>
              <a:t>        </a:t>
            </a:r>
            <a:r>
              <a:rPr lang="fr-FR" sz="1400" i="1" dirty="0"/>
              <a:t>« La présente section (sur la rupture conventionnelle individuelle) n'est pas applicable aux ruptures de contrats de travail résultant :</a:t>
            </a:r>
          </a:p>
          <a:p>
            <a:pPr marL="0" indent="0">
              <a:buNone/>
            </a:pPr>
            <a:r>
              <a:rPr lang="fr-FR" sz="1400" i="1" dirty="0"/>
              <a:t>	1° Des accords issus de la négociation mentionnée aux articles L. 2242-20 et L. 2242-21 ;</a:t>
            </a:r>
          </a:p>
          <a:p>
            <a:pPr marL="0" indent="0">
              <a:buNone/>
            </a:pPr>
            <a:r>
              <a:rPr lang="fr-FR" sz="1400" i="1" dirty="0"/>
              <a:t>	2° Des plans de sauvegarde de l'emploi dans les conditions définies par l'article L. 1233-61 ;</a:t>
            </a:r>
          </a:p>
          <a:p>
            <a:pPr marL="0" indent="0">
              <a:buNone/>
            </a:pPr>
            <a:r>
              <a:rPr lang="fr-FR" sz="1400" i="1" dirty="0"/>
              <a:t>	3° Des accords collectifs mentionnés à l'article L. 1237-17 ».</a:t>
            </a:r>
          </a:p>
          <a:p>
            <a:pPr lvl="1"/>
            <a:endParaRPr lang="en-GB" dirty="0"/>
          </a:p>
          <a:p>
            <a:pPr lvl="1"/>
            <a:r>
              <a:rPr lang="en-GB" dirty="0"/>
              <a:t>Les PDV </a:t>
            </a:r>
            <a:r>
              <a:rPr lang="en-GB" dirty="0" err="1"/>
              <a:t>mixtes</a:t>
            </a:r>
            <a:r>
              <a:rPr lang="en-GB" dirty="0"/>
              <a:t> et les PDVA subsistent-</a:t>
            </a:r>
            <a:r>
              <a:rPr lang="en-GB" dirty="0" err="1"/>
              <a:t>ils</a:t>
            </a:r>
            <a:r>
              <a:rPr lang="en-GB" dirty="0"/>
              <a:t> ?</a:t>
            </a:r>
          </a:p>
          <a:p>
            <a:pPr lvl="1"/>
            <a:r>
              <a:rPr lang="en-GB" dirty="0"/>
              <a:t>Le </a:t>
            </a:r>
            <a:r>
              <a:rPr lang="en-GB" dirty="0" err="1"/>
              <a:t>raisonnement</a:t>
            </a:r>
            <a:r>
              <a:rPr lang="en-GB" dirty="0"/>
              <a:t> par </a:t>
            </a:r>
            <a:r>
              <a:rPr lang="en-GB" dirty="0" err="1"/>
              <a:t>analogie</a:t>
            </a:r>
            <a:r>
              <a:rPr lang="en-GB" dirty="0"/>
              <a:t> avec la RC </a:t>
            </a:r>
            <a:r>
              <a:rPr lang="en-GB" dirty="0" err="1"/>
              <a:t>individuelle</a:t>
            </a:r>
            <a:r>
              <a:rPr lang="en-GB" dirty="0"/>
              <a:t> </a:t>
            </a:r>
            <a:r>
              <a:rPr lang="en-GB" dirty="0" err="1"/>
              <a:t>homologuée</a:t>
            </a:r>
            <a:r>
              <a:rPr lang="en-GB" dirty="0"/>
              <a:t> </a:t>
            </a:r>
            <a:r>
              <a:rPr lang="en-GB" dirty="0" err="1"/>
              <a:t>est-il</a:t>
            </a:r>
            <a:r>
              <a:rPr lang="en-GB" dirty="0"/>
              <a:t> </a:t>
            </a:r>
            <a:r>
              <a:rPr lang="en-GB" dirty="0" err="1"/>
              <a:t>fondé</a:t>
            </a:r>
            <a:r>
              <a:rPr lang="en-GB" dirty="0"/>
              <a:t> ?</a:t>
            </a:r>
          </a:p>
          <a:p>
            <a:pPr lvl="1"/>
            <a:r>
              <a:rPr lang="en-GB" dirty="0" err="1"/>
              <a:t>Une</a:t>
            </a:r>
            <a:r>
              <a:rPr lang="en-GB" dirty="0"/>
              <a:t> cohabitation </a:t>
            </a:r>
            <a:r>
              <a:rPr lang="en-GB" dirty="0" err="1"/>
              <a:t>vraisemblable</a:t>
            </a:r>
            <a:r>
              <a:rPr lang="en-GB" dirty="0"/>
              <a:t> des </a:t>
            </a:r>
            <a:r>
              <a:rPr lang="en-GB" dirty="0" err="1"/>
              <a:t>différents</a:t>
            </a:r>
            <a:r>
              <a:rPr lang="en-GB" dirty="0"/>
              <a:t> </a:t>
            </a:r>
            <a:r>
              <a:rPr lang="en-GB" dirty="0" err="1"/>
              <a:t>dispositifs</a:t>
            </a:r>
            <a:r>
              <a:rPr lang="en-GB" dirty="0"/>
              <a:t> de </a:t>
            </a:r>
            <a:r>
              <a:rPr lang="en-GB" dirty="0" err="1"/>
              <a:t>départs</a:t>
            </a:r>
            <a:r>
              <a:rPr lang="en-GB" dirty="0"/>
              <a:t> </a:t>
            </a:r>
            <a:r>
              <a:rPr lang="en-GB" dirty="0" err="1"/>
              <a:t>volontaires</a:t>
            </a:r>
            <a:endParaRPr lang="en-GB" dirty="0"/>
          </a:p>
          <a:p>
            <a:endParaRPr lang="en-GB" dirty="0"/>
          </a:p>
        </p:txBody>
      </p:sp>
    </p:spTree>
    <p:extLst>
      <p:ext uri="{BB962C8B-B14F-4D97-AF65-F5344CB8AC3E}">
        <p14:creationId xmlns:p14="http://schemas.microsoft.com/office/powerpoint/2010/main" val="1893920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IV/ La rupture </a:t>
            </a:r>
            <a:r>
              <a:rPr lang="en-GB" dirty="0" err="1"/>
              <a:t>conventionnelle</a:t>
            </a:r>
            <a:r>
              <a:rPr lang="en-GB" dirty="0"/>
              <a:t> collective (RCC) (3/6) </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28</a:t>
            </a:fld>
            <a:endParaRPr lang="en-GB" noProof="0" dirty="0"/>
          </a:p>
        </p:txBody>
      </p:sp>
      <p:sp>
        <p:nvSpPr>
          <p:cNvPr id="4" name="Textplatzhalter 3"/>
          <p:cNvSpPr>
            <a:spLocks noGrp="1"/>
          </p:cNvSpPr>
          <p:nvPr>
            <p:ph type="body" sz="quarter" idx="11"/>
          </p:nvPr>
        </p:nvSpPr>
        <p:spPr>
          <a:xfrm>
            <a:off x="395536" y="1484784"/>
            <a:ext cx="8280000" cy="4752528"/>
          </a:xfrm>
        </p:spPr>
        <p:txBody>
          <a:bodyPr/>
          <a:lstStyle/>
          <a:p>
            <a:r>
              <a:rPr lang="en-GB" dirty="0"/>
              <a:t>C. </a:t>
            </a:r>
            <a:r>
              <a:rPr lang="en-GB" b="1" dirty="0"/>
              <a:t>RCC et </a:t>
            </a:r>
            <a:r>
              <a:rPr lang="en-GB" b="1" dirty="0" err="1"/>
              <a:t>licenciement</a:t>
            </a:r>
            <a:r>
              <a:rPr lang="en-GB" b="1" dirty="0"/>
              <a:t> </a:t>
            </a:r>
            <a:r>
              <a:rPr lang="en-GB" b="1" dirty="0" err="1"/>
              <a:t>économique</a:t>
            </a:r>
            <a:r>
              <a:rPr lang="en-GB" b="1" dirty="0"/>
              <a:t> </a:t>
            </a:r>
          </a:p>
          <a:p>
            <a:pPr lvl="1"/>
            <a:r>
              <a:rPr lang="en-GB" dirty="0"/>
              <a:t>Le </a:t>
            </a:r>
            <a:r>
              <a:rPr lang="en-GB" dirty="0" err="1"/>
              <a:t>texte</a:t>
            </a:r>
            <a:r>
              <a:rPr lang="en-GB" dirty="0"/>
              <a:t> : article L. 1237-19 :</a:t>
            </a:r>
          </a:p>
          <a:p>
            <a:pPr lvl="1"/>
            <a:endParaRPr lang="en-GB" dirty="0"/>
          </a:p>
          <a:p>
            <a:pPr marL="363600" lvl="1" indent="0">
              <a:buNone/>
            </a:pPr>
            <a:r>
              <a:rPr lang="fr-FR" sz="1400" i="1" dirty="0"/>
              <a:t>« Un accord collectif peut déterminer le contenu d'une rupture conventionnelle collective excluant tout licenciement pour atteindre les objectifs qui lui sont assignés en termes de suppression d'emplois.</a:t>
            </a:r>
            <a:br>
              <a:rPr lang="fr-FR" sz="1400" i="1" dirty="0"/>
            </a:br>
            <a:br>
              <a:rPr lang="fr-FR" sz="1400" i="1" dirty="0"/>
            </a:br>
            <a:r>
              <a:rPr lang="fr-FR" sz="1400" i="1" dirty="0"/>
              <a:t>L‘Administration est informée sans délai de l'ouverture d'une négociation en vue de l'accord précité ».</a:t>
            </a:r>
          </a:p>
          <a:p>
            <a:pPr lvl="1"/>
            <a:endParaRPr lang="en-GB" dirty="0"/>
          </a:p>
          <a:p>
            <a:pPr lvl="1"/>
            <a:r>
              <a:rPr lang="en-GB" dirty="0"/>
              <a:t>Les </a:t>
            </a:r>
            <a:r>
              <a:rPr lang="en-GB" dirty="0" err="1"/>
              <a:t>différentes</a:t>
            </a:r>
            <a:r>
              <a:rPr lang="en-GB" dirty="0"/>
              <a:t> </a:t>
            </a:r>
            <a:r>
              <a:rPr lang="en-GB" dirty="0" err="1"/>
              <a:t>hypothèses</a:t>
            </a:r>
            <a:r>
              <a:rPr lang="en-GB" dirty="0"/>
              <a:t> :</a:t>
            </a:r>
          </a:p>
          <a:p>
            <a:pPr marL="671400" lvl="2" indent="0">
              <a:buNone/>
            </a:pPr>
            <a:r>
              <a:rPr lang="en-GB" dirty="0">
                <a:sym typeface="Wingdings"/>
              </a:rPr>
              <a:t> </a:t>
            </a:r>
            <a:r>
              <a:rPr lang="en-GB" dirty="0"/>
              <a:t>RCC </a:t>
            </a:r>
            <a:r>
              <a:rPr lang="en-GB" u="sng" dirty="0" err="1"/>
              <a:t>avant</a:t>
            </a:r>
            <a:r>
              <a:rPr lang="en-GB" dirty="0"/>
              <a:t> PSE</a:t>
            </a:r>
          </a:p>
          <a:p>
            <a:pPr marL="671400" lvl="2" indent="0">
              <a:buNone/>
            </a:pPr>
            <a:r>
              <a:rPr lang="en-GB" dirty="0">
                <a:sym typeface="Wingdings"/>
              </a:rPr>
              <a:t> </a:t>
            </a:r>
            <a:r>
              <a:rPr lang="en-GB" dirty="0"/>
              <a:t>RCC </a:t>
            </a:r>
            <a:r>
              <a:rPr lang="en-GB" u="sng" dirty="0" err="1"/>
              <a:t>simultanément</a:t>
            </a:r>
            <a:r>
              <a:rPr lang="en-GB" dirty="0"/>
              <a:t> avec un PSE</a:t>
            </a:r>
          </a:p>
          <a:p>
            <a:pPr marL="671400" lvl="2" indent="0">
              <a:buNone/>
            </a:pPr>
            <a:r>
              <a:rPr lang="en-GB" dirty="0">
                <a:sym typeface="Wingdings"/>
              </a:rPr>
              <a:t> </a:t>
            </a:r>
            <a:r>
              <a:rPr lang="en-GB" dirty="0"/>
              <a:t>La </a:t>
            </a:r>
            <a:r>
              <a:rPr lang="en-GB" dirty="0" err="1"/>
              <a:t>négociation</a:t>
            </a:r>
            <a:r>
              <a:rPr lang="en-GB" dirty="0"/>
              <a:t> d’un PDVA </a:t>
            </a:r>
            <a:r>
              <a:rPr lang="en-GB" dirty="0" err="1"/>
              <a:t>aboutissant</a:t>
            </a:r>
            <a:r>
              <a:rPr lang="en-GB" dirty="0"/>
              <a:t> à un accord de RCC ?</a:t>
            </a:r>
          </a:p>
          <a:p>
            <a:pPr lvl="2">
              <a:buFont typeface="Wingdings"/>
              <a:buChar char="Ä"/>
            </a:pPr>
            <a:r>
              <a:rPr lang="en-GB" dirty="0"/>
              <a:t>RCC et </a:t>
            </a:r>
            <a:r>
              <a:rPr lang="en-GB" dirty="0" err="1"/>
              <a:t>fermeture</a:t>
            </a:r>
            <a:r>
              <a:rPr lang="en-GB" dirty="0"/>
              <a:t> de site</a:t>
            </a:r>
          </a:p>
          <a:p>
            <a:pPr lvl="2">
              <a:buFont typeface="Wingdings"/>
              <a:buChar char="Ä"/>
            </a:pPr>
            <a:endParaRPr lang="en-GB" dirty="0"/>
          </a:p>
          <a:p>
            <a:pPr lvl="1"/>
            <a:r>
              <a:rPr lang="en-GB" dirty="0" err="1"/>
              <a:t>L’engagement</a:t>
            </a:r>
            <a:r>
              <a:rPr lang="en-GB" dirty="0"/>
              <a:t> de </a:t>
            </a:r>
            <a:r>
              <a:rPr lang="en-GB" dirty="0" err="1"/>
              <a:t>maintien</a:t>
            </a:r>
            <a:r>
              <a:rPr lang="en-GB" dirty="0"/>
              <a:t> de </a:t>
            </a:r>
            <a:r>
              <a:rPr lang="en-GB" dirty="0" err="1"/>
              <a:t>l’emploi</a:t>
            </a:r>
            <a:r>
              <a:rPr lang="en-GB" dirty="0"/>
              <a:t> : les </a:t>
            </a:r>
            <a:r>
              <a:rPr lang="en-GB" dirty="0" err="1"/>
              <a:t>exigences</a:t>
            </a:r>
            <a:r>
              <a:rPr lang="en-GB" dirty="0"/>
              <a:t> </a:t>
            </a:r>
            <a:r>
              <a:rPr lang="en-GB" dirty="0" err="1"/>
              <a:t>administratives</a:t>
            </a:r>
            <a:endParaRPr lang="en-GB" dirty="0"/>
          </a:p>
          <a:p>
            <a:pPr marL="671400" lvl="2" indent="0">
              <a:buNone/>
            </a:pPr>
            <a:endParaRPr lang="en-GB" dirty="0"/>
          </a:p>
          <a:p>
            <a:pPr lvl="1"/>
            <a:endParaRPr lang="en-GB" dirty="0"/>
          </a:p>
          <a:p>
            <a:endParaRPr lang="en-GB" dirty="0"/>
          </a:p>
        </p:txBody>
      </p:sp>
    </p:spTree>
    <p:extLst>
      <p:ext uri="{BB962C8B-B14F-4D97-AF65-F5344CB8AC3E}">
        <p14:creationId xmlns:p14="http://schemas.microsoft.com/office/powerpoint/2010/main" val="817778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IV/ La rupture </a:t>
            </a:r>
            <a:r>
              <a:rPr lang="en-GB" dirty="0" err="1"/>
              <a:t>conventionnelle</a:t>
            </a:r>
            <a:r>
              <a:rPr lang="en-GB" dirty="0"/>
              <a:t> collective (RCC) (4/6)</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29</a:t>
            </a:fld>
            <a:endParaRPr lang="en-GB" noProof="0" dirty="0"/>
          </a:p>
        </p:txBody>
      </p:sp>
      <p:sp>
        <p:nvSpPr>
          <p:cNvPr id="4" name="Textplatzhalter 3"/>
          <p:cNvSpPr>
            <a:spLocks noGrp="1"/>
          </p:cNvSpPr>
          <p:nvPr>
            <p:ph type="body" sz="quarter" idx="11"/>
          </p:nvPr>
        </p:nvSpPr>
        <p:spPr>
          <a:xfrm>
            <a:off x="432000" y="1340768"/>
            <a:ext cx="8280000" cy="4973632"/>
          </a:xfrm>
        </p:spPr>
        <p:txBody>
          <a:bodyPr/>
          <a:lstStyle/>
          <a:p>
            <a:r>
              <a:rPr lang="en-GB" dirty="0"/>
              <a:t>D. </a:t>
            </a:r>
            <a:r>
              <a:rPr lang="en-GB" b="1" dirty="0"/>
              <a:t>RCC et </a:t>
            </a:r>
            <a:r>
              <a:rPr lang="en-GB" b="1" dirty="0" err="1"/>
              <a:t>catégories</a:t>
            </a:r>
            <a:r>
              <a:rPr lang="en-GB" b="1" dirty="0"/>
              <a:t> </a:t>
            </a:r>
            <a:r>
              <a:rPr lang="en-GB" b="1" dirty="0" err="1"/>
              <a:t>concernées</a:t>
            </a:r>
            <a:endParaRPr lang="en-GB" b="1" dirty="0"/>
          </a:p>
          <a:p>
            <a:pPr lvl="1"/>
            <a:r>
              <a:rPr lang="en-GB" dirty="0" err="1"/>
              <a:t>Critères</a:t>
            </a:r>
            <a:r>
              <a:rPr lang="en-GB" dirty="0"/>
              <a:t> </a:t>
            </a:r>
            <a:r>
              <a:rPr lang="en-GB" dirty="0" err="1"/>
              <a:t>d’éligibilité</a:t>
            </a:r>
            <a:endParaRPr lang="en-GB" dirty="0"/>
          </a:p>
          <a:p>
            <a:pPr lvl="1"/>
            <a:r>
              <a:rPr lang="en-GB" dirty="0"/>
              <a:t>Le </a:t>
            </a:r>
            <a:r>
              <a:rPr lang="en-GB" dirty="0" err="1"/>
              <a:t>cas</a:t>
            </a:r>
            <a:r>
              <a:rPr lang="en-GB" dirty="0"/>
              <a:t> </a:t>
            </a:r>
            <a:r>
              <a:rPr lang="en-GB" dirty="0" err="1"/>
              <a:t>spécifique</a:t>
            </a:r>
            <a:r>
              <a:rPr lang="en-GB" dirty="0"/>
              <a:t> des </a:t>
            </a:r>
            <a:r>
              <a:rPr lang="en-GB" dirty="0" err="1"/>
              <a:t>séniors</a:t>
            </a:r>
            <a:endParaRPr lang="en-GB" dirty="0"/>
          </a:p>
          <a:p>
            <a:pPr lvl="1"/>
            <a:endParaRPr lang="en-GB" dirty="0"/>
          </a:p>
          <a:p>
            <a:r>
              <a:rPr lang="en-GB" dirty="0"/>
              <a:t>E. </a:t>
            </a:r>
            <a:r>
              <a:rPr lang="en-GB" b="1" dirty="0" err="1"/>
              <a:t>L’accompagnement</a:t>
            </a:r>
            <a:r>
              <a:rPr lang="en-GB" b="1" dirty="0"/>
              <a:t> social de la RCC</a:t>
            </a:r>
          </a:p>
          <a:p>
            <a:pPr lvl="1"/>
            <a:r>
              <a:rPr lang="en-GB" dirty="0"/>
              <a:t>Le </a:t>
            </a:r>
            <a:r>
              <a:rPr lang="en-GB" dirty="0" err="1"/>
              <a:t>texte</a:t>
            </a:r>
            <a:r>
              <a:rPr lang="en-GB" dirty="0"/>
              <a:t> : article L. 1237-19-1 7° du Code du travail :</a:t>
            </a:r>
          </a:p>
          <a:p>
            <a:pPr marL="363600" lvl="1" indent="0">
              <a:buNone/>
            </a:pPr>
            <a:r>
              <a:rPr lang="fr-FR" sz="1400" i="1" dirty="0"/>
              <a:t>	« …</a:t>
            </a:r>
          </a:p>
          <a:p>
            <a:pPr marL="363600" lvl="1" indent="0">
              <a:buNone/>
            </a:pPr>
            <a:r>
              <a:rPr lang="fr-FR" sz="1400" i="1" dirty="0"/>
              <a:t>	7° Des mesures visant à faciliter l'accompagnement et le reclassement externe des salariés sur des emplois équivalents, telles que le congé de mobilité dans les conditions prévues aux articles L. 1237-18-1 à L. 1237-18-5, des actions de formation, de validation des acquis de l'expérience ou de reconversion ou des actions de soutien à la création d'activités nouvelles ou à la reprise d'activités existantes par les salariés » </a:t>
            </a:r>
            <a:r>
              <a:rPr lang="en-GB" sz="1400" i="1" dirty="0"/>
              <a:t> </a:t>
            </a:r>
          </a:p>
          <a:p>
            <a:pPr marL="363600" lvl="1" indent="0">
              <a:buNone/>
            </a:pPr>
            <a:endParaRPr lang="en-GB" sz="1400" i="1" dirty="0"/>
          </a:p>
          <a:p>
            <a:pPr lvl="1"/>
            <a:r>
              <a:rPr lang="en-GB" dirty="0"/>
              <a:t>Les </a:t>
            </a:r>
            <a:r>
              <a:rPr lang="en-GB" dirty="0" err="1"/>
              <a:t>mesures</a:t>
            </a:r>
            <a:r>
              <a:rPr lang="en-GB" dirty="0"/>
              <a:t> </a:t>
            </a:r>
            <a:r>
              <a:rPr lang="en-GB" dirty="0" err="1"/>
              <a:t>envisageables</a:t>
            </a:r>
            <a:r>
              <a:rPr lang="en-GB" dirty="0"/>
              <a:t> : aides au </a:t>
            </a:r>
            <a:r>
              <a:rPr lang="en-GB" dirty="0" err="1"/>
              <a:t>reclassement</a:t>
            </a:r>
            <a:r>
              <a:rPr lang="en-GB" dirty="0"/>
              <a:t> </a:t>
            </a:r>
            <a:r>
              <a:rPr lang="en-GB" dirty="0" err="1"/>
              <a:t>externe</a:t>
            </a:r>
            <a:r>
              <a:rPr lang="en-GB" dirty="0"/>
              <a:t>, </a:t>
            </a:r>
            <a:r>
              <a:rPr lang="en-GB" dirty="0" err="1"/>
              <a:t>mesures</a:t>
            </a:r>
            <a:r>
              <a:rPr lang="en-GB" dirty="0"/>
              <a:t> </a:t>
            </a:r>
            <a:r>
              <a:rPr lang="en-GB" dirty="0" err="1"/>
              <a:t>financières</a:t>
            </a:r>
            <a:r>
              <a:rPr lang="en-GB" dirty="0"/>
              <a:t>, …. </a:t>
            </a:r>
          </a:p>
          <a:p>
            <a:pPr lvl="1"/>
            <a:r>
              <a:rPr lang="en-GB" dirty="0"/>
              <a:t>Le </a:t>
            </a:r>
            <a:r>
              <a:rPr lang="en-GB" dirty="0" err="1"/>
              <a:t>congé</a:t>
            </a:r>
            <a:r>
              <a:rPr lang="en-GB" dirty="0"/>
              <a:t> de </a:t>
            </a:r>
            <a:r>
              <a:rPr lang="en-GB" dirty="0" err="1"/>
              <a:t>mobilité</a:t>
            </a:r>
            <a:endParaRPr lang="en-GB" dirty="0"/>
          </a:p>
          <a:p>
            <a:pPr lvl="1"/>
            <a:r>
              <a:rPr lang="en-GB" dirty="0"/>
              <a:t>Le </a:t>
            </a:r>
            <a:r>
              <a:rPr lang="en-GB" dirty="0" err="1"/>
              <a:t>contrôle</a:t>
            </a:r>
            <a:r>
              <a:rPr lang="en-GB" dirty="0"/>
              <a:t> de </a:t>
            </a:r>
            <a:r>
              <a:rPr lang="en-GB" dirty="0" err="1"/>
              <a:t>l’Administration</a:t>
            </a:r>
            <a:endParaRPr lang="en-GB" dirty="0"/>
          </a:p>
        </p:txBody>
      </p:sp>
    </p:spTree>
    <p:extLst>
      <p:ext uri="{BB962C8B-B14F-4D97-AF65-F5344CB8AC3E}">
        <p14:creationId xmlns:p14="http://schemas.microsoft.com/office/powerpoint/2010/main" val="415896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077072"/>
            <a:ext cx="7200000" cy="936000"/>
          </a:xfrm>
        </p:spPr>
        <p:txBody>
          <a:bodyPr/>
          <a:lstStyle/>
          <a:p>
            <a:r>
              <a:rPr lang="fr-FR" sz="2000" b="1" kern="2400" dirty="0">
                <a:solidFill>
                  <a:srgbClr val="000000"/>
                </a:solidFill>
              </a:rPr>
              <a:t>I. Introduction générale</a:t>
            </a:r>
            <a:br>
              <a:rPr lang="fr-FR" sz="2000" b="1" kern="2400" dirty="0">
                <a:solidFill>
                  <a:srgbClr val="000000"/>
                </a:solidFill>
              </a:rPr>
            </a:br>
            <a:endParaRPr lang="fr-FR" sz="2000" b="1" kern="2400" dirty="0">
              <a:solidFill>
                <a:srgbClr val="000000"/>
              </a:solidFill>
            </a:endParaRP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3</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
        <p:nvSpPr>
          <p:cNvPr id="8" name="Espace réservé du texte 11"/>
          <p:cNvSpPr>
            <a:spLocks noGrp="1"/>
          </p:cNvSpPr>
          <p:nvPr>
            <p:ph type="body" sz="quarter" idx="15"/>
          </p:nvPr>
        </p:nvSpPr>
        <p:spPr>
          <a:xfrm>
            <a:off x="432000" y="5301208"/>
            <a:ext cx="8028432" cy="936000"/>
          </a:xfrm>
        </p:spPr>
        <p:txBody>
          <a:bodyPr/>
          <a:lstStyle/>
          <a:p>
            <a:r>
              <a:rPr lang="fr-FR" sz="1400" dirty="0"/>
              <a:t>Carine Chevrier, déléguée générale à l’emploi et à la formation professionnelle</a:t>
            </a:r>
          </a:p>
        </p:txBody>
      </p:sp>
    </p:spTree>
    <p:extLst>
      <p:ext uri="{BB962C8B-B14F-4D97-AF65-F5344CB8AC3E}">
        <p14:creationId xmlns:p14="http://schemas.microsoft.com/office/powerpoint/2010/main" val="2936163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IV/ La rupture </a:t>
            </a:r>
            <a:r>
              <a:rPr lang="en-GB" dirty="0" err="1"/>
              <a:t>conventionnelle</a:t>
            </a:r>
            <a:r>
              <a:rPr lang="en-GB" dirty="0"/>
              <a:t> collective (RCC) (5/6) </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30</a:t>
            </a:fld>
            <a:endParaRPr lang="en-GB" noProof="0" dirty="0"/>
          </a:p>
        </p:txBody>
      </p:sp>
      <p:sp>
        <p:nvSpPr>
          <p:cNvPr id="4" name="Textplatzhalter 3"/>
          <p:cNvSpPr>
            <a:spLocks noGrp="1"/>
          </p:cNvSpPr>
          <p:nvPr>
            <p:ph type="body" sz="quarter" idx="11"/>
          </p:nvPr>
        </p:nvSpPr>
        <p:spPr/>
        <p:txBody>
          <a:bodyPr/>
          <a:lstStyle/>
          <a:p>
            <a:r>
              <a:rPr lang="en-GB" dirty="0"/>
              <a:t>F. </a:t>
            </a:r>
            <a:r>
              <a:rPr lang="en-GB" b="1" dirty="0"/>
              <a:t>Le </a:t>
            </a:r>
            <a:r>
              <a:rPr lang="en-GB" b="1" dirty="0" err="1"/>
              <a:t>rôle</a:t>
            </a:r>
            <a:r>
              <a:rPr lang="en-GB" b="1" dirty="0"/>
              <a:t> du CSE</a:t>
            </a:r>
          </a:p>
          <a:p>
            <a:pPr lvl="1"/>
            <a:endParaRPr lang="en-GB" dirty="0"/>
          </a:p>
          <a:p>
            <a:pPr lvl="1"/>
            <a:r>
              <a:rPr lang="en-GB" sz="2000" dirty="0"/>
              <a:t>Le </a:t>
            </a:r>
            <a:r>
              <a:rPr lang="en-GB" sz="2000" dirty="0" err="1"/>
              <a:t>texte</a:t>
            </a:r>
            <a:r>
              <a:rPr lang="en-GB" sz="2000" dirty="0"/>
              <a:t> : article L. 1237-19-1 1° du Code du travail :</a:t>
            </a:r>
          </a:p>
          <a:p>
            <a:pPr marL="363600" lvl="1" indent="0">
              <a:buNone/>
            </a:pPr>
            <a:r>
              <a:rPr lang="fr-FR" sz="1600" i="1" dirty="0"/>
              <a:t>	« 1° Les modalités et conditions d'information du comité social et économique, s'il existe» </a:t>
            </a:r>
            <a:r>
              <a:rPr lang="en-GB" sz="1600" i="1" dirty="0"/>
              <a:t> </a:t>
            </a:r>
          </a:p>
          <a:p>
            <a:pPr lvl="1"/>
            <a:endParaRPr lang="en-GB" sz="2000" i="1" dirty="0"/>
          </a:p>
          <a:p>
            <a:pPr lvl="1"/>
            <a:r>
              <a:rPr lang="en-GB" sz="2000" dirty="0"/>
              <a:t>Information </a:t>
            </a:r>
            <a:r>
              <a:rPr lang="en-GB" sz="2000" dirty="0" err="1"/>
              <a:t>ou</a:t>
            </a:r>
            <a:r>
              <a:rPr lang="en-GB" sz="2000" dirty="0"/>
              <a:t> consultation ?</a:t>
            </a:r>
          </a:p>
          <a:p>
            <a:pPr lvl="1"/>
            <a:endParaRPr lang="en-GB" sz="2000" dirty="0"/>
          </a:p>
          <a:p>
            <a:pPr lvl="1"/>
            <a:r>
              <a:rPr lang="en-GB" sz="2000" dirty="0"/>
              <a:t>A </a:t>
            </a:r>
            <a:r>
              <a:rPr lang="en-GB" sz="2000" dirty="0" err="1"/>
              <a:t>quel</a:t>
            </a:r>
            <a:r>
              <a:rPr lang="en-GB" sz="2000" dirty="0"/>
              <a:t> moment ?</a:t>
            </a:r>
          </a:p>
          <a:p>
            <a:pPr lvl="1"/>
            <a:endParaRPr lang="en-GB" dirty="0"/>
          </a:p>
        </p:txBody>
      </p:sp>
    </p:spTree>
    <p:extLst>
      <p:ext uri="{BB962C8B-B14F-4D97-AF65-F5344CB8AC3E}">
        <p14:creationId xmlns:p14="http://schemas.microsoft.com/office/powerpoint/2010/main" val="318907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IV/ La rupture </a:t>
            </a:r>
            <a:r>
              <a:rPr lang="en-GB" dirty="0" err="1"/>
              <a:t>conventionnelle</a:t>
            </a:r>
            <a:r>
              <a:rPr lang="en-GB" dirty="0"/>
              <a:t> collective (RCC) (6/6) </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31</a:t>
            </a:fld>
            <a:endParaRPr lang="en-GB" noProof="0" dirty="0"/>
          </a:p>
        </p:txBody>
      </p:sp>
      <p:sp>
        <p:nvSpPr>
          <p:cNvPr id="4" name="Textplatzhalter 3"/>
          <p:cNvSpPr>
            <a:spLocks noGrp="1"/>
          </p:cNvSpPr>
          <p:nvPr>
            <p:ph type="body" sz="quarter" idx="11"/>
          </p:nvPr>
        </p:nvSpPr>
        <p:spPr/>
        <p:txBody>
          <a:bodyPr/>
          <a:lstStyle/>
          <a:p>
            <a:r>
              <a:rPr lang="en-GB" dirty="0"/>
              <a:t>G. </a:t>
            </a:r>
            <a:r>
              <a:rPr lang="en-GB" b="1" dirty="0" err="1"/>
              <a:t>L’application</a:t>
            </a:r>
            <a:r>
              <a:rPr lang="en-GB" b="1" dirty="0"/>
              <a:t> </a:t>
            </a:r>
            <a:r>
              <a:rPr lang="en-GB" b="1" dirty="0" err="1"/>
              <a:t>dans</a:t>
            </a:r>
            <a:r>
              <a:rPr lang="en-GB" b="1" dirty="0"/>
              <a:t> le temps d’un accord de RCC</a:t>
            </a:r>
          </a:p>
          <a:p>
            <a:endParaRPr lang="en-GB" dirty="0"/>
          </a:p>
          <a:p>
            <a:endParaRPr lang="en-GB" dirty="0"/>
          </a:p>
          <a:p>
            <a:endParaRPr lang="en-GB" dirty="0"/>
          </a:p>
          <a:p>
            <a:r>
              <a:rPr lang="en-GB" dirty="0"/>
              <a:t>H. </a:t>
            </a:r>
            <a:r>
              <a:rPr lang="en-GB" b="1" dirty="0"/>
              <a:t>RCC et obligation de revitalisation</a:t>
            </a:r>
          </a:p>
          <a:p>
            <a:endParaRPr lang="en-GB" dirty="0"/>
          </a:p>
          <a:p>
            <a:pPr lvl="1"/>
            <a:endParaRPr lang="en-GB" dirty="0"/>
          </a:p>
        </p:txBody>
      </p:sp>
    </p:spTree>
    <p:extLst>
      <p:ext uri="{BB962C8B-B14F-4D97-AF65-F5344CB8AC3E}">
        <p14:creationId xmlns:p14="http://schemas.microsoft.com/office/powerpoint/2010/main" val="71966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269600"/>
            <a:ext cx="8028432" cy="936000"/>
          </a:xfrm>
        </p:spPr>
        <p:txBody>
          <a:bodyPr/>
          <a:lstStyle/>
          <a:p>
            <a:r>
              <a:rPr lang="fr-FR" dirty="0"/>
              <a:t>V. Les accords de performance collective</a:t>
            </a:r>
            <a:br>
              <a:rPr lang="fr-FR" dirty="0"/>
            </a:br>
            <a:br>
              <a:rPr lang="fr-FR" dirty="0"/>
            </a:br>
            <a:endParaRPr lang="fr-FR" dirty="0"/>
          </a:p>
        </p:txBody>
      </p:sp>
      <p:sp>
        <p:nvSpPr>
          <p:cNvPr id="12" name="Espace réservé du texte 11"/>
          <p:cNvSpPr>
            <a:spLocks noGrp="1"/>
          </p:cNvSpPr>
          <p:nvPr>
            <p:ph type="body" sz="quarter" idx="15"/>
          </p:nvPr>
        </p:nvSpPr>
        <p:spPr/>
        <p:txBody>
          <a:bodyPr/>
          <a:lstStyle/>
          <a:p>
            <a:r>
              <a:rPr lang="fr-FR" dirty="0"/>
              <a:t>Raphael Bordier, avocat associé</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32</a:t>
            </a:fld>
            <a:endParaRPr lang="en-GB" dirty="0"/>
          </a:p>
        </p:txBody>
      </p:sp>
      <p:pic>
        <p:nvPicPr>
          <p:cNvPr id="16" name="Image 15"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1207707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(1/1)</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33</a:t>
            </a:fld>
            <a:endParaRPr lang="en-GB" dirty="0"/>
          </a:p>
        </p:txBody>
      </p:sp>
      <p:sp>
        <p:nvSpPr>
          <p:cNvPr id="4" name="Espace réservé du texte 3"/>
          <p:cNvSpPr>
            <a:spLocks noGrp="1"/>
          </p:cNvSpPr>
          <p:nvPr>
            <p:ph type="body" sz="quarter" idx="11"/>
          </p:nvPr>
        </p:nvSpPr>
        <p:spPr>
          <a:xfrm>
            <a:off x="419830" y="1679400"/>
            <a:ext cx="8280000" cy="4446000"/>
          </a:xfrm>
        </p:spPr>
        <p:txBody>
          <a:bodyPr/>
          <a:lstStyle/>
          <a:p>
            <a:pPr marL="457200" indent="-457200">
              <a:lnSpc>
                <a:spcPct val="150000"/>
              </a:lnSpc>
              <a:buFont typeface="+mj-lt"/>
              <a:buAutoNum type="alphaUcPeriod"/>
            </a:pPr>
            <a:r>
              <a:rPr lang="fr-FR" dirty="0"/>
              <a:t>Présentation générale du dispositif</a:t>
            </a:r>
          </a:p>
          <a:p>
            <a:pPr marL="457200" indent="-457200">
              <a:lnSpc>
                <a:spcPct val="150000"/>
              </a:lnSpc>
              <a:buFont typeface="+mj-lt"/>
              <a:buAutoNum type="alphaUcPeriod"/>
            </a:pPr>
            <a:r>
              <a:rPr lang="fr-FR" dirty="0"/>
              <a:t>Objet de l’accord </a:t>
            </a:r>
          </a:p>
          <a:p>
            <a:pPr marL="457200" indent="-457200">
              <a:lnSpc>
                <a:spcPct val="150000"/>
              </a:lnSpc>
              <a:buFont typeface="+mj-lt"/>
              <a:buAutoNum type="alphaUcPeriod"/>
            </a:pPr>
            <a:r>
              <a:rPr lang="fr-FR" dirty="0"/>
              <a:t>Négociation de l’accord</a:t>
            </a:r>
          </a:p>
          <a:p>
            <a:pPr marL="457200" indent="-457200">
              <a:lnSpc>
                <a:spcPct val="150000"/>
              </a:lnSpc>
              <a:buFont typeface="+mj-lt"/>
              <a:buAutoNum type="alphaUcPeriod"/>
            </a:pPr>
            <a:r>
              <a:rPr lang="fr-FR" dirty="0"/>
              <a:t>Contenu de l’accord</a:t>
            </a:r>
          </a:p>
          <a:p>
            <a:pPr marL="457200" indent="-457200">
              <a:lnSpc>
                <a:spcPct val="150000"/>
              </a:lnSpc>
              <a:buFont typeface="+mj-lt"/>
              <a:buAutoNum type="alphaUcPeriod"/>
            </a:pPr>
            <a:r>
              <a:rPr lang="fr-FR" dirty="0"/>
              <a:t>Effets de l’accord</a:t>
            </a:r>
          </a:p>
          <a:p>
            <a:pPr marL="457200" indent="-457200">
              <a:buFont typeface="Symbol" pitchFamily="18" charset="2"/>
              <a:buAutoNum type="alphaUcPeriod"/>
            </a:pPr>
            <a:endParaRPr lang="fr-FR" dirty="0"/>
          </a:p>
          <a:p>
            <a:pPr marL="457200" indent="-457200">
              <a:buFont typeface="Symbol" pitchFamily="18" charset="2"/>
              <a:buAutoNum type="alphaUcPeriod"/>
            </a:pPr>
            <a:endParaRPr lang="fr-FR" dirty="0"/>
          </a:p>
          <a:p>
            <a:pPr marL="457200" indent="-457200">
              <a:buFont typeface="Symbol" pitchFamily="18" charset="2"/>
              <a:buAutoNum type="alphaUcPeriod"/>
            </a:pPr>
            <a:endParaRPr lang="fr-FR" dirty="0"/>
          </a:p>
          <a:p>
            <a:pPr marL="457200" indent="-457200">
              <a:buAutoNum type="alphaUcPeriod"/>
            </a:pPr>
            <a:endParaRPr lang="fr-FR" dirty="0"/>
          </a:p>
          <a:p>
            <a:pPr marL="0" indent="0">
              <a:buNone/>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1344494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(1/1)</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34</a:t>
            </a:fld>
            <a:endParaRPr lang="en-GB" noProof="0" dirty="0"/>
          </a:p>
        </p:txBody>
      </p:sp>
      <p:sp>
        <p:nvSpPr>
          <p:cNvPr id="4" name="Espace réservé du texte 3"/>
          <p:cNvSpPr>
            <a:spLocks noGrp="1"/>
          </p:cNvSpPr>
          <p:nvPr>
            <p:ph type="body" sz="quarter" idx="11"/>
          </p:nvPr>
        </p:nvSpPr>
        <p:spPr>
          <a:xfrm>
            <a:off x="419830" y="1679400"/>
            <a:ext cx="8280000" cy="4446000"/>
          </a:xfrm>
        </p:spPr>
        <p:txBody>
          <a:bodyPr/>
          <a:lstStyle/>
          <a:p>
            <a:pPr marL="0" indent="0">
              <a:buNone/>
            </a:pPr>
            <a:r>
              <a:rPr lang="fr-FR" dirty="0"/>
              <a:t>A. Présentation générale du dispositif</a:t>
            </a:r>
          </a:p>
          <a:p>
            <a:endParaRPr lang="fr-FR" dirty="0"/>
          </a:p>
          <a:p>
            <a:pPr>
              <a:buFont typeface="Wingdings" panose="05000000000000000000" pitchFamily="2" charset="2"/>
              <a:buChar char="§"/>
            </a:pPr>
            <a:r>
              <a:rPr lang="fr-FR" dirty="0"/>
              <a:t>Un régime unique se substituant aux  </a:t>
            </a:r>
            <a:r>
              <a:rPr lang="fr-FR" dirty="0">
                <a:sym typeface="Wingdings" panose="05000000000000000000" pitchFamily="2" charset="2"/>
              </a:rPr>
              <a:t>accords de mobilité et aux accords de maintien et de préservation de l’emploi</a:t>
            </a:r>
          </a:p>
          <a:p>
            <a:pPr marL="285750" indent="-285750">
              <a:buFont typeface="Arial" panose="020B0604020202020204" pitchFamily="34" charset="0"/>
              <a:buChar char="•"/>
            </a:pPr>
            <a:endParaRPr lang="fr-FR" dirty="0">
              <a:sym typeface="Wingdings" panose="05000000000000000000" pitchFamily="2" charset="2"/>
            </a:endParaRPr>
          </a:p>
          <a:p>
            <a:pPr>
              <a:buFont typeface="Wingdings" panose="05000000000000000000" pitchFamily="2" charset="2"/>
              <a:buChar char="§"/>
            </a:pPr>
            <a:r>
              <a:rPr lang="fr-FR" dirty="0">
                <a:sym typeface="Wingdings" panose="05000000000000000000" pitchFamily="2" charset="2"/>
              </a:rPr>
              <a:t>Objectif : donner sa pleine efficacité à la négociation collective en </a:t>
            </a:r>
            <a:r>
              <a:rPr lang="fr-FR" dirty="0">
                <a:solidFill>
                  <a:prstClr val="black"/>
                </a:solidFill>
              </a:rPr>
              <a:t>permettant de modifier les contrats de travail, même dans un sens moins favorable</a:t>
            </a:r>
          </a:p>
          <a:p>
            <a:pPr marL="285750" indent="-285750">
              <a:buFont typeface="Wingdings" pitchFamily="2" charset="2"/>
              <a:buChar char="à"/>
            </a:pPr>
            <a:endParaRPr lang="fr-FR" dirty="0">
              <a:solidFill>
                <a:prstClr val="black"/>
              </a:solidFill>
            </a:endParaRPr>
          </a:p>
          <a:p>
            <a:pPr marL="285750" indent="-285750">
              <a:buFont typeface="Wingdings" pitchFamily="2" charset="2"/>
              <a:buChar char="à"/>
            </a:pPr>
            <a:r>
              <a:rPr lang="fr-FR" b="1" dirty="0">
                <a:solidFill>
                  <a:prstClr val="black"/>
                </a:solidFill>
              </a:rPr>
              <a:t>Ces nouveaux accords permettent de sortir de la logique du PSE systématique en cas de réorganisation emportant modification des contrats individuels de travail</a:t>
            </a:r>
          </a:p>
          <a:p>
            <a:pPr marL="285750" indent="-285750">
              <a:buFont typeface="Arial" panose="020B0604020202020204" pitchFamily="34" charset="0"/>
              <a:buChar char="•"/>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570956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(1/6)</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35</a:t>
            </a:fld>
            <a:endParaRPr lang="en-GB" noProof="0" dirty="0"/>
          </a:p>
        </p:txBody>
      </p:sp>
      <p:sp>
        <p:nvSpPr>
          <p:cNvPr id="4" name="Espace réservé du texte 3"/>
          <p:cNvSpPr>
            <a:spLocks noGrp="1"/>
          </p:cNvSpPr>
          <p:nvPr>
            <p:ph type="body" sz="quarter" idx="11"/>
          </p:nvPr>
        </p:nvSpPr>
        <p:spPr>
          <a:xfrm>
            <a:off x="419830" y="1679400"/>
            <a:ext cx="8280000" cy="4446000"/>
          </a:xfrm>
        </p:spPr>
        <p:txBody>
          <a:bodyPr/>
          <a:lstStyle/>
          <a:p>
            <a:pPr marL="0" indent="0">
              <a:buNone/>
            </a:pPr>
            <a:r>
              <a:rPr lang="fr-FR" dirty="0"/>
              <a:t>B. Objet de l’accord </a:t>
            </a:r>
          </a:p>
          <a:p>
            <a:endParaRPr lang="fr-FR" dirty="0"/>
          </a:p>
          <a:p>
            <a:pPr marL="457200" indent="-457200">
              <a:buAutoNum type="alphaLcParenR"/>
            </a:pPr>
            <a:r>
              <a:rPr lang="fr-FR" dirty="0"/>
              <a:t>Des cas de recours limités : l’accord ne peut être conclu que pour :</a:t>
            </a:r>
          </a:p>
          <a:p>
            <a:pPr marL="457200" indent="-457200">
              <a:buAutoNum type="alphaLcParenR"/>
            </a:pPr>
            <a:endParaRPr lang="fr-FR" dirty="0"/>
          </a:p>
          <a:p>
            <a:pPr lvl="2">
              <a:lnSpc>
                <a:spcPct val="150000"/>
              </a:lnSpc>
            </a:pPr>
            <a:r>
              <a:rPr lang="fr-FR" sz="2000" dirty="0"/>
              <a:t>répondre aux nécessités liées au fonctionnement de l’entreprise ;</a:t>
            </a:r>
          </a:p>
          <a:p>
            <a:pPr lvl="2">
              <a:lnSpc>
                <a:spcPct val="115000"/>
              </a:lnSpc>
            </a:pPr>
            <a:r>
              <a:rPr lang="fr-FR" sz="2000" dirty="0"/>
              <a:t>préserver ou développer l’emploi.</a:t>
            </a:r>
          </a:p>
          <a:p>
            <a:pPr lvl="2">
              <a:lnSpc>
                <a:spcPct val="115000"/>
              </a:lnSpc>
            </a:pPr>
            <a:endParaRPr lang="fr-FR" dirty="0">
              <a:cs typeface="Times New Roman" panose="02020603050405020304" pitchFamily="18" charset="0"/>
            </a:endParaRPr>
          </a:p>
          <a:p>
            <a:pPr>
              <a:lnSpc>
                <a:spcPct val="115000"/>
              </a:lnSpc>
              <a:spcAft>
                <a:spcPts val="0"/>
              </a:spcAft>
              <a:buFont typeface="Wingdings" panose="05000000000000000000" pitchFamily="2" charset="2"/>
              <a:buChar char="§"/>
            </a:pPr>
            <a:r>
              <a:rPr lang="fr-FR" dirty="0">
                <a:cs typeface="Times New Roman" panose="02020603050405020304" pitchFamily="18" charset="0"/>
              </a:rPr>
              <a:t>Le préambule de l’accord doit définir précisément ses objectifs</a:t>
            </a:r>
          </a:p>
          <a:p>
            <a:pPr>
              <a:lnSpc>
                <a:spcPct val="115000"/>
              </a:lnSpc>
              <a:spcAft>
                <a:spcPts val="0"/>
              </a:spcAft>
              <a:buFont typeface="Wingdings" panose="05000000000000000000" pitchFamily="2" charset="2"/>
              <a:buChar char="§"/>
            </a:pPr>
            <a:r>
              <a:rPr lang="fr-FR" dirty="0">
                <a:cs typeface="Times New Roman" panose="02020603050405020304" pitchFamily="18" charset="0"/>
              </a:rPr>
              <a:t>Question : quel contrôle exercera le juge ?</a:t>
            </a:r>
          </a:p>
          <a:p>
            <a:pPr>
              <a:lnSpc>
                <a:spcPct val="115000"/>
              </a:lnSpc>
              <a:spcAft>
                <a:spcPts val="0"/>
              </a:spcAft>
              <a:buFont typeface="Wingdings" panose="05000000000000000000" pitchFamily="2" charset="2"/>
              <a:buChar char="§"/>
            </a:pPr>
            <a:endParaRPr lang="fr-FR" dirty="0">
              <a:cs typeface="Times New Roman" panose="02020603050405020304" pitchFamily="18" charset="0"/>
            </a:endParaRPr>
          </a:p>
          <a:p>
            <a:pPr marL="0" indent="0">
              <a:lnSpc>
                <a:spcPct val="115000"/>
              </a:lnSpc>
              <a:spcAft>
                <a:spcPts val="0"/>
              </a:spcAft>
              <a:buNone/>
            </a:pPr>
            <a:endParaRPr lang="fr-FR" dirty="0"/>
          </a:p>
          <a:p>
            <a:pPr marL="285750" indent="-285750">
              <a:buFont typeface="Arial" panose="020B0604020202020204" pitchFamily="34" charset="0"/>
              <a:buChar char="•"/>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2392718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(2/6)</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36</a:t>
            </a:fld>
            <a:endParaRPr lang="en-GB" noProof="0" dirty="0"/>
          </a:p>
        </p:txBody>
      </p:sp>
      <p:sp>
        <p:nvSpPr>
          <p:cNvPr id="4" name="Espace réservé du texte 3"/>
          <p:cNvSpPr>
            <a:spLocks noGrp="1"/>
          </p:cNvSpPr>
          <p:nvPr>
            <p:ph type="body" sz="quarter" idx="11"/>
          </p:nvPr>
        </p:nvSpPr>
        <p:spPr>
          <a:xfrm>
            <a:off x="419830" y="1679400"/>
            <a:ext cx="8280000" cy="4446000"/>
          </a:xfrm>
        </p:spPr>
        <p:txBody>
          <a:bodyPr/>
          <a:lstStyle/>
          <a:p>
            <a:pPr marL="0" indent="0">
              <a:buNone/>
            </a:pPr>
            <a:r>
              <a:rPr lang="fr-FR" dirty="0"/>
              <a:t>B. Objet de l’accord </a:t>
            </a:r>
          </a:p>
          <a:p>
            <a:endParaRPr lang="fr-FR" sz="1050" dirty="0"/>
          </a:p>
          <a:p>
            <a:pPr marL="0" indent="0">
              <a:lnSpc>
                <a:spcPct val="115000"/>
              </a:lnSpc>
              <a:spcAft>
                <a:spcPts val="0"/>
              </a:spcAft>
              <a:buNone/>
            </a:pPr>
            <a:r>
              <a:rPr lang="fr-FR" dirty="0">
                <a:cs typeface="Times New Roman" panose="02020603050405020304" pitchFamily="18" charset="0"/>
              </a:rPr>
              <a:t>b) Un champ limité : l’accord peut permettre :</a:t>
            </a:r>
          </a:p>
          <a:p>
            <a:pPr marL="0" indent="0">
              <a:lnSpc>
                <a:spcPct val="115000"/>
              </a:lnSpc>
              <a:spcAft>
                <a:spcPts val="0"/>
              </a:spcAft>
              <a:buNone/>
            </a:pPr>
            <a:endParaRPr lang="fr-FR" sz="800" dirty="0">
              <a:cs typeface="Times New Roman" panose="02020603050405020304" pitchFamily="18" charset="0"/>
            </a:endParaRPr>
          </a:p>
          <a:p>
            <a:pPr lvl="0"/>
            <a:r>
              <a:rPr lang="fr-FR" dirty="0"/>
              <a:t>d’aménager la durée du travail, ses modalités d’organisation et de répartition =&gt; </a:t>
            </a:r>
            <a:r>
              <a:rPr lang="fr-FR" i="1" dirty="0"/>
              <a:t>articulation avec les accords de modulation et forfait-jours</a:t>
            </a:r>
          </a:p>
          <a:p>
            <a:pPr lvl="0"/>
            <a:endParaRPr lang="fr-FR" sz="900" i="1" dirty="0"/>
          </a:p>
          <a:p>
            <a:pPr lvl="0"/>
            <a:r>
              <a:rPr lang="fr-FR" dirty="0"/>
              <a:t>d’aménager la rémunération au sens de l'article L. 3221-3  dans le respect des salaires minima hiérarchiques ;</a:t>
            </a:r>
          </a:p>
          <a:p>
            <a:pPr lvl="0"/>
            <a:endParaRPr lang="fr-FR" sz="900" dirty="0"/>
          </a:p>
          <a:p>
            <a:pPr lvl="0"/>
            <a:r>
              <a:rPr lang="fr-FR" dirty="0"/>
              <a:t>de déterminer les conditions de la mobilité professionnelle ou géographique interne à l'entreprise.</a:t>
            </a:r>
          </a:p>
          <a:p>
            <a:pPr>
              <a:lnSpc>
                <a:spcPct val="115000"/>
              </a:lnSpc>
              <a:spcAft>
                <a:spcPts val="0"/>
              </a:spcAft>
            </a:pPr>
            <a:endParaRPr lang="fr-FR" dirty="0"/>
          </a:p>
          <a:p>
            <a:pPr marL="285750" indent="-285750">
              <a:buFont typeface="Arial" panose="020B0604020202020204" pitchFamily="34" charset="0"/>
              <a:buChar char="•"/>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3402280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(3/6)</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37</a:t>
            </a:fld>
            <a:endParaRPr lang="en-GB" noProof="0" dirty="0"/>
          </a:p>
        </p:txBody>
      </p:sp>
      <p:sp>
        <p:nvSpPr>
          <p:cNvPr id="4" name="Espace réservé du texte 3"/>
          <p:cNvSpPr>
            <a:spLocks noGrp="1"/>
          </p:cNvSpPr>
          <p:nvPr>
            <p:ph type="body" sz="quarter" idx="11"/>
          </p:nvPr>
        </p:nvSpPr>
        <p:spPr>
          <a:xfrm>
            <a:off x="432000" y="1340768"/>
            <a:ext cx="8280000" cy="4446000"/>
          </a:xfrm>
        </p:spPr>
        <p:txBody>
          <a:bodyPr/>
          <a:lstStyle/>
          <a:p>
            <a:pPr marL="0" indent="0">
              <a:buNone/>
            </a:pPr>
            <a:r>
              <a:rPr lang="fr-FR" dirty="0"/>
              <a:t>C. Négociation de l’accord</a:t>
            </a:r>
          </a:p>
          <a:p>
            <a:pPr marL="0" indent="0">
              <a:buNone/>
            </a:pPr>
            <a:endParaRPr lang="fr-FR" sz="800" dirty="0"/>
          </a:p>
          <a:p>
            <a:pPr>
              <a:buFont typeface="Wingdings" panose="05000000000000000000" pitchFamily="2" charset="2"/>
              <a:buChar char="§"/>
            </a:pPr>
            <a:r>
              <a:rPr lang="fr-FR" sz="1800" dirty="0"/>
              <a:t>Niveau de conclusion de l’accord : l’accord peut être conclu au niveau de l’entreprise, de l’établissement ou du groupe (cf. article L. 2232-33)</a:t>
            </a:r>
          </a:p>
          <a:p>
            <a:pPr>
              <a:buFont typeface="Wingdings" panose="05000000000000000000" pitchFamily="2" charset="2"/>
              <a:buChar char="§"/>
            </a:pPr>
            <a:endParaRPr lang="fr-FR" sz="400" dirty="0">
              <a:sym typeface="Wingdings" panose="05000000000000000000" pitchFamily="2" charset="2"/>
            </a:endParaRPr>
          </a:p>
          <a:p>
            <a:pPr>
              <a:buFont typeface="Wingdings" panose="05000000000000000000" pitchFamily="2" charset="2"/>
              <a:buChar char="§"/>
            </a:pPr>
            <a:r>
              <a:rPr lang="fr-FR" sz="1800" dirty="0"/>
              <a:t>Parties à la négociation : l’accord peut être conclu avec les délégués syndicaux (majorité de 50 % ou de 30 % + référendum) ou selon les modes de négociation dérogatoire prévus par la loi (élus au CSE, salarié mandaté) – possibilité pour le CSE de désigner un expert pour préparer les négociations (</a:t>
            </a:r>
            <a:r>
              <a:rPr lang="fr-FR" sz="1800" i="1" dirty="0"/>
              <a:t>quid de sa rémunération ?)</a:t>
            </a:r>
          </a:p>
          <a:p>
            <a:pPr>
              <a:buFont typeface="Wingdings" panose="05000000000000000000" pitchFamily="2" charset="2"/>
              <a:buChar char="§"/>
            </a:pPr>
            <a:endParaRPr lang="fr-FR" sz="300" dirty="0"/>
          </a:p>
          <a:p>
            <a:pPr>
              <a:buFont typeface="Wingdings" panose="05000000000000000000" pitchFamily="2" charset="2"/>
              <a:buChar char="§"/>
            </a:pPr>
            <a:r>
              <a:rPr lang="fr-FR" sz="1800" dirty="0"/>
              <a:t>Durée de l’accord : durée déterminée ou indéterminée </a:t>
            </a:r>
          </a:p>
          <a:p>
            <a:pPr lvl="1">
              <a:buFont typeface="Courier New" panose="02070309020205020404" pitchFamily="49" charset="0"/>
              <a:buChar char="o"/>
            </a:pPr>
            <a:r>
              <a:rPr lang="fr-FR" sz="1400" dirty="0"/>
              <a:t>Bien que le II de l’article L 2254-2 prévoit que </a:t>
            </a:r>
            <a:r>
              <a:rPr lang="fr-FR" sz="1400" i="1" dirty="0"/>
              <a:t>« l’accord peut préciser les modalités d’information des salariés sur son application et son suivi </a:t>
            </a:r>
            <a:r>
              <a:rPr lang="fr-FR" sz="1400" b="1" i="1" dirty="0"/>
              <a:t>pendant toute sa durée </a:t>
            </a:r>
            <a:r>
              <a:rPr lang="fr-FR" sz="1400" i="1" dirty="0"/>
              <a:t>et l’examen de la situation du salarié </a:t>
            </a:r>
            <a:r>
              <a:rPr lang="fr-FR" sz="1400" b="1" i="1" dirty="0"/>
              <a:t>au terme de l’accord</a:t>
            </a:r>
            <a:r>
              <a:rPr lang="fr-FR" sz="1400" i="1" dirty="0"/>
              <a:t> »</a:t>
            </a:r>
            <a:endParaRPr lang="fr-FR" sz="1400" dirty="0"/>
          </a:p>
          <a:p>
            <a:pPr lvl="1">
              <a:buFont typeface="Courier New" panose="02070309020205020404" pitchFamily="49" charset="0"/>
              <a:buChar char="o"/>
            </a:pPr>
            <a:r>
              <a:rPr lang="fr-FR" sz="1400" dirty="0"/>
              <a:t>A défaut de précisions, l’accord est réputé conclu pour une durée déterminée de 5 ans (cf. L. 2222-4)</a:t>
            </a:r>
          </a:p>
          <a:p>
            <a:pPr marL="342900" lvl="1" indent="-342900">
              <a:spcBef>
                <a:spcPts val="480"/>
              </a:spcBef>
              <a:buFont typeface="Wingdings" panose="05000000000000000000" pitchFamily="2" charset="2"/>
              <a:buChar char="§"/>
            </a:pPr>
            <a:r>
              <a:rPr lang="fr-FR" dirty="0"/>
              <a:t>Quid de la consultation du CSE ?</a:t>
            </a:r>
          </a:p>
          <a:p>
            <a:pPr>
              <a:buFont typeface="Wingdings" panose="05000000000000000000" pitchFamily="2" charset="2"/>
              <a:buChar char="§"/>
            </a:pPr>
            <a:endParaRPr lang="fr-FR" dirty="0"/>
          </a:p>
          <a:p>
            <a:pPr marL="285750" indent="-285750">
              <a:buFont typeface="Arial" panose="020B0604020202020204" pitchFamily="34" charset="0"/>
              <a:buChar char="•"/>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4078607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(4/6)</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38</a:t>
            </a:fld>
            <a:endParaRPr lang="en-GB" noProof="0" dirty="0"/>
          </a:p>
        </p:txBody>
      </p:sp>
      <p:sp>
        <p:nvSpPr>
          <p:cNvPr id="4" name="Espace réservé du texte 3"/>
          <p:cNvSpPr>
            <a:spLocks noGrp="1"/>
          </p:cNvSpPr>
          <p:nvPr>
            <p:ph type="body" sz="quarter" idx="11"/>
          </p:nvPr>
        </p:nvSpPr>
        <p:spPr>
          <a:xfrm>
            <a:off x="419018" y="1484784"/>
            <a:ext cx="8280000" cy="4446000"/>
          </a:xfrm>
        </p:spPr>
        <p:txBody>
          <a:bodyPr/>
          <a:lstStyle/>
          <a:p>
            <a:pPr marL="0" indent="0">
              <a:buNone/>
            </a:pPr>
            <a:r>
              <a:rPr lang="fr-FR" dirty="0"/>
              <a:t>D. Contenu de l’accord</a:t>
            </a:r>
          </a:p>
          <a:p>
            <a:endParaRPr lang="fr-FR" sz="700" dirty="0"/>
          </a:p>
          <a:p>
            <a:pPr>
              <a:buFont typeface="Wingdings" panose="05000000000000000000" pitchFamily="2" charset="2"/>
              <a:buChar char="§"/>
            </a:pPr>
            <a:r>
              <a:rPr lang="fr-FR" dirty="0"/>
              <a:t>Pas de contenu imposé (sauf préambule) : l’accord </a:t>
            </a:r>
            <a:r>
              <a:rPr lang="fr-FR" u="sng" dirty="0"/>
              <a:t>peut</a:t>
            </a:r>
            <a:r>
              <a:rPr lang="fr-FR" dirty="0"/>
              <a:t> préciser :</a:t>
            </a:r>
          </a:p>
          <a:p>
            <a:pPr>
              <a:lnSpc>
                <a:spcPct val="115000"/>
              </a:lnSpc>
              <a:spcAft>
                <a:spcPts val="0"/>
              </a:spcAft>
            </a:pPr>
            <a:r>
              <a:rPr lang="fr-FR" sz="1400" i="1" dirty="0">
                <a:ea typeface="Times New Roman" panose="02020603050405020304" pitchFamily="18" charset="0"/>
                <a:cs typeface="Times New Roman" panose="02020603050405020304" pitchFamily="18" charset="0"/>
              </a:rPr>
              <a:t>« 1° Les modalités d'information des salariés sur son application et son suivi pendant toute sa durée, ainsi que, le cas échéant, l'examen de la situation des salariés au terme de l'accord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i="1" dirty="0">
                <a:ea typeface="Times New Roman" panose="02020603050405020304" pitchFamily="18" charset="0"/>
                <a:cs typeface="Times New Roman" panose="02020603050405020304" pitchFamily="18" charset="0"/>
              </a:rPr>
              <a:t>2° Les conditions dans lesquelles fournissent des efforts proportionnés à ceux demandés aux salariés pendant toute sa durée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05100" lvl="1" indent="0">
              <a:lnSpc>
                <a:spcPct val="115000"/>
              </a:lnSpc>
              <a:spcAft>
                <a:spcPts val="0"/>
              </a:spcAft>
              <a:buNone/>
            </a:pPr>
            <a:r>
              <a:rPr lang="fr-FR" sz="1200" i="1" dirty="0">
                <a:ea typeface="Times New Roman" panose="02020603050405020304" pitchFamily="18" charset="0"/>
                <a:cs typeface="Times New Roman" panose="02020603050405020304" pitchFamily="18" charset="0"/>
              </a:rPr>
              <a:t>– les dirigeants salariés exerçant dans le périmètre de l'accord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05100" lvl="1" indent="0">
              <a:lnSpc>
                <a:spcPct val="115000"/>
              </a:lnSpc>
              <a:spcAft>
                <a:spcPts val="0"/>
              </a:spcAft>
              <a:buNone/>
            </a:pPr>
            <a:r>
              <a:rPr lang="fr-FR" sz="1200" i="1" dirty="0">
                <a:ea typeface="Times New Roman" panose="02020603050405020304" pitchFamily="18" charset="0"/>
                <a:cs typeface="Times New Roman" panose="02020603050405020304" pitchFamily="18" charset="0"/>
              </a:rPr>
              <a:t>– les mandataires sociaux et les actionnaires, dans le respect des compétences des organes d'administration et de surveillance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i="1" dirty="0">
                <a:ea typeface="Times New Roman" panose="02020603050405020304" pitchFamily="18" charset="0"/>
                <a:cs typeface="Times New Roman" panose="02020603050405020304" pitchFamily="18" charset="0"/>
              </a:rPr>
              <a:t>3° Les modalités selon lesquelles sont conciliées la vie professionnelle et la vie personnelle et familiale des salariés.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i="1" dirty="0">
                <a:ea typeface="Times New Roman" panose="02020603050405020304" pitchFamily="18" charset="0"/>
                <a:cs typeface="Times New Roman" panose="02020603050405020304" pitchFamily="18" charset="0"/>
              </a:rPr>
              <a:t>4° Les modalités d'accompagnement des salariés ainsi que l'abondement du compte personnel de formation au-delà du montant minimal défini au décret mentionné au VI du présent article.</a:t>
            </a:r>
            <a:r>
              <a:rPr lang="fr-FR" sz="1400" i="1" dirty="0">
                <a:ea typeface="Calibri" panose="020F0502020204030204" pitchFamily="34" charset="0"/>
                <a:cs typeface="Times New Roman" panose="02020603050405020304" pitchFamily="18" charset="0"/>
              </a:rPr>
              <a:t> En l'absence de telles stipulations, l'employeur abonde le compte personnel de formation du salarié dans des conditions et limites définies par décret (en attente). Cet abondement n'entre pas en compte dans les modes de calcul des heures créditées chaque année sur le compte et du plafond.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fr-FR" dirty="0"/>
          </a:p>
          <a:p>
            <a:pPr marL="285750" indent="-285750">
              <a:buFont typeface="Arial" panose="020B0604020202020204" pitchFamily="34" charset="0"/>
              <a:buChar char="•"/>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2618973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(5/6)</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39</a:t>
            </a:fld>
            <a:endParaRPr lang="en-GB" noProof="0" dirty="0"/>
          </a:p>
        </p:txBody>
      </p:sp>
      <p:sp>
        <p:nvSpPr>
          <p:cNvPr id="4" name="Espace réservé du texte 3"/>
          <p:cNvSpPr>
            <a:spLocks noGrp="1"/>
          </p:cNvSpPr>
          <p:nvPr>
            <p:ph type="body" sz="quarter" idx="11"/>
          </p:nvPr>
        </p:nvSpPr>
        <p:spPr>
          <a:xfrm>
            <a:off x="413947" y="1412776"/>
            <a:ext cx="8280000" cy="4446000"/>
          </a:xfrm>
        </p:spPr>
        <p:txBody>
          <a:bodyPr/>
          <a:lstStyle/>
          <a:p>
            <a:pPr marL="0" indent="0" algn="just">
              <a:buNone/>
            </a:pPr>
            <a:r>
              <a:rPr lang="fr-FR" dirty="0"/>
              <a:t>E. Effets de l’accord</a:t>
            </a:r>
          </a:p>
          <a:p>
            <a:pPr marL="0" indent="0" algn="just">
              <a:buNone/>
            </a:pPr>
            <a:endParaRPr lang="fr-FR" sz="900" u="sng" dirty="0">
              <a:solidFill>
                <a:srgbClr val="13294A"/>
              </a:solidFill>
              <a:latin typeface="Arial"/>
              <a:ea typeface="+mn-ea"/>
              <a:cs typeface="+mn-cs"/>
              <a:sym typeface="Wingdings" panose="05000000000000000000" pitchFamily="2" charset="2"/>
            </a:endParaRPr>
          </a:p>
          <a:p>
            <a:pPr marL="0" indent="0">
              <a:buNone/>
            </a:pPr>
            <a:r>
              <a:rPr lang="fr-FR" dirty="0">
                <a:sym typeface="Wingdings" panose="05000000000000000000" pitchFamily="2" charset="2"/>
              </a:rPr>
              <a:t>a) </a:t>
            </a:r>
            <a:r>
              <a:rPr lang="fr-FR" sz="1800" dirty="0">
                <a:sym typeface="Wingdings" panose="05000000000000000000" pitchFamily="2" charset="2"/>
              </a:rPr>
              <a:t>Sur le contrat de travail :</a:t>
            </a:r>
          </a:p>
          <a:p>
            <a:pPr marL="0" lvl="0" indent="0" algn="just" fontAlgn="auto">
              <a:spcBef>
                <a:spcPts val="0"/>
              </a:spcBef>
              <a:spcAft>
                <a:spcPts val="0"/>
              </a:spcAft>
              <a:buNone/>
            </a:pPr>
            <a:endParaRPr lang="fr-FR" sz="1000" dirty="0">
              <a:solidFill>
                <a:srgbClr val="13294A"/>
              </a:solidFill>
              <a:latin typeface="Arial"/>
              <a:ea typeface="+mn-ea"/>
              <a:cs typeface="+mn-cs"/>
              <a:sym typeface="Wingdings" panose="05000000000000000000" pitchFamily="2" charset="2"/>
            </a:endParaRPr>
          </a:p>
          <a:p>
            <a:pPr marL="285750" lvl="0" indent="-285750" fontAlgn="auto">
              <a:spcBef>
                <a:spcPts val="0"/>
              </a:spcBef>
              <a:spcAft>
                <a:spcPts val="0"/>
              </a:spcAft>
              <a:buFontTx/>
              <a:buChar char="-"/>
            </a:pPr>
            <a:r>
              <a:rPr lang="fr-FR" sz="1800" dirty="0">
                <a:latin typeface="Arial"/>
                <a:ea typeface="+mn-ea"/>
                <a:cs typeface="+mn-cs"/>
                <a:sym typeface="Wingdings" panose="05000000000000000000" pitchFamily="2" charset="2"/>
              </a:rPr>
              <a:t>En principe, la modification apportée par l’accord s’impose au contrat de travail du salarié : les dispositions de l’accord </a:t>
            </a:r>
            <a:r>
              <a:rPr lang="fr-FR" sz="1800" b="1" dirty="0">
                <a:latin typeface="Arial"/>
                <a:ea typeface="+mn-ea"/>
                <a:cs typeface="+mn-cs"/>
                <a:sym typeface="Wingdings" panose="05000000000000000000" pitchFamily="2" charset="2"/>
              </a:rPr>
              <a:t>se substituent aux clauses contraires ou incompatibles </a:t>
            </a:r>
            <a:r>
              <a:rPr lang="fr-FR" sz="1800" dirty="0">
                <a:latin typeface="Arial"/>
                <a:ea typeface="+mn-ea"/>
                <a:cs typeface="+mn-cs"/>
                <a:sym typeface="Wingdings" panose="05000000000000000000" pitchFamily="2" charset="2"/>
              </a:rPr>
              <a:t>du contrat de travail du salarié</a:t>
            </a:r>
          </a:p>
          <a:p>
            <a:pPr marL="285750" lvl="0" indent="-285750" fontAlgn="auto">
              <a:spcBef>
                <a:spcPts val="0"/>
              </a:spcBef>
              <a:spcAft>
                <a:spcPts val="0"/>
              </a:spcAft>
              <a:buFontTx/>
              <a:buChar char="-"/>
            </a:pPr>
            <a:endParaRPr lang="fr-FR" sz="1800" dirty="0">
              <a:latin typeface="Arial"/>
              <a:ea typeface="+mn-ea"/>
              <a:cs typeface="+mn-cs"/>
              <a:sym typeface="Wingdings" panose="05000000000000000000" pitchFamily="2" charset="2"/>
            </a:endParaRPr>
          </a:p>
          <a:p>
            <a:pPr marL="285750" indent="-285750" fontAlgn="auto">
              <a:spcBef>
                <a:spcPts val="0"/>
              </a:spcBef>
              <a:spcAft>
                <a:spcPts val="0"/>
              </a:spcAft>
              <a:buFontTx/>
              <a:buChar char="-"/>
            </a:pPr>
            <a:r>
              <a:rPr lang="fr-FR" sz="1800" dirty="0">
                <a:latin typeface="Arial"/>
                <a:ea typeface="+mn-ea"/>
                <a:cs typeface="+mn-cs"/>
                <a:sym typeface="Wingdings" panose="05000000000000000000" pitchFamily="2" charset="2"/>
              </a:rPr>
              <a:t>Possibilité pour le salarié de s’opposer à la modification dans un délai d’un mois à compter du moment où l’employeur a informé le salarié, « par tout moyen permettant de donner date certaine à l’information », de l’existence et du contenu de l’accord. A défaut, le salarié </a:t>
            </a:r>
            <a:r>
              <a:rPr lang="fr-FR" sz="1800" dirty="0">
                <a:latin typeface="Arial"/>
                <a:ea typeface="+mn-ea"/>
                <a:cs typeface="+mn-cs"/>
              </a:rPr>
              <a:t>sera réputé avoir accepté l’application de l’accord à son contrat de travail (sauf salarié protégé).</a:t>
            </a:r>
          </a:p>
          <a:p>
            <a:pPr marL="285750" indent="-285750" fontAlgn="auto">
              <a:spcBef>
                <a:spcPts val="0"/>
              </a:spcBef>
              <a:spcAft>
                <a:spcPts val="0"/>
              </a:spcAft>
              <a:buFontTx/>
              <a:buChar char="-"/>
            </a:pPr>
            <a:endParaRPr lang="fr-FR" sz="1600" dirty="0">
              <a:latin typeface="Arial"/>
              <a:ea typeface="+mn-ea"/>
              <a:cs typeface="+mn-cs"/>
              <a:sym typeface="Wingdings" panose="05000000000000000000" pitchFamily="2" charset="2"/>
            </a:endParaRPr>
          </a:p>
          <a:p>
            <a:pPr marL="0" indent="0" fontAlgn="auto">
              <a:spcBef>
                <a:spcPts val="0"/>
              </a:spcBef>
              <a:spcAft>
                <a:spcPts val="0"/>
              </a:spcAft>
              <a:buNone/>
            </a:pPr>
            <a:r>
              <a:rPr lang="fr-FR" sz="1600" dirty="0">
                <a:latin typeface="Arial"/>
                <a:ea typeface="+mn-ea"/>
                <a:cs typeface="+mn-cs"/>
                <a:sym typeface="Wingdings" panose="05000000000000000000" pitchFamily="2" charset="2"/>
              </a:rPr>
              <a:t> </a:t>
            </a:r>
            <a:r>
              <a:rPr lang="fr-FR" sz="1800" dirty="0">
                <a:latin typeface="Arial"/>
                <a:ea typeface="+mn-ea"/>
                <a:cs typeface="+mn-cs"/>
                <a:sym typeface="Wingdings" panose="05000000000000000000" pitchFamily="2" charset="2"/>
              </a:rPr>
              <a:t>=&gt; Quelle portée au terme de l’accord à durée déterminée ou en cas de dénonciation de l’accord à durée indéterminée ? </a:t>
            </a:r>
          </a:p>
          <a:p>
            <a:pPr marL="285750" lvl="0" indent="-285750" fontAlgn="auto">
              <a:spcBef>
                <a:spcPts val="0"/>
              </a:spcBef>
              <a:spcAft>
                <a:spcPts val="0"/>
              </a:spcAft>
              <a:buFontTx/>
              <a:buChar char="-"/>
            </a:pPr>
            <a:endParaRPr lang="fr-FR" sz="1050" u="sng" dirty="0">
              <a:solidFill>
                <a:srgbClr val="13294A"/>
              </a:solidFill>
              <a:latin typeface="Arial"/>
              <a:ea typeface="+mn-ea"/>
              <a:cs typeface="+mn-cs"/>
              <a:sym typeface="Wingdings" panose="05000000000000000000" pitchFamily="2" charset="2"/>
            </a:endParaRPr>
          </a:p>
          <a:p>
            <a:pPr marL="285750" indent="-285750">
              <a:buFont typeface="Arial" panose="020B0604020202020204" pitchFamily="34" charset="0"/>
              <a:buChar char="•"/>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173913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581232"/>
            <a:ext cx="8028432" cy="936000"/>
          </a:xfrm>
        </p:spPr>
        <p:txBody>
          <a:bodyPr/>
          <a:lstStyle/>
          <a:p>
            <a:r>
              <a:rPr lang="fr-FR" dirty="0"/>
              <a:t>II. Les procédures de licenciement collectif pour motif économique</a:t>
            </a:r>
            <a:br>
              <a:rPr lang="fr-FR" dirty="0"/>
            </a:br>
            <a:br>
              <a:rPr lang="fr-FR" dirty="0"/>
            </a:br>
            <a:endParaRPr lang="fr-FR" dirty="0"/>
          </a:p>
        </p:txBody>
      </p:sp>
      <p:sp>
        <p:nvSpPr>
          <p:cNvPr id="12" name="Espace réservé du texte 11"/>
          <p:cNvSpPr>
            <a:spLocks noGrp="1"/>
          </p:cNvSpPr>
          <p:nvPr>
            <p:ph type="body" sz="quarter" idx="15"/>
          </p:nvPr>
        </p:nvSpPr>
        <p:spPr/>
        <p:txBody>
          <a:bodyPr/>
          <a:lstStyle/>
          <a:p>
            <a:r>
              <a:rPr lang="fr-FR" dirty="0"/>
              <a:t>Alain Herrmann, avocat associé</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4</a:t>
            </a:fld>
            <a:endParaRPr lang="en-GB" dirty="0"/>
          </a:p>
        </p:txBody>
      </p:sp>
      <p:pic>
        <p:nvPicPr>
          <p:cNvPr id="16" name="Image 15"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482757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 Les accords de performance collective (6/6)</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40</a:t>
            </a:fld>
            <a:endParaRPr lang="en-GB" noProof="0" dirty="0"/>
          </a:p>
        </p:txBody>
      </p:sp>
      <p:sp>
        <p:nvSpPr>
          <p:cNvPr id="4" name="Espace réservé du texte 3"/>
          <p:cNvSpPr>
            <a:spLocks noGrp="1"/>
          </p:cNvSpPr>
          <p:nvPr>
            <p:ph type="body" sz="quarter" idx="11"/>
          </p:nvPr>
        </p:nvSpPr>
        <p:spPr>
          <a:xfrm>
            <a:off x="413947" y="1340768"/>
            <a:ext cx="8280000" cy="4896544"/>
          </a:xfrm>
        </p:spPr>
        <p:txBody>
          <a:bodyPr/>
          <a:lstStyle/>
          <a:p>
            <a:pPr marL="0" indent="0" algn="just">
              <a:buNone/>
            </a:pPr>
            <a:r>
              <a:rPr lang="fr-FR" dirty="0"/>
              <a:t>E. Effets de l’accord</a:t>
            </a:r>
          </a:p>
          <a:p>
            <a:pPr marL="0" lvl="0" indent="0" fontAlgn="auto">
              <a:spcBef>
                <a:spcPts val="0"/>
              </a:spcBef>
              <a:spcAft>
                <a:spcPts val="0"/>
              </a:spcAft>
              <a:buNone/>
            </a:pPr>
            <a:endParaRPr lang="fr-FR" sz="1000" u="sng" dirty="0">
              <a:solidFill>
                <a:srgbClr val="13294A"/>
              </a:solidFill>
              <a:latin typeface="Arial"/>
              <a:ea typeface="+mn-ea"/>
              <a:cs typeface="+mn-cs"/>
              <a:sym typeface="Wingdings" panose="05000000000000000000" pitchFamily="2" charset="2"/>
            </a:endParaRPr>
          </a:p>
          <a:p>
            <a:pPr marL="0" lvl="0" indent="0">
              <a:buNone/>
            </a:pPr>
            <a:r>
              <a:rPr lang="fr-FR" dirty="0">
                <a:sym typeface="Wingdings" panose="05000000000000000000" pitchFamily="2" charset="2"/>
              </a:rPr>
              <a:t>b) Sur la rupture du contrat :</a:t>
            </a:r>
          </a:p>
          <a:p>
            <a:pPr marL="0" lvl="0" indent="0" algn="just" fontAlgn="auto">
              <a:spcBef>
                <a:spcPts val="0"/>
              </a:spcBef>
              <a:spcAft>
                <a:spcPts val="0"/>
              </a:spcAft>
              <a:buNone/>
            </a:pPr>
            <a:endParaRPr lang="fr-FR" sz="1000" u="sng" dirty="0">
              <a:latin typeface="Arial"/>
              <a:ea typeface="+mn-ea"/>
              <a:cs typeface="+mn-cs"/>
              <a:sym typeface="Wingdings" panose="05000000000000000000" pitchFamily="2" charset="2"/>
            </a:endParaRPr>
          </a:p>
          <a:p>
            <a:pPr marL="285750" lvl="0" indent="-285750" fontAlgn="auto">
              <a:spcBef>
                <a:spcPts val="0"/>
              </a:spcBef>
              <a:spcAft>
                <a:spcPts val="0"/>
              </a:spcAft>
              <a:buFontTx/>
              <a:buChar char="-"/>
            </a:pPr>
            <a:r>
              <a:rPr lang="fr-FR" sz="1800" dirty="0">
                <a:latin typeface="Arial"/>
                <a:ea typeface="+mn-ea"/>
                <a:cs typeface="+mn-cs"/>
                <a:sym typeface="Wingdings" panose="05000000000000000000" pitchFamily="2" charset="2"/>
              </a:rPr>
              <a:t>en cas de refus du salarié : l’employeur dispose de deux mois pour engager la procédure de licenciement</a:t>
            </a:r>
          </a:p>
          <a:p>
            <a:pPr marL="285750" lvl="0" indent="-285750" fontAlgn="auto">
              <a:spcBef>
                <a:spcPts val="0"/>
              </a:spcBef>
              <a:spcAft>
                <a:spcPts val="0"/>
              </a:spcAft>
              <a:buFontTx/>
              <a:buChar char="-"/>
            </a:pPr>
            <a:endParaRPr lang="fr-FR" sz="1000" dirty="0">
              <a:latin typeface="Arial"/>
              <a:ea typeface="+mn-ea"/>
              <a:cs typeface="+mn-cs"/>
              <a:sym typeface="Wingdings" panose="05000000000000000000" pitchFamily="2" charset="2"/>
            </a:endParaRPr>
          </a:p>
          <a:p>
            <a:pPr marL="285750" lvl="0" indent="-285750" fontAlgn="auto">
              <a:spcBef>
                <a:spcPts val="0"/>
              </a:spcBef>
              <a:spcAft>
                <a:spcPts val="0"/>
              </a:spcAft>
              <a:buFontTx/>
              <a:buChar char="-"/>
            </a:pPr>
            <a:r>
              <a:rPr lang="fr-FR" sz="1800" dirty="0">
                <a:latin typeface="Arial"/>
                <a:ea typeface="+mn-ea"/>
                <a:cs typeface="+mn-cs"/>
                <a:sym typeface="Wingdings" panose="05000000000000000000" pitchFamily="2" charset="2"/>
              </a:rPr>
              <a:t>application de la procédure de licenciement pour motif personnel  ce n’est pas un licenciement économique : pas de CSP, ni de congé de reclassement, pas de PSE même si au moins 10 salariés refusent </a:t>
            </a:r>
          </a:p>
          <a:p>
            <a:pPr marL="0" lvl="0" indent="0" fontAlgn="auto">
              <a:spcBef>
                <a:spcPts val="0"/>
              </a:spcBef>
              <a:spcAft>
                <a:spcPts val="0"/>
              </a:spcAft>
              <a:buNone/>
            </a:pPr>
            <a:endParaRPr lang="fr-FR" sz="1000" dirty="0">
              <a:latin typeface="Arial"/>
              <a:ea typeface="+mn-ea"/>
              <a:cs typeface="+mn-cs"/>
              <a:sym typeface="Wingdings" panose="05000000000000000000" pitchFamily="2" charset="2"/>
            </a:endParaRPr>
          </a:p>
          <a:p>
            <a:pPr marL="285750" lvl="0" indent="-285750" fontAlgn="auto">
              <a:spcBef>
                <a:spcPts val="0"/>
              </a:spcBef>
              <a:spcAft>
                <a:spcPts val="0"/>
              </a:spcAft>
              <a:buFontTx/>
              <a:buChar char="-"/>
            </a:pPr>
            <a:r>
              <a:rPr lang="fr-FR" sz="1800" dirty="0">
                <a:latin typeface="Arial"/>
                <a:ea typeface="+mn-ea"/>
                <a:cs typeface="+mn-cs"/>
                <a:sym typeface="Wingdings" panose="05000000000000000000" pitchFamily="2" charset="2"/>
              </a:rPr>
              <a:t>motif sui generis : le refus d’une modification du contrat de travail en application de l’accord constitue </a:t>
            </a:r>
            <a:r>
              <a:rPr lang="fr-FR" sz="1800" b="1" dirty="0">
                <a:latin typeface="Arial"/>
                <a:ea typeface="+mn-ea"/>
                <a:cs typeface="+mn-cs"/>
                <a:sym typeface="Wingdings" panose="05000000000000000000" pitchFamily="2" charset="2"/>
              </a:rPr>
              <a:t>de plein droit </a:t>
            </a:r>
            <a:r>
              <a:rPr lang="fr-FR" sz="1800" dirty="0">
                <a:latin typeface="Arial"/>
                <a:ea typeface="+mn-ea"/>
                <a:cs typeface="+mn-cs"/>
                <a:sym typeface="Wingdings" panose="05000000000000000000" pitchFamily="2" charset="2"/>
              </a:rPr>
              <a:t>une cause réelle et sérieuse de licenciement</a:t>
            </a:r>
          </a:p>
          <a:p>
            <a:pPr marL="285750" lvl="0" indent="-285750" fontAlgn="auto">
              <a:spcBef>
                <a:spcPts val="0"/>
              </a:spcBef>
              <a:spcAft>
                <a:spcPts val="0"/>
              </a:spcAft>
              <a:buFontTx/>
              <a:buChar char="-"/>
            </a:pPr>
            <a:endParaRPr lang="fr-FR" sz="1000" dirty="0">
              <a:latin typeface="Arial"/>
              <a:ea typeface="+mn-ea"/>
              <a:cs typeface="+mn-cs"/>
              <a:sym typeface="Wingdings" panose="05000000000000000000" pitchFamily="2" charset="2"/>
            </a:endParaRPr>
          </a:p>
          <a:p>
            <a:pPr marL="285750" lvl="0" indent="-285750" fontAlgn="auto">
              <a:spcBef>
                <a:spcPts val="0"/>
              </a:spcBef>
              <a:spcAft>
                <a:spcPts val="0"/>
              </a:spcAft>
              <a:buFontTx/>
              <a:buChar char="-"/>
            </a:pPr>
            <a:r>
              <a:rPr lang="fr-FR" sz="1800" dirty="0">
                <a:latin typeface="Arial"/>
                <a:ea typeface="+mn-ea"/>
                <a:cs typeface="+mn-cs"/>
                <a:sym typeface="Wingdings" panose="05000000000000000000" pitchFamily="2" charset="2"/>
              </a:rPr>
              <a:t>le salarié a droit : </a:t>
            </a:r>
          </a:p>
          <a:p>
            <a:pPr marL="714375" lvl="0" indent="-266700" fontAlgn="auto">
              <a:spcBef>
                <a:spcPts val="0"/>
              </a:spcBef>
              <a:spcAft>
                <a:spcPts val="0"/>
              </a:spcAft>
              <a:buFont typeface="Arial" panose="020B0604020202020204" pitchFamily="34" charset="0"/>
              <a:buChar char="•"/>
            </a:pPr>
            <a:r>
              <a:rPr lang="fr-FR" sz="1800" dirty="0">
                <a:latin typeface="Arial"/>
                <a:ea typeface="+mn-ea"/>
                <a:cs typeface="+mn-cs"/>
                <a:sym typeface="Wingdings" panose="05000000000000000000" pitchFamily="2" charset="2"/>
              </a:rPr>
              <a:t>à l’indemnité de préavis, de licenciement ;</a:t>
            </a:r>
          </a:p>
          <a:p>
            <a:pPr marL="714375" lvl="0" indent="-266700" fontAlgn="auto">
              <a:spcBef>
                <a:spcPts val="0"/>
              </a:spcBef>
              <a:spcAft>
                <a:spcPts val="0"/>
              </a:spcAft>
              <a:buFont typeface="Arial" panose="020B0604020202020204" pitchFamily="34" charset="0"/>
              <a:buChar char="•"/>
            </a:pPr>
            <a:r>
              <a:rPr lang="fr-FR" sz="1800" dirty="0">
                <a:latin typeface="Arial"/>
                <a:ea typeface="+mn-ea"/>
                <a:cs typeface="+mn-cs"/>
                <a:sym typeface="Wingdings" panose="05000000000000000000" pitchFamily="2" charset="2"/>
              </a:rPr>
              <a:t>à un abondement sur son CPF d’au minimum 100 heures ;</a:t>
            </a:r>
          </a:p>
          <a:p>
            <a:pPr marL="714375" lvl="0" indent="-266700" fontAlgn="auto">
              <a:spcBef>
                <a:spcPts val="0"/>
              </a:spcBef>
              <a:spcAft>
                <a:spcPts val="0"/>
              </a:spcAft>
              <a:buFont typeface="Arial" panose="020B0604020202020204" pitchFamily="34" charset="0"/>
              <a:buChar char="•"/>
            </a:pPr>
            <a:r>
              <a:rPr lang="fr-FR" sz="1800" dirty="0">
                <a:latin typeface="Arial"/>
                <a:ea typeface="+mn-ea"/>
                <a:cs typeface="+mn-cs"/>
                <a:sym typeface="Wingdings" panose="05000000000000000000" pitchFamily="2" charset="2"/>
              </a:rPr>
              <a:t>à la prise en charge par le Pôle Emploi dans les conditions de droit commun.</a:t>
            </a:r>
          </a:p>
          <a:p>
            <a:pPr marL="0" lvl="0" indent="0" fontAlgn="auto">
              <a:spcBef>
                <a:spcPts val="0"/>
              </a:spcBef>
              <a:spcAft>
                <a:spcPts val="0"/>
              </a:spcAft>
              <a:buNone/>
            </a:pPr>
            <a:endParaRPr lang="fr-FR" sz="1800" dirty="0">
              <a:latin typeface="Arial"/>
              <a:ea typeface="+mn-ea"/>
              <a:cs typeface="+mn-cs"/>
              <a:sym typeface="Wingdings" panose="05000000000000000000" pitchFamily="2" charset="2"/>
            </a:endParaRPr>
          </a:p>
          <a:p>
            <a:pPr marL="285750" indent="-285750">
              <a:buFont typeface="Arial" panose="020B0604020202020204" pitchFamily="34" charset="0"/>
              <a:buChar char="•"/>
            </a:pPr>
            <a:endParaRPr lang="fr-FR" dirty="0">
              <a:sym typeface="Wingdings" panose="05000000000000000000" pitchFamily="2" charset="2"/>
            </a:endParaRPr>
          </a:p>
          <a:p>
            <a:endParaRPr lang="fr-FR" dirty="0"/>
          </a:p>
          <a:p>
            <a:endParaRPr lang="fr-FR" dirty="0"/>
          </a:p>
          <a:p>
            <a:endParaRPr lang="fr-FR" dirty="0"/>
          </a:p>
        </p:txBody>
      </p:sp>
    </p:spTree>
    <p:extLst>
      <p:ext uri="{BB962C8B-B14F-4D97-AF65-F5344CB8AC3E}">
        <p14:creationId xmlns:p14="http://schemas.microsoft.com/office/powerpoint/2010/main" val="1328422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sz="2000" b="1" kern="2400" dirty="0">
                <a:solidFill>
                  <a:srgbClr val="000000"/>
                </a:solidFill>
              </a:rPr>
              <a:t>VI. Conclusion générale</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41</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
        <p:nvSpPr>
          <p:cNvPr id="8" name="Espace réservé du texte 11"/>
          <p:cNvSpPr>
            <a:spLocks noGrp="1"/>
          </p:cNvSpPr>
          <p:nvPr>
            <p:ph type="body" sz="quarter" idx="15"/>
          </p:nvPr>
        </p:nvSpPr>
        <p:spPr>
          <a:xfrm>
            <a:off x="432000" y="5378400"/>
            <a:ext cx="8028432" cy="936000"/>
          </a:xfrm>
        </p:spPr>
        <p:txBody>
          <a:bodyPr/>
          <a:lstStyle/>
          <a:p>
            <a:r>
              <a:rPr lang="fr-FR" sz="1400" dirty="0"/>
              <a:t>Hervé Leost, sous-directeur des mutations économiques et de la sécurisation de l’emploi,  DGEFP</a:t>
            </a:r>
          </a:p>
        </p:txBody>
      </p:sp>
    </p:spTree>
    <p:extLst>
      <p:ext uri="{BB962C8B-B14F-4D97-AF65-F5344CB8AC3E}">
        <p14:creationId xmlns:p14="http://schemas.microsoft.com/office/powerpoint/2010/main" val="3455091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46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fr-FR" dirty="0"/>
              <a:t>II. Les procédures de licenciement collectif pour motif économique</a:t>
            </a:r>
            <a:endParaRPr lang="en-GB" dirty="0"/>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5</a:t>
            </a:fld>
            <a:endParaRPr lang="en-GB" noProof="0" dirty="0"/>
          </a:p>
        </p:txBody>
      </p:sp>
      <p:sp>
        <p:nvSpPr>
          <p:cNvPr id="4" name="Textplatzhalter 3"/>
          <p:cNvSpPr>
            <a:spLocks noGrp="1"/>
          </p:cNvSpPr>
          <p:nvPr>
            <p:ph type="body" sz="quarter" idx="11"/>
          </p:nvPr>
        </p:nvSpPr>
        <p:spPr>
          <a:xfrm>
            <a:off x="432000" y="1484784"/>
            <a:ext cx="8280000" cy="4829616"/>
          </a:xfrm>
        </p:spPr>
        <p:txBody>
          <a:bodyPr/>
          <a:lstStyle/>
          <a:p>
            <a:endParaRPr lang="en-GB" dirty="0"/>
          </a:p>
          <a:p>
            <a:pPr marL="457200" indent="-457200">
              <a:buAutoNum type="alphaUcPeriod"/>
            </a:pPr>
            <a:r>
              <a:rPr lang="fr-FR" dirty="0"/>
              <a:t>Le périmètre d’appréciation du motif économique restreint au territoire français</a:t>
            </a:r>
          </a:p>
          <a:p>
            <a:pPr marL="457200" indent="-457200">
              <a:buAutoNum type="alphaUcPeriod"/>
            </a:pPr>
            <a:r>
              <a:rPr lang="fr-FR" dirty="0"/>
              <a:t>L’obligation de reclassement simplifiée</a:t>
            </a:r>
          </a:p>
          <a:p>
            <a:pPr marL="457200" indent="-457200">
              <a:buAutoNum type="alphaUcPeriod"/>
            </a:pPr>
            <a:r>
              <a:rPr lang="fr-FR" dirty="0"/>
              <a:t>Plus de liberté pour fixer le champ d’application des critères d’ordre des licenciements </a:t>
            </a:r>
          </a:p>
          <a:p>
            <a:pPr marL="457200" indent="-457200">
              <a:buAutoNum type="alphaUcPeriod"/>
            </a:pPr>
            <a:r>
              <a:rPr lang="fr-FR" dirty="0"/>
              <a:t>Les ajustements des règles de procédure</a:t>
            </a:r>
          </a:p>
          <a:p>
            <a:pPr marL="0" indent="0">
              <a:buNone/>
            </a:pPr>
            <a:endParaRPr lang="fr-FR" dirty="0"/>
          </a:p>
        </p:txBody>
      </p:sp>
    </p:spTree>
    <p:extLst>
      <p:ext uri="{BB962C8B-B14F-4D97-AF65-F5344CB8AC3E}">
        <p14:creationId xmlns:p14="http://schemas.microsoft.com/office/powerpoint/2010/main" val="31272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endParaRPr lang="fr-FR" dirty="0"/>
          </a:p>
          <a:p>
            <a:r>
              <a:rPr lang="fr-FR" sz="2300" dirty="0"/>
              <a:t>II/ A. Le périmètre d’appréciation du motif économique restreint au territoire français (L 1233-3 du Code du Travail) (1/1)</a:t>
            </a:r>
          </a:p>
          <a:p>
            <a:endParaRPr lang="fr-FR" dirty="0"/>
          </a:p>
        </p:txBody>
      </p:sp>
      <p:sp>
        <p:nvSpPr>
          <p:cNvPr id="5" name="Espace réservé du numéro de diapositive 4"/>
          <p:cNvSpPr>
            <a:spLocks noGrp="1"/>
          </p:cNvSpPr>
          <p:nvPr>
            <p:ph type="sldNum" sz="quarter" idx="13"/>
          </p:nvPr>
        </p:nvSpPr>
        <p:spPr/>
        <p:txBody>
          <a:bodyPr/>
          <a:lstStyle/>
          <a:p>
            <a:fld id="{BCA178D2-D38B-496A-BFAF-4FB157D36662}" type="slidenum">
              <a:rPr lang="en-GB" noProof="0" smtClean="0"/>
              <a:pPr/>
              <a:t>6</a:t>
            </a:fld>
            <a:endParaRPr lang="en-GB" noProof="0" dirty="0"/>
          </a:p>
        </p:txBody>
      </p:sp>
      <p:sp>
        <p:nvSpPr>
          <p:cNvPr id="2" name="Espace réservé du texte 1"/>
          <p:cNvSpPr>
            <a:spLocks noGrp="1"/>
          </p:cNvSpPr>
          <p:nvPr>
            <p:ph type="body" sz="quarter" idx="11"/>
          </p:nvPr>
        </p:nvSpPr>
        <p:spPr>
          <a:xfrm>
            <a:off x="467544" y="1844824"/>
            <a:ext cx="8280000" cy="4446000"/>
          </a:xfrm>
        </p:spPr>
        <p:txBody>
          <a:bodyPr/>
          <a:lstStyle/>
          <a:p>
            <a:pPr marL="457200" indent="-457200">
              <a:buAutoNum type="alphaLcParenR"/>
            </a:pPr>
            <a:r>
              <a:rPr lang="fr-FR" dirty="0"/>
              <a:t>Les sociétés ne faisant pas partie d’un groupe : appréciation au niveau de la société</a:t>
            </a:r>
          </a:p>
          <a:p>
            <a:pPr marL="0" indent="0">
              <a:buNone/>
            </a:pPr>
            <a:endParaRPr lang="fr-FR" dirty="0"/>
          </a:p>
          <a:p>
            <a:pPr marL="457200" indent="-457200">
              <a:buAutoNum type="alphaLcParenR" startAt="2"/>
            </a:pPr>
            <a:r>
              <a:rPr lang="fr-FR" dirty="0"/>
              <a:t>Les sociétés faisant partie d’un groupe : appréciation au niveau du secteur d’activité commun à la société concernée et aux sociétés du groupe établies en France, sauf fraude ;</a:t>
            </a:r>
          </a:p>
          <a:p>
            <a:pPr algn="just">
              <a:buFont typeface="Arial" panose="020B0604020202020204" pitchFamily="34" charset="0"/>
              <a:buChar char="─"/>
            </a:pPr>
            <a:r>
              <a:rPr lang="fr-FR" sz="1900" dirty="0"/>
              <a:t>La notion de secteur d’activité est précisée et « caractérisée notamment par la nature des biens ou services délivrés, la clientèle ciblée, les réseaux et modes de distribution, se rapportant à un même marché. »</a:t>
            </a:r>
          </a:p>
          <a:p>
            <a:pPr algn="just">
              <a:buFont typeface="Arial" panose="020B0604020202020204" pitchFamily="34" charset="0"/>
              <a:buChar char="─"/>
            </a:pPr>
            <a:r>
              <a:rPr lang="fr-FR" sz="1900" dirty="0"/>
              <a:t>La notion de groupe « désigne le groupe formé par une entreprise appelée entreprise dominante et les entreprises qu'elle contrôle dans les conditions définies à </a:t>
            </a:r>
            <a:r>
              <a:rPr lang="fr-FR" sz="1900" u="sng" dirty="0"/>
              <a:t>l'</a:t>
            </a:r>
            <a:r>
              <a:rPr lang="fr-FR" sz="1900" u="sng" dirty="0">
                <a:hlinkClick r:id="rId3"/>
              </a:rPr>
              <a:t>article L. 233-1</a:t>
            </a:r>
            <a:r>
              <a:rPr lang="fr-FR" sz="1900" dirty="0"/>
              <a:t>, aux I et II de l'article </a:t>
            </a:r>
            <a:r>
              <a:rPr lang="fr-FR" sz="1900" dirty="0">
                <a:hlinkClick r:id="rId4"/>
              </a:rPr>
              <a:t>L. 233-3 </a:t>
            </a:r>
            <a:r>
              <a:rPr lang="fr-FR" sz="1900" dirty="0"/>
              <a:t>et à l'</a:t>
            </a:r>
            <a:r>
              <a:rPr lang="fr-FR" sz="1900" dirty="0">
                <a:hlinkClick r:id="rId5"/>
              </a:rPr>
              <a:t>article L. 233-16</a:t>
            </a:r>
            <a:r>
              <a:rPr lang="fr-FR" sz="1900" dirty="0"/>
              <a:t> du code de commerce »</a:t>
            </a:r>
          </a:p>
          <a:p>
            <a:pPr marL="0" indent="0" algn="just">
              <a:buNone/>
            </a:pPr>
            <a:r>
              <a:rPr lang="fr-FR" dirty="0"/>
              <a:t>	</a:t>
            </a:r>
          </a:p>
        </p:txBody>
      </p:sp>
    </p:spTree>
    <p:extLst>
      <p:ext uri="{BB962C8B-B14F-4D97-AF65-F5344CB8AC3E}">
        <p14:creationId xmlns:p14="http://schemas.microsoft.com/office/powerpoint/2010/main" val="372820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r>
              <a:rPr lang="fr-FR" dirty="0"/>
              <a:t>II/ B. L’obligation de reclassement simplifiée (L 1233-4 du Code du Travail) (1/2)</a:t>
            </a:r>
          </a:p>
          <a:p>
            <a:endParaRPr lang="fr-FR" dirty="0"/>
          </a:p>
        </p:txBody>
      </p:sp>
      <p:sp>
        <p:nvSpPr>
          <p:cNvPr id="3" name="Espace réservé du texte 2"/>
          <p:cNvSpPr>
            <a:spLocks noGrp="1"/>
          </p:cNvSpPr>
          <p:nvPr>
            <p:ph type="body" sz="quarter" idx="11"/>
          </p:nvPr>
        </p:nvSpPr>
        <p:spPr>
          <a:xfrm>
            <a:off x="432000" y="1868400"/>
            <a:ext cx="8244456" cy="4446000"/>
          </a:xfrm>
        </p:spPr>
        <p:txBody>
          <a:bodyPr/>
          <a:lstStyle/>
          <a:p>
            <a:pPr marL="457200" indent="-457200">
              <a:buAutoNum type="alphaLcParenR"/>
            </a:pPr>
            <a:r>
              <a:rPr lang="fr-FR" dirty="0"/>
              <a:t>La définition du groupe de reclassement  est limitée au territoire français </a:t>
            </a:r>
          </a:p>
          <a:p>
            <a:pPr marL="0" indent="0">
              <a:buNone/>
            </a:pPr>
            <a:endParaRPr lang="fr-FR" dirty="0"/>
          </a:p>
          <a:p>
            <a:pPr marL="0" indent="0">
              <a:buNone/>
            </a:pPr>
            <a:r>
              <a:rPr lang="fr-FR" dirty="0"/>
              <a:t>b)   La notion de groupe désigne le groupe formé par une entreprise appelée entreprise dominante et les entreprises qu'elle contrôle dans les conditions définies à l'</a:t>
            </a:r>
            <a:r>
              <a:rPr lang="fr-FR" dirty="0">
                <a:hlinkClick r:id="rId3"/>
              </a:rPr>
              <a:t>article L. 233-1</a:t>
            </a:r>
            <a:r>
              <a:rPr lang="fr-FR" dirty="0"/>
              <a:t>, aux I et II de l'article </a:t>
            </a:r>
            <a:r>
              <a:rPr lang="fr-FR" dirty="0">
                <a:hlinkClick r:id="rId4"/>
              </a:rPr>
              <a:t>L. 233-3 </a:t>
            </a:r>
            <a:r>
              <a:rPr lang="fr-FR" dirty="0"/>
              <a:t>et à l'</a:t>
            </a:r>
            <a:r>
              <a:rPr lang="fr-FR" dirty="0">
                <a:hlinkClick r:id="rId5"/>
              </a:rPr>
              <a:t>article L. 233-16</a:t>
            </a:r>
            <a:r>
              <a:rPr lang="fr-FR" dirty="0"/>
              <a:t> du code de commerce</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a:t>
            </a:fld>
            <a:endParaRPr lang="en-GB" noProof="0" dirty="0"/>
          </a:p>
        </p:txBody>
      </p:sp>
    </p:spTree>
    <p:extLst>
      <p:ext uri="{BB962C8B-B14F-4D97-AF65-F5344CB8AC3E}">
        <p14:creationId xmlns:p14="http://schemas.microsoft.com/office/powerpoint/2010/main" val="40682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3"/>
          </p:nvPr>
        </p:nvSpPr>
        <p:spPr/>
        <p:txBody>
          <a:bodyPr/>
          <a:lstStyle/>
          <a:p>
            <a:fld id="{BCA178D2-D38B-496A-BFAF-4FB157D36662}" type="slidenum">
              <a:rPr lang="en-GB" noProof="0" smtClean="0"/>
              <a:pPr/>
              <a:t>8</a:t>
            </a:fld>
            <a:endParaRPr lang="en-GB" noProof="0" dirty="0"/>
          </a:p>
        </p:txBody>
      </p:sp>
      <p:sp>
        <p:nvSpPr>
          <p:cNvPr id="7" name="Espace réservé du texte 6"/>
          <p:cNvSpPr>
            <a:spLocks noGrp="1"/>
          </p:cNvSpPr>
          <p:nvPr>
            <p:ph type="body" sz="quarter" idx="11"/>
          </p:nvPr>
        </p:nvSpPr>
        <p:spPr>
          <a:xfrm>
            <a:off x="432000" y="1484784"/>
            <a:ext cx="8280000" cy="4829616"/>
          </a:xfrm>
        </p:spPr>
        <p:txBody>
          <a:bodyPr/>
          <a:lstStyle/>
          <a:p>
            <a:pPr marL="0" indent="0">
              <a:buNone/>
            </a:pPr>
            <a:endParaRPr lang="fr-FR" sz="1400" dirty="0"/>
          </a:p>
          <a:p>
            <a:pPr marL="0" indent="0">
              <a:buNone/>
            </a:pPr>
            <a:r>
              <a:rPr lang="fr-FR" dirty="0"/>
              <a:t>c)   Possibilité d’adresser de manière personnalisée une liste de postes de reclassement.</a:t>
            </a:r>
          </a:p>
          <a:p>
            <a:pPr marL="0" indent="0">
              <a:buNone/>
            </a:pPr>
            <a:r>
              <a:rPr lang="fr-FR" sz="1400" dirty="0"/>
              <a:t>	</a:t>
            </a:r>
          </a:p>
          <a:p>
            <a:pPr marL="0" indent="0">
              <a:buNone/>
            </a:pPr>
            <a:endParaRPr lang="fr-FR" sz="1400" dirty="0"/>
          </a:p>
          <a:p>
            <a:pPr marL="0" indent="0">
              <a:buNone/>
            </a:pPr>
            <a:r>
              <a:rPr lang="fr-FR" dirty="0"/>
              <a:t>Cette liste doit préciser (R 1233-3-2) :</a:t>
            </a:r>
          </a:p>
          <a:p>
            <a:pPr>
              <a:buFont typeface="Arial" panose="020B0604020202020204" pitchFamily="34" charset="0"/>
              <a:buChar char="─"/>
            </a:pPr>
            <a:r>
              <a:rPr lang="fr-FR" dirty="0"/>
              <a:t>les postes disponibles ;</a:t>
            </a:r>
          </a:p>
          <a:p>
            <a:pPr>
              <a:buFont typeface="Arial" panose="020B0604020202020204" pitchFamily="34" charset="0"/>
              <a:buChar char="─"/>
            </a:pPr>
            <a:r>
              <a:rPr lang="fr-FR" dirty="0"/>
              <a:t>les critères de départage si candidatures multiples ;</a:t>
            </a:r>
          </a:p>
          <a:p>
            <a:pPr>
              <a:buFont typeface="Arial" panose="020B0604020202020204" pitchFamily="34" charset="0"/>
              <a:buChar char="─"/>
            </a:pPr>
            <a:r>
              <a:rPr lang="fr-FR" dirty="0"/>
              <a:t>le délai de réponse du salarié (avec un minimum de 15 jours).</a:t>
            </a:r>
          </a:p>
          <a:p>
            <a:pPr marL="0" indent="0">
              <a:buNone/>
            </a:pPr>
            <a:endParaRPr lang="fr-FR" dirty="0"/>
          </a:p>
          <a:p>
            <a:pPr marL="0" indent="0" algn="just">
              <a:buNone/>
            </a:pPr>
            <a:r>
              <a:rPr lang="fr-FR" dirty="0"/>
              <a:t>d)   Introduction dans le Code du Travail de la notion jurisprudentielle de « société dont l’organisation, les activités ou le lieu d’exploitation assurent la permutation de tout ou partie du personnel ».</a:t>
            </a:r>
          </a:p>
          <a:p>
            <a:pPr marL="0" indent="0">
              <a:buNone/>
            </a:pPr>
            <a:endParaRPr lang="fr-FR" sz="1400" b="1" dirty="0"/>
          </a:p>
        </p:txBody>
      </p:sp>
      <p:sp>
        <p:nvSpPr>
          <p:cNvPr id="2" name="Rectangle 1"/>
          <p:cNvSpPr/>
          <p:nvPr/>
        </p:nvSpPr>
        <p:spPr>
          <a:xfrm>
            <a:off x="395536" y="476672"/>
            <a:ext cx="8352928" cy="830997"/>
          </a:xfrm>
          <a:prstGeom prst="rect">
            <a:avLst/>
          </a:prstGeom>
        </p:spPr>
        <p:txBody>
          <a:bodyPr wrap="square">
            <a:spAutoFit/>
          </a:bodyPr>
          <a:lstStyle/>
          <a:p>
            <a:r>
              <a:rPr lang="fr-FR" sz="2400" dirty="0"/>
              <a:t>II/ B. L’obligation de reclassement simplifiée (L 1233-4 du Code du Travail) (2/2)</a:t>
            </a:r>
          </a:p>
        </p:txBody>
      </p:sp>
    </p:spTree>
    <p:extLst>
      <p:ext uri="{BB962C8B-B14F-4D97-AF65-F5344CB8AC3E}">
        <p14:creationId xmlns:p14="http://schemas.microsoft.com/office/powerpoint/2010/main" val="58679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r>
              <a:rPr lang="fr-FR" sz="2200" dirty="0"/>
              <a:t>II/ C. Plus de liberté pour fixer le champ d’application des critères d’ordre des licenciements (art. L 1233-5 du Code du Travail) (1/1)</a:t>
            </a:r>
          </a:p>
        </p:txBody>
      </p:sp>
      <p:sp>
        <p:nvSpPr>
          <p:cNvPr id="5" name="Espace réservé du numéro de diapositive 4"/>
          <p:cNvSpPr>
            <a:spLocks noGrp="1"/>
          </p:cNvSpPr>
          <p:nvPr>
            <p:ph type="sldNum" sz="quarter" idx="13"/>
          </p:nvPr>
        </p:nvSpPr>
        <p:spPr/>
        <p:txBody>
          <a:bodyPr/>
          <a:lstStyle/>
          <a:p>
            <a:fld id="{BCA178D2-D38B-496A-BFAF-4FB157D36662}" type="slidenum">
              <a:rPr lang="en-GB" noProof="0" smtClean="0"/>
              <a:pPr/>
              <a:t>9</a:t>
            </a:fld>
            <a:endParaRPr lang="en-GB" noProof="0" dirty="0"/>
          </a:p>
        </p:txBody>
      </p:sp>
      <p:sp>
        <p:nvSpPr>
          <p:cNvPr id="7" name="Espace réservé du texte 6"/>
          <p:cNvSpPr>
            <a:spLocks noGrp="1"/>
          </p:cNvSpPr>
          <p:nvPr>
            <p:ph type="body" sz="quarter" idx="11"/>
          </p:nvPr>
        </p:nvSpPr>
        <p:spPr>
          <a:xfrm>
            <a:off x="432000" y="1340768"/>
            <a:ext cx="8280000" cy="4973632"/>
          </a:xfrm>
        </p:spPr>
        <p:txBody>
          <a:bodyPr/>
          <a:lstStyle/>
          <a:p>
            <a:pPr marL="0" indent="0" algn="just">
              <a:buNone/>
            </a:pPr>
            <a:endParaRPr lang="fr-FR" sz="1400" b="1" dirty="0"/>
          </a:p>
          <a:p>
            <a:pPr marL="0" indent="0" algn="just">
              <a:buNone/>
            </a:pPr>
            <a:endParaRPr lang="fr-FR" sz="1400" b="1" dirty="0"/>
          </a:p>
          <a:p>
            <a:pPr marL="0" indent="0" algn="just">
              <a:buNone/>
            </a:pPr>
            <a:endParaRPr lang="fr-FR" dirty="0"/>
          </a:p>
          <a:p>
            <a:pPr>
              <a:buFont typeface="Wingdings" panose="05000000000000000000" pitchFamily="2" charset="2"/>
              <a:buChar char="Ø"/>
            </a:pPr>
            <a:r>
              <a:rPr lang="fr-FR" dirty="0"/>
              <a:t>En l’absence d’accord, le périmètre peut être fixé par l’employeur mais ne peut être inférieur à la zone d’emploi dont relève l’établissement concerné.</a:t>
            </a:r>
          </a:p>
          <a:p>
            <a:pPr>
              <a:buFont typeface="Wingdings" panose="05000000000000000000" pitchFamily="2" charset="2"/>
              <a:buChar char="Ø"/>
            </a:pPr>
            <a:endParaRPr lang="fr-FR" dirty="0"/>
          </a:p>
          <a:p>
            <a:pPr>
              <a:buFont typeface="Wingdings" panose="05000000000000000000" pitchFamily="2" charset="2"/>
              <a:buChar char="Ø"/>
            </a:pPr>
            <a:r>
              <a:rPr lang="fr-FR" dirty="0"/>
              <a:t>Le périmètre d’application des critères peut être fixé par accord collectif.</a:t>
            </a:r>
          </a:p>
          <a:p>
            <a:pPr algn="just">
              <a:buFont typeface="Wingdings" panose="05000000000000000000" pitchFamily="2" charset="2"/>
              <a:buChar char="Ø"/>
            </a:pPr>
            <a:endParaRPr lang="fr-FR" dirty="0"/>
          </a:p>
        </p:txBody>
      </p:sp>
    </p:spTree>
    <p:extLst>
      <p:ext uri="{BB962C8B-B14F-4D97-AF65-F5344CB8AC3E}">
        <p14:creationId xmlns:p14="http://schemas.microsoft.com/office/powerpoint/2010/main" val="1990710946"/>
      </p:ext>
    </p:extLst>
  </p:cSld>
  <p:clrMapOvr>
    <a:masterClrMapping/>
  </p:clrMapOvr>
</p:sld>
</file>

<file path=ppt/theme/theme1.xml><?xml version="1.0" encoding="utf-8"?>
<a:theme xmlns:a="http://schemas.openxmlformats.org/drawingml/2006/main" name="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10.xml><?xml version="1.0" encoding="utf-8"?>
<a:theme xmlns:a="http://schemas.openxmlformats.org/drawingml/2006/main" name="1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11.xml><?xml version="1.0" encoding="utf-8"?>
<a:theme xmlns:a="http://schemas.openxmlformats.org/drawingml/2006/main" name="2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12.xml><?xml version="1.0" encoding="utf-8"?>
<a:theme xmlns:a="http://schemas.openxmlformats.org/drawingml/2006/main" name="3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13.xml><?xml version="1.0" encoding="utf-8"?>
<a:theme xmlns:a="http://schemas.openxmlformats.org/drawingml/2006/main" name="4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3.xml><?xml version="1.0" encoding="utf-8"?>
<a:theme xmlns:a="http://schemas.openxmlformats.org/drawingml/2006/main" name="2_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4.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7C474326-53B0-48B5-8BF2-53B1850C137D}"/>
    </a:ext>
  </a:extLst>
</a:theme>
</file>

<file path=ppt/theme/theme5.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6.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2B059908-7AC7-48A6-AE68-55E38E8CE17C}"/>
    </a:ext>
  </a:extLst>
</a:theme>
</file>

<file path=ppt/theme/theme7.xml><?xml version="1.0" encoding="utf-8"?>
<a:theme xmlns:a="http://schemas.openxmlformats.org/drawingml/2006/main" name="1_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7C474326-53B0-48B5-8BF2-53B1850C137D}"/>
    </a:ext>
  </a:extLst>
</a:theme>
</file>

<file path=ppt/theme/theme8.xml><?xml version="1.0" encoding="utf-8"?>
<a:theme xmlns:a="http://schemas.openxmlformats.org/drawingml/2006/main" name="2_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7C474326-53B0-48B5-8BF2-53B1850C137D}"/>
    </a:ext>
  </a:extLst>
</a:theme>
</file>

<file path=ppt/theme/theme9.xml><?xml version="1.0" encoding="utf-8"?>
<a:theme xmlns:a="http://schemas.openxmlformats.org/drawingml/2006/main" name="3_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7C474326-53B0-48B5-8BF2-53B1850C137D}"/>
    </a:ext>
  </a:extLst>
</a:theme>
</file>

<file path=docProps/app.xml><?xml version="1.0" encoding="utf-8"?>
<Properties xmlns="http://schemas.openxmlformats.org/officeDocument/2006/extended-properties" xmlns:vt="http://schemas.openxmlformats.org/officeDocument/2006/docPropsVTypes">
  <Template>blank</Template>
  <TotalTime>664</TotalTime>
  <Words>3181</Words>
  <Application>Microsoft Office PowerPoint</Application>
  <PresentationFormat>Affichage à l'écran (4:3)</PresentationFormat>
  <Paragraphs>1301</Paragraphs>
  <Slides>42</Slides>
  <Notes>42</Notes>
  <HiddenSlides>0</HiddenSlides>
  <MMClips>0</MMClips>
  <ScaleCrop>false</ScaleCrop>
  <HeadingPairs>
    <vt:vector size="6" baseType="variant">
      <vt:variant>
        <vt:lpstr>Polices utilisées</vt:lpstr>
      </vt:variant>
      <vt:variant>
        <vt:i4>6</vt:i4>
      </vt:variant>
      <vt:variant>
        <vt:lpstr>Thème</vt:lpstr>
      </vt:variant>
      <vt:variant>
        <vt:i4>13</vt:i4>
      </vt:variant>
      <vt:variant>
        <vt:lpstr>Titres des diapositives</vt:lpstr>
      </vt:variant>
      <vt:variant>
        <vt:i4>42</vt:i4>
      </vt:variant>
    </vt:vector>
  </HeadingPairs>
  <TitlesOfParts>
    <vt:vector size="61" baseType="lpstr">
      <vt:lpstr>Arial</vt:lpstr>
      <vt:lpstr>Calibri</vt:lpstr>
      <vt:lpstr>Courier New</vt:lpstr>
      <vt:lpstr>Symbol</vt:lpstr>
      <vt:lpstr>Times New Roman</vt:lpstr>
      <vt:lpstr>Wingdings</vt:lpstr>
      <vt:lpstr>Blank</vt:lpstr>
      <vt:lpstr>1_Blank</vt:lpstr>
      <vt:lpstr>2_Blank</vt:lpstr>
      <vt:lpstr>intermediate_title_page_with_image_Design</vt:lpstr>
      <vt:lpstr>text_slide_with_Design</vt:lpstr>
      <vt:lpstr>empty_slide_Design</vt:lpstr>
      <vt:lpstr>1_intermediate_title_page_with_image_Design</vt:lpstr>
      <vt:lpstr>2_intermediate_title_page_with_image_Design</vt:lpstr>
      <vt:lpstr>3_intermediate_title_page_with_image_Design</vt:lpstr>
      <vt:lpstr>1_text_slide_with_Design</vt:lpstr>
      <vt:lpstr>2_text_slide_with_Design</vt:lpstr>
      <vt:lpstr>3_text_slide_with_Design</vt:lpstr>
      <vt:lpstr>4_text_slide_with_Design</vt:lpstr>
      <vt:lpstr>La gestion de l’emploi après les ordonnances du 22 septembre 2017 : quels outils ? Quels enjeux ?</vt:lpstr>
      <vt:lpstr>Présentation PowerPoint</vt:lpstr>
      <vt:lpstr>I. Introduction générale </vt:lpstr>
      <vt:lpstr>II. Les procédures de licenciement collectif pour motif économique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Les apports de la jurisprudence récente en matière de licenciement économique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IV. Rupture conventionnelle collective et congé de mobilité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 Les accords de performance collective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 Conclusion générale</vt:lpstr>
      <vt:lpstr>Présentation PowerPoint</vt:lpstr>
    </vt:vector>
  </TitlesOfParts>
  <Company>CMS BFL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Messager Pierre-Yann</dc:creator>
  <cp:lastModifiedBy>Enderle Lucile</cp:lastModifiedBy>
  <cp:revision>69</cp:revision>
  <cp:lastPrinted>2018-06-14T15:39:02Z</cp:lastPrinted>
  <dcterms:created xsi:type="dcterms:W3CDTF">2017-12-29T10:34:10Z</dcterms:created>
  <dcterms:modified xsi:type="dcterms:W3CDTF">2018-06-21T12:41:12Z</dcterms:modified>
</cp:coreProperties>
</file>