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7.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8.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43" r:id="rId2"/>
    <p:sldMasterId id="2147483845" r:id="rId3"/>
    <p:sldMasterId id="2147483831" r:id="rId4"/>
    <p:sldMasterId id="2147483820" r:id="rId5"/>
    <p:sldMasterId id="2147483838" r:id="rId6"/>
    <p:sldMasterId id="2147483853" r:id="rId7"/>
    <p:sldMasterId id="2147483860" r:id="rId8"/>
    <p:sldMasterId id="2147483869" r:id="rId9"/>
    <p:sldMasterId id="2147483879" r:id="rId10"/>
    <p:sldMasterId id="2147483888" r:id="rId11"/>
    <p:sldMasterId id="2147483897" r:id="rId12"/>
  </p:sldMasterIdLst>
  <p:notesMasterIdLst>
    <p:notesMasterId r:id="rId121"/>
  </p:notesMasterIdLst>
  <p:handoutMasterIdLst>
    <p:handoutMasterId r:id="rId122"/>
  </p:handoutMasterIdLst>
  <p:sldIdLst>
    <p:sldId id="259" r:id="rId13"/>
    <p:sldId id="260" r:id="rId14"/>
    <p:sldId id="263" r:id="rId15"/>
    <p:sldId id="279" r:id="rId16"/>
    <p:sldId id="280" r:id="rId17"/>
    <p:sldId id="281" r:id="rId18"/>
    <p:sldId id="282" r:id="rId19"/>
    <p:sldId id="283" r:id="rId20"/>
    <p:sldId id="284" r:id="rId21"/>
    <p:sldId id="286" r:id="rId22"/>
    <p:sldId id="287" r:id="rId23"/>
    <p:sldId id="288" r:id="rId24"/>
    <p:sldId id="289" r:id="rId25"/>
    <p:sldId id="290" r:id="rId26"/>
    <p:sldId id="291" r:id="rId27"/>
    <p:sldId id="292" r:id="rId28"/>
    <p:sldId id="293" r:id="rId29"/>
    <p:sldId id="270"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272" r:id="rId43"/>
    <p:sldId id="301" r:id="rId44"/>
    <p:sldId id="302" r:id="rId45"/>
    <p:sldId id="303" r:id="rId46"/>
    <p:sldId id="304" r:id="rId47"/>
    <p:sldId id="305" r:id="rId48"/>
    <p:sldId id="306" r:id="rId49"/>
    <p:sldId id="307" r:id="rId50"/>
    <p:sldId id="308" r:id="rId51"/>
    <p:sldId id="274"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86" r:id="rId72"/>
    <p:sldId id="387" r:id="rId73"/>
    <p:sldId id="388" r:id="rId74"/>
    <p:sldId id="389" r:id="rId75"/>
    <p:sldId id="390" r:id="rId76"/>
    <p:sldId id="391" r:id="rId77"/>
    <p:sldId id="392" r:id="rId78"/>
    <p:sldId id="393" r:id="rId79"/>
    <p:sldId id="394" r:id="rId80"/>
    <p:sldId id="275" r:id="rId81"/>
    <p:sldId id="347" r:id="rId82"/>
    <p:sldId id="350" r:id="rId83"/>
    <p:sldId id="351" r:id="rId84"/>
    <p:sldId id="360" r:id="rId85"/>
    <p:sldId id="354" r:id="rId86"/>
    <p:sldId id="382" r:id="rId87"/>
    <p:sldId id="361" r:id="rId88"/>
    <p:sldId id="362" r:id="rId89"/>
    <p:sldId id="363" r:id="rId90"/>
    <p:sldId id="365" r:id="rId91"/>
    <p:sldId id="366" r:id="rId92"/>
    <p:sldId id="367" r:id="rId93"/>
    <p:sldId id="276" r:id="rId94"/>
    <p:sldId id="373" r:id="rId95"/>
    <p:sldId id="374" r:id="rId96"/>
    <p:sldId id="375" r:id="rId97"/>
    <p:sldId id="376" r:id="rId98"/>
    <p:sldId id="377" r:id="rId99"/>
    <p:sldId id="378" r:id="rId100"/>
    <p:sldId id="379" r:id="rId101"/>
    <p:sldId id="380" r:id="rId102"/>
    <p:sldId id="381" r:id="rId103"/>
    <p:sldId id="277" r:id="rId104"/>
    <p:sldId id="369" r:id="rId105"/>
    <p:sldId id="370" r:id="rId106"/>
    <p:sldId id="371" r:id="rId107"/>
    <p:sldId id="372" r:id="rId108"/>
    <p:sldId id="364" r:id="rId109"/>
    <p:sldId id="383" r:id="rId110"/>
    <p:sldId id="384" r:id="rId111"/>
    <p:sldId id="385" r:id="rId112"/>
    <p:sldId id="294" r:id="rId113"/>
    <p:sldId id="295" r:id="rId114"/>
    <p:sldId id="296" r:id="rId115"/>
    <p:sldId id="297" r:id="rId116"/>
    <p:sldId id="298" r:id="rId117"/>
    <p:sldId id="299" r:id="rId118"/>
    <p:sldId id="300" r:id="rId119"/>
    <p:sldId id="264" r:id="rId12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66A62"/>
    <a:srgbClr val="FFFFFF"/>
    <a:srgbClr val="F8F8F8"/>
    <a:srgbClr val="132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4694" autoAdjust="0"/>
  </p:normalViewPr>
  <p:slideViewPr>
    <p:cSldViewPr>
      <p:cViewPr varScale="1">
        <p:scale>
          <a:sx n="100" d="100"/>
          <a:sy n="100" d="100"/>
        </p:scale>
        <p:origin x="17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48" y="-96"/>
      </p:cViewPr>
      <p:guideLst>
        <p:guide orient="horz" pos="2880"/>
        <p:guide pos="2160"/>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slide" Target="slides/slide101.xml"/><Relationship Id="rId118" Type="http://schemas.openxmlformats.org/officeDocument/2006/relationships/slide" Target="slides/slide106.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slide" Target="slides/slide104.xml"/><Relationship Id="rId124"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microsoft.com/office/2015/10/relationships/revisionInfo" Target="revisionInfo.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61" Type="http://schemas.openxmlformats.org/officeDocument/2006/relationships/slide" Target="slides/slide49.xml"/><Relationship Id="rId82" Type="http://schemas.openxmlformats.org/officeDocument/2006/relationships/slide" Target="slides/slide7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16074EF9-2D1C-444F-892A-3DE5023F3264}" type="datetimeFigureOut">
              <a:rPr lang="de-DE" smtClean="0"/>
              <a:pPr/>
              <a:t>05.07.2018</a:t>
            </a:fld>
            <a:endParaRPr lang="de-DE"/>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064FE75-9390-4697-9DC7-085317AE8E1C}" type="slidenum">
              <a:rPr lang="de-DE" smtClean="0"/>
              <a:pPr/>
              <a:t>‹N°›</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CFEE0E7-FE49-49E0-B574-252EA06FC051}" type="datetimeFigureOut">
              <a:rPr lang="de-DE" smtClean="0"/>
              <a:pPr/>
              <a:t>05.07.2018</a:t>
            </a:fld>
            <a:endParaRPr lang="de-DE"/>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2008A02-0983-4D98-8FAA-A493F3BA4192}" type="slidenum">
              <a:rPr lang="de-DE" smtClean="0"/>
              <a:pPr/>
              <a:t>‹N°›</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a:t>
            </a:fld>
            <a:endParaRPr lang="de-DE"/>
          </a:p>
        </p:txBody>
      </p:sp>
      <p:sp>
        <p:nvSpPr>
          <p:cNvPr id="5" name="Espace réservé des commentaires 2"/>
          <p:cNvSpPr>
            <a:spLocks noGrp="1"/>
          </p:cNvSpPr>
          <p:nvPr>
            <p:ph type="body" idx="3"/>
          </p:nvPr>
        </p:nvSpPr>
        <p:spPr>
          <a:xfrm>
            <a:off x="673577" y="4686504"/>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880838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10</a:t>
            </a:fld>
            <a:endParaRPr lang="de-DE">
              <a:solidFill>
                <a:prstClr val="black"/>
              </a:solidFill>
            </a:endParaRPr>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3233086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100</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4878525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101</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2533166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102</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3915233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103</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8302152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104</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6611675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105</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9037281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106</a:t>
            </a:fld>
            <a:endParaRPr lang="de-DE"/>
          </a:p>
        </p:txBody>
      </p:sp>
      <p:sp>
        <p:nvSpPr>
          <p:cNvPr id="6"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5300243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107</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6194016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108</a:t>
            </a:fld>
            <a:endParaRPr lang="de-DE"/>
          </a:p>
        </p:txBody>
      </p:sp>
      <p:sp>
        <p:nvSpPr>
          <p:cNvPr id="5" name="Espace réservé des commentaires 2"/>
          <p:cNvSpPr>
            <a:spLocks noGrp="1"/>
          </p:cNvSpPr>
          <p:nvPr>
            <p:ph type="body" idx="3"/>
          </p:nvPr>
        </p:nvSpPr>
        <p:spPr>
          <a:xfrm>
            <a:off x="673577" y="4686504"/>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428114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46525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229242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13</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385731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14</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555575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15</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983941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16</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0623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17</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42111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18</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658869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19</a:t>
            </a:fld>
            <a:endParaRPr lang="de-DE">
              <a:solidFill>
                <a:prstClr val="black"/>
              </a:solidFill>
            </a:endParaRPr>
          </a:p>
        </p:txBody>
      </p:sp>
      <p:sp>
        <p:nvSpPr>
          <p:cNvPr id="5" name="Espace réservé des commentaires 2"/>
          <p:cNvSpPr>
            <a:spLocks noGrp="1"/>
          </p:cNvSpPr>
          <p:nvPr/>
        </p:nvSpPr>
        <p:spPr>
          <a:xfrm>
            <a:off x="685824" y="4532169"/>
            <a:ext cx="5244359" cy="4787477"/>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92112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a:t>
            </a:fld>
            <a:endParaRPr lang="de-DE"/>
          </a:p>
        </p:txBody>
      </p:sp>
      <p:sp>
        <p:nvSpPr>
          <p:cNvPr id="5" name="Espace réservé des commentaires 2"/>
          <p:cNvSpPr>
            <a:spLocks noGrp="1"/>
          </p:cNvSpPr>
          <p:nvPr>
            <p:ph type="body" idx="3"/>
          </p:nvPr>
        </p:nvSpPr>
        <p:spPr>
          <a:xfrm>
            <a:off x="673577" y="4686504"/>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624021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20</a:t>
            </a:fld>
            <a:endParaRPr lang="de-DE">
              <a:solidFill>
                <a:prstClr val="black"/>
              </a:solidFill>
            </a:endParaRPr>
          </a:p>
        </p:txBody>
      </p:sp>
      <p:sp>
        <p:nvSpPr>
          <p:cNvPr id="5" name="Espace réservé des commentaires 2"/>
          <p:cNvSpPr>
            <a:spLocks noGrp="1"/>
          </p:cNvSpPr>
          <p:nvPr/>
        </p:nvSpPr>
        <p:spPr>
          <a:xfrm>
            <a:off x="685824" y="4532169"/>
            <a:ext cx="5244359" cy="4787477"/>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78818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21</a:t>
            </a:fld>
            <a:endParaRPr lang="de-DE">
              <a:solidFill>
                <a:prstClr val="black"/>
              </a:solidFill>
            </a:endParaRPr>
          </a:p>
        </p:txBody>
      </p:sp>
      <p:sp>
        <p:nvSpPr>
          <p:cNvPr id="5" name="Espace réservé des commentaires 2"/>
          <p:cNvSpPr>
            <a:spLocks noGrp="1"/>
          </p:cNvSpPr>
          <p:nvPr/>
        </p:nvSpPr>
        <p:spPr>
          <a:xfrm>
            <a:off x="685824" y="4532169"/>
            <a:ext cx="5244359" cy="4787477"/>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094590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22</a:t>
            </a:fld>
            <a:endParaRPr lang="de-DE">
              <a:solidFill>
                <a:prstClr val="black"/>
              </a:solidFill>
            </a:endParaRPr>
          </a:p>
        </p:txBody>
      </p:sp>
      <p:sp>
        <p:nvSpPr>
          <p:cNvPr id="5" name="Espace réservé des commentaires 2"/>
          <p:cNvSpPr>
            <a:spLocks noGrp="1"/>
          </p:cNvSpPr>
          <p:nvPr/>
        </p:nvSpPr>
        <p:spPr>
          <a:xfrm>
            <a:off x="685824" y="4532169"/>
            <a:ext cx="5244359" cy="4787477"/>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3436149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23</a:t>
            </a:fld>
            <a:endParaRPr lang="de-DE">
              <a:solidFill>
                <a:prstClr val="black"/>
              </a:solidFill>
            </a:endParaRPr>
          </a:p>
        </p:txBody>
      </p:sp>
      <p:sp>
        <p:nvSpPr>
          <p:cNvPr id="5" name="Espace réservé des commentaires 2"/>
          <p:cNvSpPr>
            <a:spLocks noGrp="1"/>
          </p:cNvSpPr>
          <p:nvPr/>
        </p:nvSpPr>
        <p:spPr>
          <a:xfrm>
            <a:off x="685824" y="4532169"/>
            <a:ext cx="5244359" cy="4787477"/>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512349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24</a:t>
            </a:fld>
            <a:endParaRPr lang="de-DE">
              <a:solidFill>
                <a:prstClr val="black"/>
              </a:solidFill>
            </a:endParaRPr>
          </a:p>
        </p:txBody>
      </p:sp>
      <p:sp>
        <p:nvSpPr>
          <p:cNvPr id="5" name="Espace réservé des commentaires 2"/>
          <p:cNvSpPr>
            <a:spLocks noGrp="1"/>
          </p:cNvSpPr>
          <p:nvPr/>
        </p:nvSpPr>
        <p:spPr>
          <a:xfrm>
            <a:off x="685824" y="4532169"/>
            <a:ext cx="5244359" cy="4787477"/>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503855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25</a:t>
            </a:fld>
            <a:endParaRPr lang="de-DE">
              <a:solidFill>
                <a:prstClr val="black"/>
              </a:solidFill>
            </a:endParaRPr>
          </a:p>
        </p:txBody>
      </p:sp>
      <p:sp>
        <p:nvSpPr>
          <p:cNvPr id="5" name="Espace réservé des commentaires 2"/>
          <p:cNvSpPr>
            <a:spLocks noGrp="1"/>
          </p:cNvSpPr>
          <p:nvPr/>
        </p:nvSpPr>
        <p:spPr>
          <a:xfrm>
            <a:off x="685824" y="4532169"/>
            <a:ext cx="5244359" cy="4787477"/>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3509040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26</a:t>
            </a:fld>
            <a:endParaRPr lang="de-DE">
              <a:solidFill>
                <a:prstClr val="black"/>
              </a:solidFill>
            </a:endParaRPr>
          </a:p>
        </p:txBody>
      </p:sp>
      <p:sp>
        <p:nvSpPr>
          <p:cNvPr id="5" name="Espace réservé des commentaires 2"/>
          <p:cNvSpPr>
            <a:spLocks noGrp="1"/>
          </p:cNvSpPr>
          <p:nvPr/>
        </p:nvSpPr>
        <p:spPr>
          <a:xfrm>
            <a:off x="685824" y="4532169"/>
            <a:ext cx="5244359" cy="4787477"/>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2537227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27</a:t>
            </a:fld>
            <a:endParaRPr lang="de-DE">
              <a:solidFill>
                <a:prstClr val="black"/>
              </a:solidFill>
            </a:endParaRPr>
          </a:p>
        </p:txBody>
      </p:sp>
      <p:sp>
        <p:nvSpPr>
          <p:cNvPr id="5" name="Espace réservé des commentaires 2"/>
          <p:cNvSpPr>
            <a:spLocks noGrp="1"/>
          </p:cNvSpPr>
          <p:nvPr/>
        </p:nvSpPr>
        <p:spPr>
          <a:xfrm>
            <a:off x="685824" y="4532169"/>
            <a:ext cx="5244359" cy="4787477"/>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962333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28</a:t>
            </a:fld>
            <a:endParaRPr lang="de-DE">
              <a:solidFill>
                <a:prstClr val="black"/>
              </a:solidFill>
            </a:endParaRPr>
          </a:p>
        </p:txBody>
      </p:sp>
      <p:sp>
        <p:nvSpPr>
          <p:cNvPr id="5" name="Espace réservé des commentaires 2"/>
          <p:cNvSpPr>
            <a:spLocks noGrp="1"/>
          </p:cNvSpPr>
          <p:nvPr/>
        </p:nvSpPr>
        <p:spPr>
          <a:xfrm>
            <a:off x="685824" y="4532169"/>
            <a:ext cx="5244359" cy="4787477"/>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487146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29</a:t>
            </a:fld>
            <a:endParaRPr lang="de-DE">
              <a:solidFill>
                <a:prstClr val="black"/>
              </a:solidFill>
            </a:endParaRPr>
          </a:p>
        </p:txBody>
      </p:sp>
      <p:sp>
        <p:nvSpPr>
          <p:cNvPr id="5" name="Espace réservé des commentaires 2"/>
          <p:cNvSpPr>
            <a:spLocks noGrp="1"/>
          </p:cNvSpPr>
          <p:nvPr/>
        </p:nvSpPr>
        <p:spPr>
          <a:xfrm>
            <a:off x="685824" y="4532169"/>
            <a:ext cx="5244359" cy="4787477"/>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26017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a:t>
            </a:fld>
            <a:endParaRPr lang="de-DE"/>
          </a:p>
        </p:txBody>
      </p:sp>
      <p:sp>
        <p:nvSpPr>
          <p:cNvPr id="5" name="Espace réservé des commentaires 2"/>
          <p:cNvSpPr>
            <a:spLocks noGrp="1"/>
          </p:cNvSpPr>
          <p:nvPr>
            <p:ph type="body" idx="3"/>
          </p:nvPr>
        </p:nvSpPr>
        <p:spPr>
          <a:xfrm>
            <a:off x="673577" y="4686504"/>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876683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30</a:t>
            </a:fld>
            <a:endParaRPr lang="de-DE">
              <a:solidFill>
                <a:prstClr val="black"/>
              </a:solidFill>
            </a:endParaRPr>
          </a:p>
        </p:txBody>
      </p:sp>
      <p:sp>
        <p:nvSpPr>
          <p:cNvPr id="5" name="Espace réservé des commentaires 2"/>
          <p:cNvSpPr>
            <a:spLocks noGrp="1"/>
          </p:cNvSpPr>
          <p:nvPr/>
        </p:nvSpPr>
        <p:spPr>
          <a:xfrm>
            <a:off x="685824" y="4532169"/>
            <a:ext cx="5244359" cy="4787477"/>
          </a:xfrm>
          <a:prstGeom prst="rect">
            <a:avLst/>
          </a:prstGeom>
        </p:spPr>
        <p:txBody>
          <a:bodyPr vert="horz" lIns="91065" tIns="45533" rIns="91065" bIns="45533"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r>
              <a:rPr lang="fr-FR" dirty="0">
                <a:solidFill>
                  <a:prstClr val="black"/>
                </a:solidFill>
              </a:rPr>
              <a:t>           </a:t>
            </a:r>
          </a:p>
          <a:p>
            <a:pPr>
              <a:tabLst>
                <a:tab pos="4787066" algn="l"/>
              </a:tabLst>
            </a:pPr>
            <a:r>
              <a:rPr lang="fr-FR" dirty="0">
                <a:solidFill>
                  <a:prstClr val="black"/>
                </a:solidFill>
              </a:rPr>
              <a:t>           ………………………………………………………………………………………………………………</a:t>
            </a:r>
          </a:p>
        </p:txBody>
      </p:sp>
    </p:spTree>
    <p:extLst>
      <p:ext uri="{BB962C8B-B14F-4D97-AF65-F5344CB8AC3E}">
        <p14:creationId xmlns:p14="http://schemas.microsoft.com/office/powerpoint/2010/main" val="1570550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31</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860951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32</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399264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33</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4264966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34</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026948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35</a:t>
            </a:fld>
            <a:endParaRPr lang="de-DE">
              <a:solidFill>
                <a:prstClr val="black"/>
              </a:solidFill>
            </a:endParaRPr>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184762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36</a:t>
            </a:fld>
            <a:endParaRPr lang="de-DE">
              <a:solidFill>
                <a:prstClr val="black"/>
              </a:solidFill>
            </a:endParaRPr>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4099054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37</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947843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38</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402044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39</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81556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a:t>
            </a:fld>
            <a:endParaRPr lang="de-DE"/>
          </a:p>
        </p:txBody>
      </p:sp>
      <p:sp>
        <p:nvSpPr>
          <p:cNvPr id="5" name="Espace réservé des commentaires 2"/>
          <p:cNvSpPr>
            <a:spLocks noGrp="1"/>
          </p:cNvSpPr>
          <p:nvPr>
            <p:ph type="body" idx="3"/>
          </p:nvPr>
        </p:nvSpPr>
        <p:spPr>
          <a:xfrm>
            <a:off x="673577" y="4686504"/>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323308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40</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102830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41</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688420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42</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352481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43</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3720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44</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5088303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45</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0168719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46</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136741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47</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930745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48</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3132450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49</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16165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a:t>
            </a:fld>
            <a:endParaRPr lang="de-DE"/>
          </a:p>
        </p:txBody>
      </p:sp>
      <p:sp>
        <p:nvSpPr>
          <p:cNvPr id="5" name="Espace réservé des commentaires 2"/>
          <p:cNvSpPr>
            <a:spLocks noGrp="1"/>
          </p:cNvSpPr>
          <p:nvPr>
            <p:ph type="body" idx="3"/>
          </p:nvPr>
        </p:nvSpPr>
        <p:spPr>
          <a:xfrm>
            <a:off x="673577" y="4686504"/>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73486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50</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273430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51</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29712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52</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9959398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53</a:t>
            </a:fld>
            <a:endParaRPr lang="de-DE"/>
          </a:p>
        </p:txBody>
      </p:sp>
      <p:sp>
        <p:nvSpPr>
          <p:cNvPr id="5" name="Espace réservé des commentaires 2"/>
          <p:cNvSpPr>
            <a:spLocks noGrp="1"/>
          </p:cNvSpPr>
          <p:nvPr>
            <p:ph type="body" idx="3"/>
          </p:nvPr>
        </p:nvSpPr>
        <p:spPr>
          <a:xfrm>
            <a:off x="673577" y="4686504"/>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1341625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54</a:t>
            </a:fld>
            <a:endParaRPr lang="de-DE"/>
          </a:p>
        </p:txBody>
      </p:sp>
      <p:sp>
        <p:nvSpPr>
          <p:cNvPr id="5" name="Espace réservé des commentaires 2"/>
          <p:cNvSpPr>
            <a:spLocks noGrp="1"/>
          </p:cNvSpPr>
          <p:nvPr>
            <p:ph type="body" idx="3"/>
          </p:nvPr>
        </p:nvSpPr>
        <p:spPr>
          <a:xfrm>
            <a:off x="673577" y="4686504"/>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1197184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55</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5075939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56</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6188815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57</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462899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58</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007998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59</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19487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a:t>
            </a:fld>
            <a:endParaRPr lang="de-DE"/>
          </a:p>
        </p:txBody>
      </p:sp>
      <p:sp>
        <p:nvSpPr>
          <p:cNvPr id="5" name="Espace réservé des commentaires 2"/>
          <p:cNvSpPr>
            <a:spLocks noGrp="1"/>
          </p:cNvSpPr>
          <p:nvPr>
            <p:ph type="body" idx="3"/>
          </p:nvPr>
        </p:nvSpPr>
        <p:spPr>
          <a:xfrm>
            <a:off x="673577" y="4686504"/>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9256050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60</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42918563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E4068A-E2DF-4FB4-A256-6DDBEF793D9B}" type="slidenum">
              <a:rPr lang="fr-FR" altLang="fr-FR" sz="1200" smtClean="0">
                <a:solidFill>
                  <a:prstClr val="black"/>
                </a:solidFill>
              </a:rPr>
              <a:pPr/>
              <a:t>61</a:t>
            </a:fld>
            <a:endParaRPr lang="fr-FR" altLang="fr-FR" sz="1200">
              <a:solidFill>
                <a:prstClr val="black"/>
              </a:solidFill>
            </a:endParaRPr>
          </a:p>
        </p:txBody>
      </p:sp>
      <p:sp>
        <p:nvSpPr>
          <p:cNvPr id="80899" name="Rectangle 2"/>
          <p:cNvSpPr>
            <a:spLocks noGrp="1" noRot="1" noChangeAspect="1" noChangeArrowheads="1" noTextEdit="1"/>
          </p:cNvSpPr>
          <p:nvPr>
            <p:ph type="sldImg"/>
          </p:nvPr>
        </p:nvSpPr>
        <p:spPr>
          <a:xfrm>
            <a:off x="901700" y="739775"/>
            <a:ext cx="4932363" cy="3700463"/>
          </a:xfrm>
          <a:ln/>
        </p:spPr>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E4068A-E2DF-4FB4-A256-6DDBEF793D9B}" type="slidenum">
              <a:rPr lang="fr-FR" altLang="fr-FR" sz="1200" smtClean="0">
                <a:solidFill>
                  <a:prstClr val="black"/>
                </a:solidFill>
              </a:rPr>
              <a:pPr/>
              <a:t>62</a:t>
            </a:fld>
            <a:endParaRPr lang="fr-FR" altLang="fr-FR" sz="1200">
              <a:solidFill>
                <a:prstClr val="black"/>
              </a:solidFill>
            </a:endParaRPr>
          </a:p>
        </p:txBody>
      </p:sp>
      <p:sp>
        <p:nvSpPr>
          <p:cNvPr id="80899" name="Rectangle 2"/>
          <p:cNvSpPr>
            <a:spLocks noGrp="1" noRot="1" noChangeAspect="1" noChangeArrowheads="1" noTextEdit="1"/>
          </p:cNvSpPr>
          <p:nvPr>
            <p:ph type="sldImg"/>
          </p:nvPr>
        </p:nvSpPr>
        <p:spPr>
          <a:xfrm>
            <a:off x="901700" y="739775"/>
            <a:ext cx="4932363" cy="3700463"/>
          </a:xfrm>
          <a:ln/>
        </p:spPr>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E4068A-E2DF-4FB4-A256-6DDBEF793D9B}" type="slidenum">
              <a:rPr lang="fr-FR" altLang="fr-FR" sz="1200" smtClean="0">
                <a:solidFill>
                  <a:prstClr val="black"/>
                </a:solidFill>
              </a:rPr>
              <a:pPr/>
              <a:t>63</a:t>
            </a:fld>
            <a:endParaRPr lang="fr-FR" altLang="fr-FR" sz="1200">
              <a:solidFill>
                <a:prstClr val="black"/>
              </a:solidFill>
            </a:endParaRPr>
          </a:p>
        </p:txBody>
      </p:sp>
      <p:sp>
        <p:nvSpPr>
          <p:cNvPr id="80899" name="Rectangle 2"/>
          <p:cNvSpPr>
            <a:spLocks noGrp="1" noRot="1" noChangeAspect="1" noChangeArrowheads="1" noTextEdit="1"/>
          </p:cNvSpPr>
          <p:nvPr>
            <p:ph type="sldImg"/>
          </p:nvPr>
        </p:nvSpPr>
        <p:spPr>
          <a:xfrm>
            <a:off x="901700" y="739775"/>
            <a:ext cx="4932363" cy="3700463"/>
          </a:xfrm>
          <a:ln/>
        </p:spPr>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E4068A-E2DF-4FB4-A256-6DDBEF793D9B}" type="slidenum">
              <a:rPr lang="fr-FR" altLang="fr-FR" sz="1200" smtClean="0">
                <a:solidFill>
                  <a:prstClr val="black"/>
                </a:solidFill>
              </a:rPr>
              <a:pPr/>
              <a:t>64</a:t>
            </a:fld>
            <a:endParaRPr lang="fr-FR" altLang="fr-FR" sz="1200">
              <a:solidFill>
                <a:prstClr val="black"/>
              </a:solidFill>
            </a:endParaRPr>
          </a:p>
        </p:txBody>
      </p:sp>
      <p:sp>
        <p:nvSpPr>
          <p:cNvPr id="80899" name="Rectangle 2"/>
          <p:cNvSpPr>
            <a:spLocks noGrp="1" noRot="1" noChangeAspect="1" noChangeArrowheads="1" noTextEdit="1"/>
          </p:cNvSpPr>
          <p:nvPr>
            <p:ph type="sldImg"/>
          </p:nvPr>
        </p:nvSpPr>
        <p:spPr>
          <a:xfrm>
            <a:off x="901700" y="739775"/>
            <a:ext cx="4932363" cy="3700463"/>
          </a:xfrm>
          <a:ln/>
        </p:spPr>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E4068A-E2DF-4FB4-A256-6DDBEF793D9B}" type="slidenum">
              <a:rPr lang="fr-FR" altLang="fr-FR" sz="1200" smtClean="0">
                <a:solidFill>
                  <a:prstClr val="black"/>
                </a:solidFill>
              </a:rPr>
              <a:pPr/>
              <a:t>65</a:t>
            </a:fld>
            <a:endParaRPr lang="fr-FR" altLang="fr-FR" sz="1200">
              <a:solidFill>
                <a:prstClr val="black"/>
              </a:solidFill>
            </a:endParaRPr>
          </a:p>
        </p:txBody>
      </p:sp>
      <p:sp>
        <p:nvSpPr>
          <p:cNvPr id="80899" name="Rectangle 2"/>
          <p:cNvSpPr>
            <a:spLocks noGrp="1" noRot="1" noChangeAspect="1" noChangeArrowheads="1" noTextEdit="1"/>
          </p:cNvSpPr>
          <p:nvPr>
            <p:ph type="sldImg"/>
          </p:nvPr>
        </p:nvSpPr>
        <p:spPr>
          <a:xfrm>
            <a:off x="901700" y="739775"/>
            <a:ext cx="4932363" cy="3700463"/>
          </a:xfrm>
          <a:ln/>
        </p:spPr>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E4068A-E2DF-4FB4-A256-6DDBEF793D9B}" type="slidenum">
              <a:rPr lang="fr-FR" altLang="fr-FR" sz="1200" smtClean="0">
                <a:solidFill>
                  <a:prstClr val="black"/>
                </a:solidFill>
              </a:rPr>
              <a:pPr/>
              <a:t>66</a:t>
            </a:fld>
            <a:endParaRPr lang="fr-FR" altLang="fr-FR" sz="1200">
              <a:solidFill>
                <a:prstClr val="black"/>
              </a:solidFill>
            </a:endParaRPr>
          </a:p>
        </p:txBody>
      </p:sp>
      <p:sp>
        <p:nvSpPr>
          <p:cNvPr id="80899" name="Rectangle 2"/>
          <p:cNvSpPr>
            <a:spLocks noGrp="1" noRot="1" noChangeAspect="1" noChangeArrowheads="1" noTextEdit="1"/>
          </p:cNvSpPr>
          <p:nvPr>
            <p:ph type="sldImg"/>
          </p:nvPr>
        </p:nvSpPr>
        <p:spPr>
          <a:xfrm>
            <a:off x="901700" y="739775"/>
            <a:ext cx="4932363" cy="3700463"/>
          </a:xfrm>
          <a:ln/>
        </p:spPr>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E4068A-E2DF-4FB4-A256-6DDBEF793D9B}" type="slidenum">
              <a:rPr lang="fr-FR" altLang="fr-FR" sz="1200" smtClean="0">
                <a:solidFill>
                  <a:prstClr val="black"/>
                </a:solidFill>
              </a:rPr>
              <a:pPr/>
              <a:t>67</a:t>
            </a:fld>
            <a:endParaRPr lang="fr-FR" altLang="fr-FR" sz="1200">
              <a:solidFill>
                <a:prstClr val="black"/>
              </a:solidFill>
            </a:endParaRPr>
          </a:p>
        </p:txBody>
      </p:sp>
      <p:sp>
        <p:nvSpPr>
          <p:cNvPr id="80899" name="Rectangle 2"/>
          <p:cNvSpPr>
            <a:spLocks noGrp="1" noRot="1" noChangeAspect="1" noChangeArrowheads="1" noTextEdit="1"/>
          </p:cNvSpPr>
          <p:nvPr>
            <p:ph type="sldImg"/>
          </p:nvPr>
        </p:nvSpPr>
        <p:spPr>
          <a:xfrm>
            <a:off x="901700" y="739775"/>
            <a:ext cx="4932363" cy="3700463"/>
          </a:xfrm>
          <a:ln/>
        </p:spPr>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E4068A-E2DF-4FB4-A256-6DDBEF793D9B}" type="slidenum">
              <a:rPr lang="fr-FR" altLang="fr-FR" sz="1200" smtClean="0">
                <a:solidFill>
                  <a:prstClr val="black"/>
                </a:solidFill>
              </a:rPr>
              <a:pPr/>
              <a:t>68</a:t>
            </a:fld>
            <a:endParaRPr lang="fr-FR" altLang="fr-FR" sz="1200">
              <a:solidFill>
                <a:prstClr val="black"/>
              </a:solidFill>
            </a:endParaRPr>
          </a:p>
        </p:txBody>
      </p:sp>
      <p:sp>
        <p:nvSpPr>
          <p:cNvPr id="80899" name="Rectangle 2"/>
          <p:cNvSpPr>
            <a:spLocks noGrp="1" noRot="1" noChangeAspect="1" noChangeArrowheads="1" noTextEdit="1"/>
          </p:cNvSpPr>
          <p:nvPr>
            <p:ph type="sldImg"/>
          </p:nvPr>
        </p:nvSpPr>
        <p:spPr>
          <a:xfrm>
            <a:off x="901700" y="739775"/>
            <a:ext cx="4932363" cy="3700463"/>
          </a:xfrm>
          <a:ln/>
        </p:spPr>
      </p:sp>
      <p:sp>
        <p:nvSpPr>
          <p:cNvPr id="5" name="Espace réservé des commentaires 2"/>
          <p:cNvSpPr>
            <a:spLocks noGrp="1"/>
          </p:cNvSpPr>
          <p:nvPr>
            <p:ph type="body" idx="3"/>
          </p:nvPr>
        </p:nvSpPr>
        <p:spPr>
          <a:xfrm>
            <a:off x="673577" y="4686499"/>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69</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99142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a:t>
            </a:fld>
            <a:endParaRPr lang="de-DE"/>
          </a:p>
        </p:txBody>
      </p:sp>
      <p:sp>
        <p:nvSpPr>
          <p:cNvPr id="5" name="Espace réservé des commentaires 2"/>
          <p:cNvSpPr>
            <a:spLocks noGrp="1"/>
          </p:cNvSpPr>
          <p:nvPr>
            <p:ph type="body" idx="3"/>
          </p:nvPr>
        </p:nvSpPr>
        <p:spPr>
          <a:xfrm>
            <a:off x="673577" y="4686504"/>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4368226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70</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5549229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71</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6146418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72</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5472327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73</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40386734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74</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3456444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75</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7397961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76</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4001882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77</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8921781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78</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2867279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79</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519652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a:t>
            </a:fld>
            <a:endParaRPr lang="de-DE"/>
          </a:p>
        </p:txBody>
      </p:sp>
      <p:sp>
        <p:nvSpPr>
          <p:cNvPr id="5" name="Espace réservé des commentaires 2"/>
          <p:cNvSpPr>
            <a:spLocks noGrp="1"/>
          </p:cNvSpPr>
          <p:nvPr>
            <p:ph type="body" idx="3"/>
          </p:nvPr>
        </p:nvSpPr>
        <p:spPr>
          <a:xfrm>
            <a:off x="673577" y="4686504"/>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9756050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80</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8577129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81</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5307579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82</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3153965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83</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2429416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84</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1248299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85</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8073580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86</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7055143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87</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4867038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88</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2362412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89</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77179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a:t>
            </a:fld>
            <a:endParaRPr lang="de-DE"/>
          </a:p>
        </p:txBody>
      </p:sp>
      <p:sp>
        <p:nvSpPr>
          <p:cNvPr id="7" name="Espace réservé des commentaires 2"/>
          <p:cNvSpPr>
            <a:spLocks noGrp="1"/>
          </p:cNvSpPr>
          <p:nvPr>
            <p:ph type="body" idx="3"/>
          </p:nvPr>
        </p:nvSpPr>
        <p:spPr>
          <a:xfrm>
            <a:off x="673577" y="4686504"/>
            <a:ext cx="5388610" cy="4439841"/>
          </a:xfrm>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1358580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90</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8430683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91</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5392126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92</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8453821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93</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7869374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94</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11811585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95</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9594124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96</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35324257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97</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24762879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98</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41389657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99</a:t>
            </a:fld>
            <a:endParaRPr lang="de-DE"/>
          </a:p>
        </p:txBody>
      </p:sp>
      <p:sp>
        <p:nvSpPr>
          <p:cNvPr id="5" name="Espace réservé des commentaires 2"/>
          <p:cNvSpPr>
            <a:spLocks noGrp="1"/>
          </p:cNvSpPr>
          <p:nvPr>
            <p:ph type="body" idx="1"/>
          </p:nvPr>
        </p:nvSpPr>
        <p:spPr>
          <a:prstGeom prst="rect">
            <a:avLst/>
          </a:prstGeom>
        </p:spPr>
        <p:txBody>
          <a:body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787066" algn="l"/>
              </a:tabLst>
            </a:pPr>
            <a:r>
              <a:rPr lang="fr-FR" dirty="0"/>
              <a:t>           ………………………………………………………………………………………………………………</a:t>
            </a:r>
          </a:p>
        </p:txBody>
      </p:sp>
    </p:spTree>
    <p:extLst>
      <p:ext uri="{BB962C8B-B14F-4D97-AF65-F5344CB8AC3E}">
        <p14:creationId xmlns:p14="http://schemas.microsoft.com/office/powerpoint/2010/main" val="62888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fr-FR" sz="2400" baseline="0" noProof="0" dirty="0">
                <a:solidFill>
                  <a:srgbClr val="000000"/>
                </a:solidFill>
                <a:latin typeface="Arial"/>
              </a:rPr>
              <a:t>Modifiez le style du titre</a:t>
            </a:r>
            <a:endParaRPr lang="en-GB" noProof="0" dirty="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dirty="0">
                <a:solidFill>
                  <a:srgbClr val="000000"/>
                </a:solidFill>
                <a:latin typeface="Arial"/>
              </a:rPr>
              <a:t>Sub-heading, Arial 18/22pt.</a:t>
            </a:r>
            <a:endParaRPr lang="en-GB"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‹N°›</a:t>
            </a:fld>
            <a:endParaRPr lang="en-GB" noProof="0"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16" name="Espace réservé du contenu 15"/>
          <p:cNvSpPr>
            <a:spLocks noGrp="1"/>
          </p:cNvSpPr>
          <p:nvPr>
            <p:ph sz="quarter" idx="19"/>
          </p:nvPr>
        </p:nvSpPr>
        <p:spPr>
          <a:xfrm>
            <a:off x="431801" y="1879600"/>
            <a:ext cx="8278960"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4183294"/>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9" name="Espace réservé du contenu 15"/>
          <p:cNvSpPr>
            <a:spLocks noGrp="1"/>
          </p:cNvSpPr>
          <p:nvPr>
            <p:ph sz="quarter" idx="21"/>
          </p:nvPr>
        </p:nvSpPr>
        <p:spPr>
          <a:xfrm>
            <a:off x="4661379"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356668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348805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8" name="TextBox 12" descr="CMSLegal_Footer_Text_Date"/>
          <p:cNvSpPr txBox="1"/>
          <p:nvPr userDrawn="1"/>
        </p:nvSpPr>
        <p:spPr>
          <a:xfrm>
            <a:off x="763200" y="6537600"/>
            <a:ext cx="5878800" cy="252000"/>
          </a:xfrm>
          <a:prstGeom prst="rect">
            <a:avLst/>
          </a:prstGeom>
          <a:noFill/>
          <a:ln>
            <a:noFill/>
          </a:ln>
        </p:spPr>
        <p:txBody>
          <a:bodyPr wrap="square" lIns="0" tIns="0" rIns="0" bIns="0" rtlCol="0">
            <a:noAutofit/>
          </a:bodyPr>
          <a:lstStyle/>
          <a:p>
            <a:r>
              <a:rPr lang="fr-FR" sz="1000" noProof="0">
                <a:solidFill>
                  <a:srgbClr val="766A62"/>
                </a:solidFill>
                <a:latin typeface="Arial" panose="020B0604020202020204" pitchFamily="34" charset="0"/>
                <a:cs typeface="Arial" pitchFamily="34" charset="0"/>
              </a:rPr>
              <a:t>Actualité TVA, taxes sur les salaires et sur le chiffre d’affaires | Jeudi 5 juillet 2018</a:t>
            </a:r>
            <a:endParaRPr lang="en-GB" sz="1000" noProof="0" dirty="0">
              <a:solidFill>
                <a:srgbClr val="766A62"/>
              </a:solidFill>
              <a:latin typeface="Arial" panose="020B0604020202020204" pitchFamily="34" charset="0"/>
              <a:cs typeface="Arial" pitchFamily="34" charset="0"/>
            </a:endParaRPr>
          </a:p>
        </p:txBody>
      </p:sp>
      <p:sp>
        <p:nvSpPr>
          <p:cNvPr id="9"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a:solidFill>
                  <a:srgbClr val="766A62"/>
                </a:solidFill>
                <a:latin typeface="Arial" panose="020B0604020202020204" pitchFamily="34" charset="0"/>
                <a:cs typeface="Arial" pitchFamily="34" charset="0"/>
              </a:rPr>
              <a:t>CMS Francis Lefebvre Avocats</a:t>
            </a:r>
            <a:endParaRPr lang="en-GB" sz="1000" noProof="0" dirty="0">
              <a:solidFill>
                <a:srgbClr val="766A62"/>
              </a:solidFill>
              <a:latin typeface="Arial" panose="020B0604020202020204" pitchFamily="34" charset="0"/>
              <a:cs typeface="Arial" pitchFamily="34" charset="0"/>
            </a:endParaRP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3346447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sclaimer_slide">
    <p:spTree>
      <p:nvGrpSpPr>
        <p:cNvPr id="1" name=""/>
        <p:cNvGrpSpPr/>
        <p:nvPr/>
      </p:nvGrpSpPr>
      <p:grpSpPr>
        <a:xfrm>
          <a:off x="0" y="0"/>
          <a:ext cx="0" cy="0"/>
          <a:chOff x="0" y="0"/>
          <a:chExt cx="0" cy="0"/>
        </a:xfrm>
      </p:grpSpPr>
      <p:cxnSp>
        <p:nvCxnSpPr>
          <p:cNvPr id="4" name="Gerade Verbindung 3"/>
          <p:cNvCxnSpPr/>
          <p:nvPr userDrawn="1"/>
        </p:nvCxnSpPr>
        <p:spPr>
          <a:xfrm>
            <a:off x="432000" y="4293096"/>
            <a:ext cx="396014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a:off x="432000" y="6094685"/>
            <a:ext cx="3960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‹N°›</a:t>
            </a:fld>
            <a:endParaRPr lang="de-DE" sz="1000" dirty="0">
              <a:solidFill>
                <a:srgbClr val="766A62"/>
              </a:solidFill>
            </a:endParaRPr>
          </a:p>
        </p:txBody>
      </p:sp>
      <p:sp>
        <p:nvSpPr>
          <p:cNvPr id="10" name="ZoneTexte 9"/>
          <p:cNvSpPr txBox="1"/>
          <p:nvPr userDrawn="1"/>
        </p:nvSpPr>
        <p:spPr>
          <a:xfrm>
            <a:off x="467544" y="4365104"/>
            <a:ext cx="3960440" cy="1728192"/>
          </a:xfrm>
          <a:prstGeom prst="rect">
            <a:avLst/>
          </a:prstGeom>
          <a:noFill/>
          <a:ln>
            <a:noFill/>
          </a:ln>
        </p:spPr>
        <p:txBody>
          <a:bodyPr wrap="square" lIns="0" tIns="0" rIns="0" bIns="0" rtlCol="0">
            <a:noAutofit/>
          </a:bodyPr>
          <a:lstStyle/>
          <a:p>
            <a:r>
              <a:rPr lang="fr-FR" sz="600" b="1" kern="1200" dirty="0">
                <a:solidFill>
                  <a:schemeClr val="tx1"/>
                </a:solidFill>
                <a:effectLst/>
                <a:latin typeface="Arial"/>
                <a:ea typeface="+mn-ea"/>
                <a:cs typeface="Arial"/>
              </a:rPr>
              <a:t>CMS Francis Lefebvre Avocats, </a:t>
            </a:r>
            <a:r>
              <a:rPr lang="fr-FR" sz="600" kern="1200" dirty="0">
                <a:solidFill>
                  <a:schemeClr val="tx1"/>
                </a:solidFill>
                <a:effectLst/>
                <a:latin typeface="Arial"/>
                <a:ea typeface="+mn-ea"/>
                <a:cs typeface="Arial"/>
              </a:rPr>
              <a:t>entité opérant sous la forme d’une société d'exercice libéral à forme anonyme (S.E.L.A.F.A.), est membre du groupement européen d'intérêt économique CMS </a:t>
            </a:r>
            <a:r>
              <a:rPr lang="fr-FR" sz="600" kern="1200" dirty="0" err="1">
                <a:solidFill>
                  <a:schemeClr val="tx1"/>
                </a:solidFill>
                <a:effectLst/>
                <a:latin typeface="Arial"/>
                <a:ea typeface="+mn-ea"/>
                <a:cs typeface="Arial"/>
              </a:rPr>
              <a:t>Legal</a:t>
            </a:r>
            <a:r>
              <a:rPr lang="fr-FR" sz="600" kern="1200" dirty="0">
                <a:solidFill>
                  <a:schemeClr val="tx1"/>
                </a:solidFill>
                <a:effectLst/>
                <a:latin typeface="Arial"/>
                <a:ea typeface="+mn-ea"/>
                <a:cs typeface="Arial"/>
              </a:rPr>
              <a:t> Services EEIG (CMS EEIG), qui coordonne un ensemble de cabinets d’avocats indépendants. CMS EEIG n’assure aucun service auprès de la clientèle. Seuls les cabinets d’avocats membres offrent des prestations de services dans leurs ressorts géographiques respectifs. CMS EEIG et chacun des cabinets d’avocats qui en est membre, sont des entités juridiques distinctes dont aucune n’a autorité pour engager les autres. CMS EEIG et chacun des cabinets d’avocats membres sont responsables de leurs propres actes ou manquements et non de ceux des autres membres du groupement. L’utilisation de la marque « CMS » et du terme « cabinet » désigne certains ou la totalité des cabinets d’avocats membres, ou encore leurs bureaux. Consulter le site Internet </a:t>
            </a:r>
            <a:r>
              <a:rPr lang="fr-FR" sz="600" kern="1200" dirty="0" err="1">
                <a:solidFill>
                  <a:schemeClr val="tx1"/>
                </a:solidFill>
                <a:effectLst/>
                <a:latin typeface="Arial"/>
                <a:ea typeface="+mn-ea"/>
                <a:cs typeface="Arial"/>
              </a:rPr>
              <a:t>cms.law</a:t>
            </a:r>
            <a:r>
              <a:rPr lang="fr-FR" sz="600" kern="1200" dirty="0">
                <a:solidFill>
                  <a:schemeClr val="tx1"/>
                </a:solidFill>
                <a:effectLst/>
                <a:latin typeface="Arial"/>
                <a:ea typeface="+mn-ea"/>
                <a:cs typeface="Arial"/>
              </a:rPr>
              <a:t>/</a:t>
            </a:r>
            <a:r>
              <a:rPr lang="fr-FR" sz="600" kern="1200" dirty="0" err="1">
                <a:solidFill>
                  <a:schemeClr val="tx1"/>
                </a:solidFill>
                <a:effectLst/>
                <a:latin typeface="Arial"/>
                <a:ea typeface="+mn-ea"/>
                <a:cs typeface="Arial"/>
              </a:rPr>
              <a:t>fl</a:t>
            </a:r>
            <a:r>
              <a:rPr lang="fr-FR" sz="600" kern="1200" dirty="0">
                <a:solidFill>
                  <a:schemeClr val="tx1"/>
                </a:solidFill>
                <a:effectLst/>
                <a:latin typeface="Arial"/>
                <a:ea typeface="+mn-ea"/>
                <a:cs typeface="Arial"/>
              </a:rPr>
              <a:t> pour obtenir des informations complémentaires.</a:t>
            </a:r>
          </a:p>
          <a:p>
            <a:r>
              <a:rPr lang="fr-FR" sz="600" b="1" kern="1200" dirty="0">
                <a:solidFill>
                  <a:schemeClr val="tx1"/>
                </a:solidFill>
                <a:effectLst/>
                <a:latin typeface="Arial"/>
                <a:ea typeface="+mn-ea"/>
                <a:cs typeface="Arial"/>
              </a:rPr>
              <a:t>Implantations CMS : </a:t>
            </a:r>
            <a:r>
              <a:rPr lang="fr-FR" sz="600" kern="1200" dirty="0">
                <a:solidFill>
                  <a:schemeClr val="tx1"/>
                </a:solidFill>
                <a:effectLst/>
                <a:latin typeface="Arial"/>
                <a:ea typeface="+mn-ea"/>
                <a:cs typeface="Arial"/>
              </a:rPr>
              <a:t>Aberdeen, Alger, Amsterdam, Anvers, Barcelone, Belgrade, Berlin, Bogota, Bratislava, Bristol, Bruxelles, Bucarest, Budapest, Casablanca, Cologne, Dubaï, Düsseldorf, Édimbourg, Francfort, Funchal, Genève, Glasgow, Hambourg, Hong Kong, Istanbul, Kiev, Leipzig, Lima, Lisbonne, Ljubljana, Londres, Luanda, Luxembourg, Lyon, Madrid, Manchester,</a:t>
            </a:r>
            <a:r>
              <a:rPr lang="fr-FR" sz="600" kern="1200" baseline="0" dirty="0">
                <a:solidFill>
                  <a:schemeClr val="tx1"/>
                </a:solidFill>
                <a:effectLst/>
                <a:latin typeface="Arial"/>
                <a:ea typeface="+mn-ea"/>
                <a:cs typeface="Arial"/>
              </a:rPr>
              <a:t> </a:t>
            </a:r>
            <a:r>
              <a:rPr lang="fr-FR" sz="600" kern="1200" dirty="0">
                <a:solidFill>
                  <a:schemeClr val="tx1"/>
                </a:solidFill>
                <a:effectLst/>
                <a:latin typeface="Arial"/>
                <a:ea typeface="+mn-ea"/>
                <a:cs typeface="Arial"/>
              </a:rPr>
              <a:t>Mexico, Milan, Monaco, Moscou, Munich, Muscat, Paris, Pékin, Podgorica, Poznań, Prague, Reading, Rio de Janeiro, Riyad, Rome, Santiago du Chili, Sarajevo, Séville, Shanghai, Sheffield, Skopje, Singapour, Sofia, Strasbourg, Stuttgart, Téhéran, Tirana, Utrecht, Varsovie, Vienne, Zagreb et Zurich.</a:t>
            </a:r>
          </a:p>
          <a:p>
            <a:endParaRPr lang="fr-FR" sz="600" kern="1200" dirty="0">
              <a:solidFill>
                <a:schemeClr val="tx1"/>
              </a:solidFill>
              <a:effectLst/>
              <a:latin typeface="Arial"/>
              <a:ea typeface="+mn-ea"/>
              <a:cs typeface="Arial"/>
            </a:endParaRPr>
          </a:p>
          <a:p>
            <a:r>
              <a:rPr lang="fr-FR" sz="600" b="1" kern="1200" dirty="0" err="1">
                <a:solidFill>
                  <a:schemeClr val="tx1"/>
                </a:solidFill>
                <a:effectLst/>
                <a:latin typeface="+mn-lt"/>
                <a:ea typeface="+mn-ea"/>
                <a:cs typeface="+mn-cs"/>
              </a:rPr>
              <a:t>cms.law</a:t>
            </a:r>
            <a:r>
              <a:rPr lang="fr-FR" sz="600" b="1" kern="1200" dirty="0">
                <a:solidFill>
                  <a:schemeClr val="tx1"/>
                </a:solidFill>
                <a:effectLst/>
                <a:latin typeface="+mn-lt"/>
                <a:ea typeface="+mn-ea"/>
                <a:cs typeface="+mn-cs"/>
              </a:rPr>
              <a:t>/</a:t>
            </a:r>
            <a:r>
              <a:rPr lang="fr-FR" sz="600" b="1" kern="1200" dirty="0" err="1">
                <a:solidFill>
                  <a:schemeClr val="tx1"/>
                </a:solidFill>
                <a:effectLst/>
                <a:latin typeface="+mn-lt"/>
                <a:ea typeface="+mn-ea"/>
                <a:cs typeface="+mn-cs"/>
              </a:rPr>
              <a:t>fl</a:t>
            </a:r>
            <a:r>
              <a:rPr lang="fr-FR" sz="600" dirty="0">
                <a:effectLst/>
              </a:rPr>
              <a:t> </a:t>
            </a:r>
            <a:endParaRPr lang="fr-FR" sz="600" dirty="0">
              <a:solidFill>
                <a:srgbClr val="766A62"/>
              </a:solidFill>
              <a:latin typeface="Arial"/>
              <a:cs typeface="Arial"/>
            </a:endParaRPr>
          </a:p>
        </p:txBody>
      </p:sp>
    </p:spTree>
    <p:extLst>
      <p:ext uri="{BB962C8B-B14F-4D97-AF65-F5344CB8AC3E}">
        <p14:creationId xmlns:p14="http://schemas.microsoft.com/office/powerpoint/2010/main" val="3713162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453336"/>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‹N°›</a:t>
            </a:fld>
            <a:endParaRPr lang="en-GB"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36560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453336"/>
            <a:ext cx="324000" cy="252000"/>
          </a:xfrm>
          <a:prstGeom prst="rect">
            <a:avLst/>
          </a:prstGeom>
        </p:spPr>
        <p:txBody>
          <a:bodyPr/>
          <a:lstStyle>
            <a:lvl1pPr>
              <a:defRPr/>
            </a:lvl1pPr>
          </a:lstStyle>
          <a:p>
            <a:fld id="{BCA178D2-D38B-496A-BFAF-4FB157D36662}" type="slidenum">
              <a:rPr lang="en-GB" smtClean="0"/>
              <a:pPr/>
              <a:t>‹N°›</a:t>
            </a:fld>
            <a:endParaRPr lang="en-GB" dirty="0"/>
          </a:p>
        </p:txBody>
      </p:sp>
    </p:spTree>
    <p:extLst>
      <p:ext uri="{BB962C8B-B14F-4D97-AF65-F5344CB8AC3E}">
        <p14:creationId xmlns:p14="http://schemas.microsoft.com/office/powerpoint/2010/main" val="16829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453336"/>
            <a:ext cx="324000" cy="252000"/>
          </a:xfrm>
          <a:prstGeom prst="rect">
            <a:avLst/>
          </a:prstGeom>
        </p:spPr>
        <p:txBody>
          <a:bodyPr/>
          <a:lstStyle>
            <a:lvl1pPr>
              <a:defRPr/>
            </a:lvl1pPr>
          </a:lstStyle>
          <a:p>
            <a:fld id="{BCA178D2-D38B-496A-BFAF-4FB157D36662}" type="slidenum">
              <a:rPr lang="en-GB" smtClean="0"/>
              <a:pPr/>
              <a:t>‹N°›</a:t>
            </a:fld>
            <a:endParaRPr lang="en-GB"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202469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785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53336"/>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752795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53336"/>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359475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453336"/>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2985074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‹N°›</a:t>
            </a:fld>
            <a:endParaRPr lang="en-GB"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428838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smtClean="0"/>
              <a:pPr/>
              <a:t>‹N°›</a:t>
            </a:fld>
            <a:endParaRPr lang="en-GB" dirty="0"/>
          </a:p>
        </p:txBody>
      </p:sp>
    </p:spTree>
    <p:extLst>
      <p:ext uri="{BB962C8B-B14F-4D97-AF65-F5344CB8AC3E}">
        <p14:creationId xmlns:p14="http://schemas.microsoft.com/office/powerpoint/2010/main" val="3865970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3" name="Espace réservé pour une image  12"/>
          <p:cNvSpPr>
            <a:spLocks noGrp="1"/>
          </p:cNvSpPr>
          <p:nvPr>
            <p:ph type="pic" sz="quarter" idx="17"/>
          </p:nvPr>
        </p:nvSpPr>
        <p:spPr>
          <a:xfrm>
            <a:off x="4662488" y="1879600"/>
            <a:ext cx="4044950" cy="2119313"/>
          </a:xfrm>
          <a:prstGeom prst="rect">
            <a:avLst/>
          </a:prstGeom>
        </p:spPr>
        <p:txBody>
          <a:bodyPr/>
          <a:lstStyle/>
          <a:p>
            <a:endParaRPr lang="fr-FR"/>
          </a:p>
        </p:txBody>
      </p:sp>
      <p:sp>
        <p:nvSpPr>
          <p:cNvPr id="14" name="Espace réservé pour une image  12"/>
          <p:cNvSpPr>
            <a:spLocks noGrp="1"/>
          </p:cNvSpPr>
          <p:nvPr>
            <p:ph type="pic" sz="quarter" idx="18"/>
          </p:nvPr>
        </p:nvSpPr>
        <p:spPr>
          <a:xfrm>
            <a:off x="426688" y="4184911"/>
            <a:ext cx="4044950" cy="2119313"/>
          </a:xfrm>
          <a:prstGeom prst="rect">
            <a:avLst/>
          </a:prstGeom>
        </p:spPr>
        <p:txBody>
          <a:bodyPr/>
          <a:lstStyle/>
          <a:p>
            <a:endParaRPr lang="fr-FR"/>
          </a:p>
        </p:txBody>
      </p:sp>
      <p:sp>
        <p:nvSpPr>
          <p:cNvPr id="16" name="Espace réservé du contenu 15"/>
          <p:cNvSpPr>
            <a:spLocks noGrp="1"/>
          </p:cNvSpPr>
          <p:nvPr>
            <p:ph sz="quarter" idx="19"/>
          </p:nvPr>
        </p:nvSpPr>
        <p:spPr>
          <a:xfrm>
            <a:off x="4662488"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1872401"/>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2416477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smtClean="0"/>
              <a:pPr/>
              <a:t>‹N°›</a:t>
            </a:fld>
            <a:endParaRPr lang="en-GB"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672440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784064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967234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6" name="Espace réservé du contenu 15"/>
          <p:cNvSpPr>
            <a:spLocks noGrp="1"/>
          </p:cNvSpPr>
          <p:nvPr>
            <p:ph sz="quarter" idx="19"/>
          </p:nvPr>
        </p:nvSpPr>
        <p:spPr>
          <a:xfrm>
            <a:off x="431801" y="1879600"/>
            <a:ext cx="8278960"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4183294"/>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9" name="Espace réservé du contenu 15"/>
          <p:cNvSpPr>
            <a:spLocks noGrp="1"/>
          </p:cNvSpPr>
          <p:nvPr>
            <p:ph sz="quarter" idx="21"/>
          </p:nvPr>
        </p:nvSpPr>
        <p:spPr>
          <a:xfrm>
            <a:off x="4661379"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370364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579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2640868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‹N°›</a:t>
            </a:fld>
            <a:endParaRPr lang="en-GB"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354535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smtClean="0"/>
              <a:pPr/>
              <a:t>‹N°›</a:t>
            </a:fld>
            <a:endParaRPr lang="en-GB" dirty="0"/>
          </a:p>
        </p:txBody>
      </p:sp>
    </p:spTree>
    <p:extLst>
      <p:ext uri="{BB962C8B-B14F-4D97-AF65-F5344CB8AC3E}">
        <p14:creationId xmlns:p14="http://schemas.microsoft.com/office/powerpoint/2010/main" val="212332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3" name="Espace réservé pour une image  12"/>
          <p:cNvSpPr>
            <a:spLocks noGrp="1"/>
          </p:cNvSpPr>
          <p:nvPr>
            <p:ph type="pic" sz="quarter" idx="17"/>
          </p:nvPr>
        </p:nvSpPr>
        <p:spPr>
          <a:xfrm>
            <a:off x="4662488" y="1879600"/>
            <a:ext cx="4044950" cy="2119313"/>
          </a:xfrm>
          <a:prstGeom prst="rect">
            <a:avLst/>
          </a:prstGeom>
        </p:spPr>
        <p:txBody>
          <a:bodyPr/>
          <a:lstStyle/>
          <a:p>
            <a:endParaRPr lang="fr-FR"/>
          </a:p>
        </p:txBody>
      </p:sp>
      <p:sp>
        <p:nvSpPr>
          <p:cNvPr id="14" name="Espace réservé pour une image  12"/>
          <p:cNvSpPr>
            <a:spLocks noGrp="1"/>
          </p:cNvSpPr>
          <p:nvPr>
            <p:ph type="pic" sz="quarter" idx="18"/>
          </p:nvPr>
        </p:nvSpPr>
        <p:spPr>
          <a:xfrm>
            <a:off x="426688" y="4184911"/>
            <a:ext cx="4044950" cy="2119313"/>
          </a:xfrm>
          <a:prstGeom prst="rect">
            <a:avLst/>
          </a:prstGeom>
        </p:spPr>
        <p:txBody>
          <a:bodyPr/>
          <a:lstStyle/>
          <a:p>
            <a:endParaRPr lang="fr-FR"/>
          </a:p>
        </p:txBody>
      </p:sp>
      <p:sp>
        <p:nvSpPr>
          <p:cNvPr id="16" name="Espace réservé du contenu 15"/>
          <p:cNvSpPr>
            <a:spLocks noGrp="1"/>
          </p:cNvSpPr>
          <p:nvPr>
            <p:ph sz="quarter" idx="19"/>
          </p:nvPr>
        </p:nvSpPr>
        <p:spPr>
          <a:xfrm>
            <a:off x="4662488"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1872401"/>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4156617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smtClean="0"/>
              <a:pPr/>
              <a:t>‹N°›</a:t>
            </a:fld>
            <a:endParaRPr lang="en-GB"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3861215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86998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897034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6" name="Espace réservé du contenu 15"/>
          <p:cNvSpPr>
            <a:spLocks noGrp="1"/>
          </p:cNvSpPr>
          <p:nvPr>
            <p:ph sz="quarter" idx="19"/>
          </p:nvPr>
        </p:nvSpPr>
        <p:spPr>
          <a:xfrm>
            <a:off x="431801" y="1879600"/>
            <a:ext cx="8278960"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4183294"/>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9" name="Espace réservé du contenu 15"/>
          <p:cNvSpPr>
            <a:spLocks noGrp="1"/>
          </p:cNvSpPr>
          <p:nvPr>
            <p:ph sz="quarter" idx="21"/>
          </p:nvPr>
        </p:nvSpPr>
        <p:spPr>
          <a:xfrm>
            <a:off x="4661379"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3345371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569687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fr-FR" sz="2400" baseline="0" noProof="0" dirty="0">
                <a:solidFill>
                  <a:srgbClr val="000000"/>
                </a:solidFill>
                <a:latin typeface="Arial"/>
              </a:rPr>
              <a:t>Modifiez le style du titre</a:t>
            </a:r>
            <a:endParaRPr lang="en-GB" noProof="0" dirty="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dirty="0">
                <a:solidFill>
                  <a:srgbClr val="000000"/>
                </a:solidFill>
                <a:latin typeface="Arial"/>
              </a:rPr>
              <a:t>Sub-heading, Arial 18/22pt.</a:t>
            </a:r>
            <a:endParaRPr lang="en-GB" noProof="0" dirty="0"/>
          </a:p>
        </p:txBody>
      </p:sp>
    </p:spTree>
    <p:extLst>
      <p:ext uri="{BB962C8B-B14F-4D97-AF65-F5344CB8AC3E}">
        <p14:creationId xmlns:p14="http://schemas.microsoft.com/office/powerpoint/2010/main" val="166944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pic>
        <p:nvPicPr>
          <p:cNvPr id="2050" name="Picture 2" descr="CMSLegal_Picture_Repla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0" name="TextBox 12" descr="CMSLegal_Footer_Text_Date"/>
          <p:cNvSpPr txBox="1"/>
          <p:nvPr userDrawn="1"/>
        </p:nvSpPr>
        <p:spPr>
          <a:xfrm>
            <a:off x="763200" y="6537600"/>
            <a:ext cx="5176952" cy="252000"/>
          </a:xfrm>
          <a:prstGeom prst="rect">
            <a:avLst/>
          </a:prstGeom>
          <a:noFill/>
          <a:ln>
            <a:noFill/>
          </a:ln>
        </p:spPr>
        <p:txBody>
          <a:bodyPr wrap="square" lIns="0" tIns="0" rIns="0" bIns="0" rtlCol="0">
            <a:noAutofit/>
          </a:bodyPr>
          <a:lstStyle/>
          <a:p>
            <a:r>
              <a:rPr lang="fr-FR" sz="1000" noProof="0">
                <a:solidFill>
                  <a:srgbClr val="766A62"/>
                </a:solidFill>
                <a:latin typeface="Arial" panose="020B0604020202020204" pitchFamily="34" charset="0"/>
                <a:cs typeface="Arial" pitchFamily="34" charset="0"/>
              </a:rPr>
              <a:t>Actualité TVA, taxes sur les salaires et sur le chiffre d’affaires | Jeudi 5 juillet 2018</a:t>
            </a:r>
            <a:endParaRPr lang="en-GB" sz="1000" noProof="0" dirty="0">
              <a:solidFill>
                <a:srgbClr val="766A62"/>
              </a:solidFill>
              <a:latin typeface="Arial" panose="020B0604020202020204" pitchFamily="34" charset="0"/>
              <a:cs typeface="Arial" pitchFamily="34" charset="0"/>
            </a:endParaRP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a:solidFill>
                  <a:srgbClr val="766A62"/>
                </a:solidFill>
                <a:latin typeface="Arial" panose="020B0604020202020204" pitchFamily="34" charset="0"/>
                <a:cs typeface="Arial" pitchFamily="34" charset="0"/>
              </a:rPr>
              <a:t>CMS Francis Lefebvre Avocats</a:t>
            </a:r>
            <a:endParaRPr lang="en-GB" sz="1000" noProof="0" dirty="0">
              <a:solidFill>
                <a:srgbClr val="766A62"/>
              </a:solidFill>
              <a:latin typeface="Arial" panose="020B0604020202020204" pitchFamily="34" charset="0"/>
              <a:cs typeface="Arial" pitchFamily="34" charset="0"/>
            </a:endParaRP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381734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‹N°›</a:t>
            </a:fld>
            <a:endParaRPr lang="en-GB"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4232815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smtClean="0"/>
              <a:pPr/>
              <a:t>‹N°›</a:t>
            </a:fld>
            <a:endParaRPr lang="en-GB" dirty="0"/>
          </a:p>
        </p:txBody>
      </p:sp>
    </p:spTree>
    <p:extLst>
      <p:ext uri="{BB962C8B-B14F-4D97-AF65-F5344CB8AC3E}">
        <p14:creationId xmlns:p14="http://schemas.microsoft.com/office/powerpoint/2010/main" val="2568923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3" name="Espace réservé pour une image  12"/>
          <p:cNvSpPr>
            <a:spLocks noGrp="1"/>
          </p:cNvSpPr>
          <p:nvPr>
            <p:ph type="pic" sz="quarter" idx="17"/>
          </p:nvPr>
        </p:nvSpPr>
        <p:spPr>
          <a:xfrm>
            <a:off x="4662488" y="1879600"/>
            <a:ext cx="4044950" cy="2119313"/>
          </a:xfrm>
          <a:prstGeom prst="rect">
            <a:avLst/>
          </a:prstGeom>
        </p:spPr>
        <p:txBody>
          <a:bodyPr/>
          <a:lstStyle/>
          <a:p>
            <a:endParaRPr lang="fr-FR"/>
          </a:p>
        </p:txBody>
      </p:sp>
      <p:sp>
        <p:nvSpPr>
          <p:cNvPr id="14" name="Espace réservé pour une image  12"/>
          <p:cNvSpPr>
            <a:spLocks noGrp="1"/>
          </p:cNvSpPr>
          <p:nvPr>
            <p:ph type="pic" sz="quarter" idx="18"/>
          </p:nvPr>
        </p:nvSpPr>
        <p:spPr>
          <a:xfrm>
            <a:off x="426688" y="4184911"/>
            <a:ext cx="4044950" cy="2119313"/>
          </a:xfrm>
          <a:prstGeom prst="rect">
            <a:avLst/>
          </a:prstGeom>
        </p:spPr>
        <p:txBody>
          <a:bodyPr/>
          <a:lstStyle/>
          <a:p>
            <a:endParaRPr lang="fr-FR"/>
          </a:p>
        </p:txBody>
      </p:sp>
      <p:sp>
        <p:nvSpPr>
          <p:cNvPr id="16" name="Espace réservé du contenu 15"/>
          <p:cNvSpPr>
            <a:spLocks noGrp="1"/>
          </p:cNvSpPr>
          <p:nvPr>
            <p:ph sz="quarter" idx="19"/>
          </p:nvPr>
        </p:nvSpPr>
        <p:spPr>
          <a:xfrm>
            <a:off x="4662488"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1872401"/>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3729796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smtClean="0"/>
              <a:pPr/>
              <a:t>‹N°›</a:t>
            </a:fld>
            <a:endParaRPr lang="en-GB"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4009283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4086872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849566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6" name="Espace réservé du contenu 15"/>
          <p:cNvSpPr>
            <a:spLocks noGrp="1"/>
          </p:cNvSpPr>
          <p:nvPr>
            <p:ph sz="quarter" idx="19"/>
          </p:nvPr>
        </p:nvSpPr>
        <p:spPr>
          <a:xfrm>
            <a:off x="431801" y="1879600"/>
            <a:ext cx="8278960"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4183294"/>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9" name="Espace réservé du contenu 15"/>
          <p:cNvSpPr>
            <a:spLocks noGrp="1"/>
          </p:cNvSpPr>
          <p:nvPr>
            <p:ph sz="quarter" idx="21"/>
          </p:nvPr>
        </p:nvSpPr>
        <p:spPr>
          <a:xfrm>
            <a:off x="4661379"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346527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1649311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8" name="TextBox 12" descr="CMSLegal_Footer_Text_Date"/>
          <p:cNvSpPr txBox="1"/>
          <p:nvPr userDrawn="1"/>
        </p:nvSpPr>
        <p:spPr>
          <a:xfrm>
            <a:off x="763200" y="6537600"/>
            <a:ext cx="5878800" cy="252000"/>
          </a:xfrm>
          <a:prstGeom prst="rect">
            <a:avLst/>
          </a:prstGeom>
          <a:noFill/>
          <a:ln>
            <a:noFill/>
          </a:ln>
        </p:spPr>
        <p:txBody>
          <a:bodyPr wrap="square" lIns="0" tIns="0" rIns="0" bIns="0" rtlCol="0">
            <a:noAutofit/>
          </a:bodyPr>
          <a:lstStyle/>
          <a:p>
            <a:r>
              <a:rPr lang="fr-FR" sz="1000" noProof="0">
                <a:solidFill>
                  <a:srgbClr val="766A62"/>
                </a:solidFill>
                <a:latin typeface="Arial" panose="020B0604020202020204" pitchFamily="34" charset="0"/>
                <a:cs typeface="Arial" pitchFamily="34" charset="0"/>
              </a:rPr>
              <a:t>Actualité TVA, taxes sur les salaires et sur le chiffre d’affaires | Jeudi 5 juillet 2018</a:t>
            </a:r>
            <a:endParaRPr lang="en-GB" sz="1000" noProof="0" dirty="0">
              <a:solidFill>
                <a:srgbClr val="766A62"/>
              </a:solidFill>
              <a:latin typeface="Arial" panose="020B0604020202020204" pitchFamily="34" charset="0"/>
              <a:cs typeface="Arial" pitchFamily="34" charset="0"/>
            </a:endParaRPr>
          </a:p>
        </p:txBody>
      </p:sp>
      <p:sp>
        <p:nvSpPr>
          <p:cNvPr id="9"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a:solidFill>
                  <a:srgbClr val="766A62"/>
                </a:solidFill>
                <a:latin typeface="Arial" panose="020B0604020202020204" pitchFamily="34" charset="0"/>
                <a:cs typeface="Arial" pitchFamily="34" charset="0"/>
              </a:rPr>
              <a:t>CMS Francis Lefebvre Avocats</a:t>
            </a:r>
            <a:endParaRPr lang="en-GB" sz="1000" noProof="0" dirty="0">
              <a:solidFill>
                <a:srgbClr val="766A62"/>
              </a:solidFill>
              <a:latin typeface="Arial" panose="020B0604020202020204" pitchFamily="34" charset="0"/>
              <a:cs typeface="Arial" pitchFamily="34" charset="0"/>
            </a:endParaRP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extLst>
      <p:ext uri="{BB962C8B-B14F-4D97-AF65-F5344CB8AC3E}">
        <p14:creationId xmlns:p14="http://schemas.microsoft.com/office/powerpoint/2010/main" val="2676875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2000" y="547200"/>
            <a:ext cx="8280000" cy="720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32000" y="1868400"/>
            <a:ext cx="8280000" cy="4446000"/>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1187624" y="5373216"/>
            <a:ext cx="3395662" cy="269875"/>
          </a:xfrm>
          <a:prstGeom prst="rect">
            <a:avLst/>
          </a:prstGeom>
        </p:spPr>
        <p:txBody>
          <a:bodyPr/>
          <a:lstStyle>
            <a:lvl1pPr>
              <a:defRPr/>
            </a:lvl1pPr>
          </a:lstStyle>
          <a:p>
            <a:endParaRPr lang="fr-FR" altLang="fr-FR" dirty="0">
              <a:solidFill>
                <a:prstClr val="black"/>
              </a:solidFill>
            </a:endParaRPr>
          </a:p>
        </p:txBody>
      </p:sp>
    </p:spTree>
    <p:extLst>
      <p:ext uri="{BB962C8B-B14F-4D97-AF65-F5344CB8AC3E}">
        <p14:creationId xmlns:p14="http://schemas.microsoft.com/office/powerpoint/2010/main" val="154365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a:solidFill>
                  <a:srgbClr val="000000"/>
                </a:solidFill>
                <a:latin typeface="Arial"/>
              </a:rPr>
              <a:t>This is an intermediate title page with picture. </a:t>
            </a:r>
            <a:br>
              <a:rPr lang="en-GB" sz="2000" b="1" baseline="0" noProof="0" dirty="0">
                <a:solidFill>
                  <a:srgbClr val="000000"/>
                </a:solidFill>
                <a:latin typeface="Arial"/>
              </a:rPr>
            </a:br>
            <a:r>
              <a:rPr lang="en-GB" sz="2000" b="1" baseline="0" noProof="0" dirty="0">
                <a:solidFill>
                  <a:srgbClr val="000000"/>
                </a:solidFill>
                <a:latin typeface="Arial"/>
              </a:rPr>
              <a:t>Arial 20/24pt, bold.</a:t>
            </a:r>
            <a:endParaRPr lang="en-GB" noProof="0" dirty="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a:solidFill>
                  <a:srgbClr val="000000"/>
                </a:solidFill>
                <a:latin typeface="Arial"/>
              </a:rPr>
              <a:t>This is the sub-heading, Arial 14/18pt. </a:t>
            </a:r>
            <a:endParaRPr lang="en-GB" noProof="0" dirty="0"/>
          </a:p>
        </p:txBody>
      </p:sp>
      <p:sp>
        <p:nvSpPr>
          <p:cNvPr id="7"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8" name="TextBox 12" descr="CMSLegal_Footer_Text_Date"/>
          <p:cNvSpPr txBox="1"/>
          <p:nvPr userDrawn="1"/>
        </p:nvSpPr>
        <p:spPr>
          <a:xfrm>
            <a:off x="763200" y="6537600"/>
            <a:ext cx="5878800" cy="252000"/>
          </a:xfrm>
          <a:prstGeom prst="rect">
            <a:avLst/>
          </a:prstGeom>
          <a:noFill/>
          <a:ln>
            <a:noFill/>
          </a:ln>
        </p:spPr>
        <p:txBody>
          <a:bodyPr wrap="square" lIns="0" tIns="0" rIns="0" bIns="0" rtlCol="0">
            <a:noAutofit/>
          </a:bodyPr>
          <a:lstStyle/>
          <a:p>
            <a:r>
              <a:rPr lang="fr-FR" sz="1000" noProof="0">
                <a:solidFill>
                  <a:srgbClr val="766A62"/>
                </a:solidFill>
                <a:latin typeface="Arial" panose="020B0604020202020204" pitchFamily="34" charset="0"/>
                <a:cs typeface="Arial" pitchFamily="34" charset="0"/>
              </a:rPr>
              <a:t>Actualité TVA, taxes sur les salaires et sur le chiffre d’affaires | Jeudi 5 juillet 2018</a:t>
            </a:r>
            <a:endParaRPr lang="en-GB" sz="1000" noProof="0" dirty="0">
              <a:solidFill>
                <a:srgbClr val="766A62"/>
              </a:solidFill>
              <a:latin typeface="Arial" panose="020B0604020202020204" pitchFamily="34" charset="0"/>
              <a:cs typeface="Arial" pitchFamily="34" charset="0"/>
            </a:endParaRPr>
          </a:p>
        </p:txBody>
      </p:sp>
      <p:sp>
        <p:nvSpPr>
          <p:cNvPr id="9"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a:solidFill>
                  <a:srgbClr val="766A62"/>
                </a:solidFill>
                <a:latin typeface="Arial" panose="020B0604020202020204" pitchFamily="34" charset="0"/>
                <a:cs typeface="Arial" pitchFamily="34" charset="0"/>
              </a:rPr>
              <a:t>CMS Francis Lefebvre Avocats</a:t>
            </a:r>
            <a:endParaRPr lang="en-GB" sz="1000" noProof="0" dirty="0">
              <a:solidFill>
                <a:srgbClr val="766A62"/>
              </a:solidFill>
              <a:latin typeface="Arial" panose="020B0604020202020204" pitchFamily="34" charset="0"/>
              <a:cs typeface="Arial" pitchFamily="34" charset="0"/>
            </a:endParaRPr>
          </a:p>
        </p:txBody>
      </p:sp>
      <p:grpSp>
        <p:nvGrpSpPr>
          <p:cNvPr id="15" name="Groupe 14"/>
          <p:cNvGrpSpPr/>
          <p:nvPr userDrawn="1"/>
        </p:nvGrpSpPr>
        <p:grpSpPr>
          <a:xfrm>
            <a:off x="432001" y="332656"/>
            <a:ext cx="8439453" cy="795369"/>
            <a:chOff x="432001" y="332656"/>
            <a:chExt cx="8439453" cy="795369"/>
          </a:xfrm>
        </p:grpSpPr>
        <p:pic>
          <p:nvPicPr>
            <p:cNvPr id="16" name="Image 15" descr="CMSLegal_Cover_Logo_IM_iL_004_P"/>
            <p:cNvPicPr>
              <a:picLocks noChangeAspect="1"/>
            </p:cNvPicPr>
            <p:nvPr userDrawn="1"/>
          </p:nvPicPr>
          <p:blipFill rotWithShape="1">
            <a:blip r:embed="rId3" cstate="print">
              <a:extLst>
                <a:ext uri="{28A0092B-C50C-407E-A947-70E740481C1C}">
                  <a14:useLocalDpi xmlns:a14="http://schemas.microsoft.com/office/drawing/2010/main" val="0"/>
                </a:ext>
              </a:extLst>
            </a:blip>
            <a:srcRect r="83013"/>
            <a:stretch/>
          </p:blipFill>
          <p:spPr>
            <a:xfrm>
              <a:off x="432001" y="478800"/>
              <a:ext cx="1406734" cy="649225"/>
            </a:xfrm>
            <a:prstGeom prst="rect">
              <a:avLst/>
            </a:prstGeom>
          </p:spPr>
        </p:pic>
        <p:pic>
          <p:nvPicPr>
            <p:cNvPr id="17" name="Image 16"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‹N°›</a:t>
            </a:fld>
            <a:endParaRPr lang="en-GB"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2286167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smtClean="0"/>
              <a:pPr/>
              <a:t>‹N°›</a:t>
            </a:fld>
            <a:endParaRPr lang="en-GB" dirty="0"/>
          </a:p>
        </p:txBody>
      </p:sp>
    </p:spTree>
    <p:extLst>
      <p:ext uri="{BB962C8B-B14F-4D97-AF65-F5344CB8AC3E}">
        <p14:creationId xmlns:p14="http://schemas.microsoft.com/office/powerpoint/2010/main" val="913100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3" name="Espace réservé pour une image  12"/>
          <p:cNvSpPr>
            <a:spLocks noGrp="1"/>
          </p:cNvSpPr>
          <p:nvPr>
            <p:ph type="pic" sz="quarter" idx="17"/>
          </p:nvPr>
        </p:nvSpPr>
        <p:spPr>
          <a:xfrm>
            <a:off x="4662488" y="1879600"/>
            <a:ext cx="4044950" cy="2119313"/>
          </a:xfrm>
          <a:prstGeom prst="rect">
            <a:avLst/>
          </a:prstGeom>
        </p:spPr>
        <p:txBody>
          <a:bodyPr/>
          <a:lstStyle/>
          <a:p>
            <a:endParaRPr lang="fr-FR"/>
          </a:p>
        </p:txBody>
      </p:sp>
      <p:sp>
        <p:nvSpPr>
          <p:cNvPr id="14" name="Espace réservé pour une image  12"/>
          <p:cNvSpPr>
            <a:spLocks noGrp="1"/>
          </p:cNvSpPr>
          <p:nvPr>
            <p:ph type="pic" sz="quarter" idx="18"/>
          </p:nvPr>
        </p:nvSpPr>
        <p:spPr>
          <a:xfrm>
            <a:off x="426688" y="4184911"/>
            <a:ext cx="4044950" cy="2119313"/>
          </a:xfrm>
          <a:prstGeom prst="rect">
            <a:avLst/>
          </a:prstGeom>
        </p:spPr>
        <p:txBody>
          <a:bodyPr/>
          <a:lstStyle/>
          <a:p>
            <a:endParaRPr lang="fr-FR"/>
          </a:p>
        </p:txBody>
      </p:sp>
      <p:sp>
        <p:nvSpPr>
          <p:cNvPr id="16" name="Espace réservé du contenu 15"/>
          <p:cNvSpPr>
            <a:spLocks noGrp="1"/>
          </p:cNvSpPr>
          <p:nvPr>
            <p:ph sz="quarter" idx="19"/>
          </p:nvPr>
        </p:nvSpPr>
        <p:spPr>
          <a:xfrm>
            <a:off x="4662488"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1872401"/>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2752186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smtClean="0"/>
              <a:pPr/>
              <a:t>‹N°›</a:t>
            </a:fld>
            <a:endParaRPr lang="en-GB"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25121281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3090750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387905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6" name="Espace réservé du contenu 15"/>
          <p:cNvSpPr>
            <a:spLocks noGrp="1"/>
          </p:cNvSpPr>
          <p:nvPr>
            <p:ph sz="quarter" idx="19"/>
          </p:nvPr>
        </p:nvSpPr>
        <p:spPr>
          <a:xfrm>
            <a:off x="431801" y="1879600"/>
            <a:ext cx="8278960"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4183294"/>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9" name="Espace réservé du contenu 15"/>
          <p:cNvSpPr>
            <a:spLocks noGrp="1"/>
          </p:cNvSpPr>
          <p:nvPr>
            <p:ph sz="quarter" idx="21"/>
          </p:nvPr>
        </p:nvSpPr>
        <p:spPr>
          <a:xfrm>
            <a:off x="4661379"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38481102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3320790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smtClean="0"/>
              <a:pPr/>
              <a:t>‹N°›</a:t>
            </a:fld>
            <a:endParaRPr lang="en-GB"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5213272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smtClean="0"/>
              <a:pPr/>
              <a:t>‹N°›</a:t>
            </a:fld>
            <a:endParaRPr lang="en-GB" dirty="0"/>
          </a:p>
        </p:txBody>
      </p:sp>
    </p:spTree>
    <p:extLst>
      <p:ext uri="{BB962C8B-B14F-4D97-AF65-F5344CB8AC3E}">
        <p14:creationId xmlns:p14="http://schemas.microsoft.com/office/powerpoint/2010/main" val="1917333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9144000" cy="6858000"/>
          </a:xfrm>
          <a:prstGeom prst="rect">
            <a:avLst/>
          </a:prstGeom>
          <a:solidFill>
            <a:srgbClr val="13294A"/>
          </a:solidFill>
          <a:ln w="9525">
            <a:noFill/>
            <a:miter lim="800000"/>
            <a:headEnd/>
            <a:tailEnd/>
          </a:ln>
        </p:spPr>
        <p:txBody>
          <a:bodyPr lIns="0" tIns="0" rIns="0" bIns="0"/>
          <a:lstStyle/>
          <a:p>
            <a:endParaRPr lang="en-GB" noProof="0" dirty="0">
              <a:latin typeface="Calibri" pitchFamily="-110" charset="0"/>
            </a:endParaRPr>
          </a:p>
        </p:txBody>
      </p:sp>
      <p:sp>
        <p:nvSpPr>
          <p:cNvPr id="4"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a:t>This is an intermediate title page with picture. </a:t>
            </a:r>
            <a:br>
              <a:rPr lang="en-US" noProof="0" dirty="0"/>
            </a:br>
            <a:r>
              <a:rPr lang="en-US" noProof="0" dirty="0"/>
              <a:t>Arial 20/24pt, bold.</a:t>
            </a:r>
            <a:endParaRPr lang="en-GB" noProof="0" dirty="0"/>
          </a:p>
        </p:txBody>
      </p:sp>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a:t>This is the sub-heading, Arial 14/18pt.</a:t>
            </a:r>
          </a:p>
        </p:txBody>
      </p:sp>
      <p:sp>
        <p:nvSpPr>
          <p:cNvPr id="10"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1" name="TextBox 12" descr="CMSLegal_Footer_Text_Date"/>
          <p:cNvSpPr txBox="1"/>
          <p:nvPr userDrawn="1"/>
        </p:nvSpPr>
        <p:spPr>
          <a:xfrm>
            <a:off x="763200" y="6537600"/>
            <a:ext cx="6113056" cy="252000"/>
          </a:xfrm>
          <a:prstGeom prst="rect">
            <a:avLst/>
          </a:prstGeom>
          <a:noFill/>
          <a:ln>
            <a:noFill/>
          </a:ln>
        </p:spPr>
        <p:txBody>
          <a:bodyPr wrap="square" lIns="0" tIns="0" rIns="0" bIns="0" rtlCol="0">
            <a:noAutofit/>
          </a:bodyPr>
          <a:lstStyle/>
          <a:p>
            <a:r>
              <a:rPr lang="fr-FR" sz="1000" noProof="0">
                <a:solidFill>
                  <a:srgbClr val="FFFFFF"/>
                </a:solidFill>
                <a:latin typeface="Arial" panose="020B0604020202020204" pitchFamily="34" charset="0"/>
                <a:cs typeface="Arial" pitchFamily="34" charset="0"/>
              </a:rPr>
              <a:t>Actualité TVA, taxes sur les salaires et sur le chiffre d’affaires | Jeudi 5 juillet 2018</a:t>
            </a:r>
            <a:endParaRPr lang="en-GB" sz="1000" noProof="0" dirty="0">
              <a:solidFill>
                <a:srgbClr val="FFFFFF"/>
              </a:solidFill>
              <a:latin typeface="Arial" panose="020B0604020202020204" pitchFamily="34" charset="0"/>
              <a:cs typeface="Arial" pitchFamily="34" charset="0"/>
            </a:endParaRPr>
          </a:p>
        </p:txBody>
      </p:sp>
      <p:sp>
        <p:nvSpPr>
          <p:cNvPr id="12"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a:solidFill>
                  <a:srgbClr val="FFFFFF"/>
                </a:solidFill>
                <a:latin typeface="Arial" panose="020B0604020202020204" pitchFamily="34" charset="0"/>
                <a:cs typeface="Arial" pitchFamily="34" charset="0"/>
              </a:rPr>
              <a:t>CMS Francis Lefebvre Avocats</a:t>
            </a:r>
            <a:endParaRPr lang="en-GB" sz="1000" noProof="0" dirty="0">
              <a:solidFill>
                <a:srgbClr val="FFFFFF"/>
              </a:solidFill>
              <a:latin typeface="Arial" panose="020B0604020202020204" pitchFamily="34" charset="0"/>
              <a:cs typeface="Arial" pitchFamily="34" charset="0"/>
            </a:endParaRPr>
          </a:p>
        </p:txBody>
      </p:sp>
      <p:grpSp>
        <p:nvGrpSpPr>
          <p:cNvPr id="13" name="Groupe 12"/>
          <p:cNvGrpSpPr/>
          <p:nvPr userDrawn="1"/>
        </p:nvGrpSpPr>
        <p:grpSpPr>
          <a:xfrm>
            <a:off x="432001" y="332656"/>
            <a:ext cx="8430105" cy="795369"/>
            <a:chOff x="432001" y="332656"/>
            <a:chExt cx="8430105" cy="795369"/>
          </a:xfrm>
        </p:grpSpPr>
        <p:pic>
          <p:nvPicPr>
            <p:cNvPr id="14" name="Image 13" descr="CMSLegal_Cover_Logo_IM_iL_004_N"/>
            <p:cNvPicPr>
              <a:picLocks noChangeAspect="1"/>
            </p:cNvPicPr>
            <p:nvPr userDrawn="1"/>
          </p:nvPicPr>
          <p:blipFill rotWithShape="1">
            <a:blip r:embed="rId2"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5" name="Image 14" descr="CMS-FL-avocat-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3" name="Espace réservé pour une image  12"/>
          <p:cNvSpPr>
            <a:spLocks noGrp="1"/>
          </p:cNvSpPr>
          <p:nvPr>
            <p:ph type="pic" sz="quarter" idx="17"/>
          </p:nvPr>
        </p:nvSpPr>
        <p:spPr>
          <a:xfrm>
            <a:off x="4662488" y="1879600"/>
            <a:ext cx="4044950" cy="2119313"/>
          </a:xfrm>
          <a:prstGeom prst="rect">
            <a:avLst/>
          </a:prstGeom>
        </p:spPr>
        <p:txBody>
          <a:bodyPr/>
          <a:lstStyle/>
          <a:p>
            <a:endParaRPr lang="fr-FR"/>
          </a:p>
        </p:txBody>
      </p:sp>
      <p:sp>
        <p:nvSpPr>
          <p:cNvPr id="14" name="Espace réservé pour une image  12"/>
          <p:cNvSpPr>
            <a:spLocks noGrp="1"/>
          </p:cNvSpPr>
          <p:nvPr>
            <p:ph type="pic" sz="quarter" idx="18"/>
          </p:nvPr>
        </p:nvSpPr>
        <p:spPr>
          <a:xfrm>
            <a:off x="426688" y="4184911"/>
            <a:ext cx="4044950" cy="2119313"/>
          </a:xfrm>
          <a:prstGeom prst="rect">
            <a:avLst/>
          </a:prstGeom>
        </p:spPr>
        <p:txBody>
          <a:bodyPr/>
          <a:lstStyle/>
          <a:p>
            <a:endParaRPr lang="fr-FR"/>
          </a:p>
        </p:txBody>
      </p:sp>
      <p:sp>
        <p:nvSpPr>
          <p:cNvPr id="16" name="Espace réservé du contenu 15"/>
          <p:cNvSpPr>
            <a:spLocks noGrp="1"/>
          </p:cNvSpPr>
          <p:nvPr>
            <p:ph sz="quarter" idx="19"/>
          </p:nvPr>
        </p:nvSpPr>
        <p:spPr>
          <a:xfrm>
            <a:off x="4662488"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1872401"/>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4203961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smtClean="0"/>
              <a:pPr/>
              <a:t>‹N°›</a:t>
            </a:fld>
            <a:endParaRPr lang="en-GB"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28019460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839816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86673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16" name="Espace réservé du contenu 15"/>
          <p:cNvSpPr>
            <a:spLocks noGrp="1"/>
          </p:cNvSpPr>
          <p:nvPr>
            <p:ph sz="quarter" idx="19"/>
          </p:nvPr>
        </p:nvSpPr>
        <p:spPr>
          <a:xfrm>
            <a:off x="431801" y="1879600"/>
            <a:ext cx="8278960"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4183294"/>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9" name="Espace réservé du contenu 15"/>
          <p:cNvSpPr>
            <a:spLocks noGrp="1"/>
          </p:cNvSpPr>
          <p:nvPr>
            <p:ph sz="quarter" idx="21"/>
          </p:nvPr>
        </p:nvSpPr>
        <p:spPr>
          <a:xfrm>
            <a:off x="4661379"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731277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smtClean="0"/>
              <a:pPr/>
              <a:t>‹N°›</a:t>
            </a:fld>
            <a:endParaRPr lang="en-GB"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a:ln>
                <a:noFill/>
              </a:ln>
              <a:solidFill>
                <a:prstClr val="black"/>
              </a:solidFill>
              <a:effectLst/>
              <a:uLnTx/>
              <a:uFillTx/>
              <a:latin typeface="Arial" pitchFamily="34" charset="0"/>
              <a:cs typeface="Arial" pitchFamily="34" charset="0"/>
            </a:endParaRP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a:t>Click to edit Master text styles</a:t>
            </a:r>
          </a:p>
        </p:txBody>
      </p:sp>
    </p:spTree>
    <p:extLst>
      <p:ext uri="{BB962C8B-B14F-4D97-AF65-F5344CB8AC3E}">
        <p14:creationId xmlns:p14="http://schemas.microsoft.com/office/powerpoint/2010/main" val="24064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‹N°›</a:t>
            </a:fld>
            <a:endParaRPr lang="en-GB" noProof="0"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‹N°›</a:t>
            </a:fld>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a:prstGeom prst="rect">
            <a:avLst/>
          </a:prstGeo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13" name="Espace réservé pour une image  12"/>
          <p:cNvSpPr>
            <a:spLocks noGrp="1"/>
          </p:cNvSpPr>
          <p:nvPr>
            <p:ph type="pic" sz="quarter" idx="17"/>
          </p:nvPr>
        </p:nvSpPr>
        <p:spPr>
          <a:xfrm>
            <a:off x="4662488" y="1879600"/>
            <a:ext cx="4044950" cy="2119313"/>
          </a:xfrm>
          <a:prstGeom prst="rect">
            <a:avLst/>
          </a:prstGeom>
        </p:spPr>
        <p:txBody>
          <a:bodyPr/>
          <a:lstStyle/>
          <a:p>
            <a:endParaRPr lang="fr-FR"/>
          </a:p>
        </p:txBody>
      </p:sp>
      <p:sp>
        <p:nvSpPr>
          <p:cNvPr id="14" name="Espace réservé pour une image  12"/>
          <p:cNvSpPr>
            <a:spLocks noGrp="1"/>
          </p:cNvSpPr>
          <p:nvPr>
            <p:ph type="pic" sz="quarter" idx="18"/>
          </p:nvPr>
        </p:nvSpPr>
        <p:spPr>
          <a:xfrm>
            <a:off x="426688" y="4184911"/>
            <a:ext cx="4044950" cy="2119313"/>
          </a:xfrm>
          <a:prstGeom prst="rect">
            <a:avLst/>
          </a:prstGeom>
        </p:spPr>
        <p:txBody>
          <a:bodyPr/>
          <a:lstStyle/>
          <a:p>
            <a:endParaRPr lang="fr-FR"/>
          </a:p>
        </p:txBody>
      </p:sp>
      <p:sp>
        <p:nvSpPr>
          <p:cNvPr id="16" name="Espace réservé du contenu 15"/>
          <p:cNvSpPr>
            <a:spLocks noGrp="1"/>
          </p:cNvSpPr>
          <p:nvPr>
            <p:ph sz="quarter" idx="19"/>
          </p:nvPr>
        </p:nvSpPr>
        <p:spPr>
          <a:xfrm>
            <a:off x="4662488" y="4186238"/>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
        <p:nvSpPr>
          <p:cNvPr id="17" name="Espace réservé du contenu 15"/>
          <p:cNvSpPr>
            <a:spLocks noGrp="1"/>
          </p:cNvSpPr>
          <p:nvPr>
            <p:ph sz="quarter" idx="20"/>
          </p:nvPr>
        </p:nvSpPr>
        <p:spPr>
          <a:xfrm>
            <a:off x="431800" y="1872401"/>
            <a:ext cx="4048125" cy="2122487"/>
          </a:xfrm>
          <a:prstGeom prst="rect">
            <a:avLst/>
          </a:prstGeom>
        </p:spPr>
        <p:txBody>
          <a:bodyPr anchor="ctr"/>
          <a:lstStyle>
            <a:lvl1pPr marL="0" indent="0" algn="ctr">
              <a:buNone/>
              <a:defRPr>
                <a:solidFill>
                  <a:schemeClr val="bg2"/>
                </a:solidFill>
              </a:defRPr>
            </a:lvl1pPr>
            <a:lvl2pPr marL="362250" indent="0">
              <a:buNone/>
              <a:defRPr/>
            </a:lvl2pPr>
            <a:lvl3pPr marL="671400" indent="0">
              <a:buNone/>
              <a:defRPr/>
            </a:lvl3pPr>
            <a:lvl4pPr marL="923400" indent="0">
              <a:buNone/>
              <a:defRPr/>
            </a:lvl4pPr>
            <a:lvl5pPr marL="1175400" indent="0">
              <a:buNone/>
              <a:defRPr/>
            </a:lvl5pPr>
          </a:lstStyle>
          <a:p>
            <a:pPr lvl="0"/>
            <a:r>
              <a:rPr lang="fr-FR" dirty="0"/>
              <a:t>Modifiez les styles du texte du masque</a:t>
            </a:r>
          </a:p>
        </p:txBody>
      </p:sp>
    </p:spTree>
    <p:extLst>
      <p:ext uri="{BB962C8B-B14F-4D97-AF65-F5344CB8AC3E}">
        <p14:creationId xmlns:p14="http://schemas.microsoft.com/office/powerpoint/2010/main" val="1070061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1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5.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9.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 13" descr="CMSLegal_Cover_Picture"/>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9"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p:ph type="body" idx="1"/>
          </p:nvPr>
        </p:nvSpPr>
        <p:spPr bwMode="auto">
          <a:xfrm>
            <a:off x="432000" y="2746800"/>
            <a:ext cx="72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grpSp>
        <p:nvGrpSpPr>
          <p:cNvPr id="3" name="Groupe 2"/>
          <p:cNvGrpSpPr/>
          <p:nvPr userDrawn="1"/>
        </p:nvGrpSpPr>
        <p:grpSpPr>
          <a:xfrm>
            <a:off x="432001" y="332656"/>
            <a:ext cx="8439453" cy="794281"/>
            <a:chOff x="432001" y="332656"/>
            <a:chExt cx="8439453" cy="794281"/>
          </a:xfrm>
        </p:grpSpPr>
        <p:pic>
          <p:nvPicPr>
            <p:cNvPr id="9" name="Image 8"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77712"/>
              <a:ext cx="1406734" cy="649225"/>
            </a:xfrm>
            <a:prstGeom prst="rect">
              <a:avLst/>
            </a:prstGeom>
          </p:spPr>
        </p:pic>
        <p:pic>
          <p:nvPicPr>
            <p:cNvPr id="10" name="Image 9"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spTree>
  </p:cSld>
  <p:clrMap bg1="lt1" tx1="dk1" bg2="lt2" tx2="dk2" accent1="accent1" accent2="accent2" accent3="accent3" accent4="accent4" accent5="accent5" accent6="accent6" hlink="hlink" folHlink="folHlink"/>
  <p:sldLayoutIdLst>
    <p:sldLayoutId id="2147483815" r:id="rId1"/>
  </p:sldLayoutIdLst>
  <p:hf hdr="0" dt="0"/>
  <p:txStyles>
    <p:titleStyle>
      <a:lvl1pPr algn="l" rtl="0" eaLnBrk="1" fontAlgn="base" hangingPunct="1">
        <a:spcBef>
          <a:spcPct val="0"/>
        </a:spcBef>
        <a:spcAft>
          <a:spcPct val="0"/>
        </a:spcAft>
        <a:defRPr lang="de-DE" sz="2400" kern="2800" baseline="0" smtClean="0">
          <a:solidFill>
            <a:srgbClr val="000000"/>
          </a:solidFill>
          <a:latin typeface="Arial" panose="020B0604020202020204"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000000"/>
          </a:solidFill>
          <a:latin typeface="Arial" panose="020B0604020202020204"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537600"/>
            <a:ext cx="5878800" cy="252000"/>
          </a:xfrm>
          <a:prstGeom prst="rect">
            <a:avLst/>
          </a:prstGeom>
          <a:noFill/>
          <a:ln>
            <a:noFill/>
          </a:ln>
        </p:spPr>
        <p:txBody>
          <a:bodyPr wrap="square" lIns="0" tIns="0" rIns="0" bIns="0" rtlCol="0">
            <a:noAutofit/>
          </a:bodyPr>
          <a:lstStyle/>
          <a:p>
            <a:r>
              <a:rPr lang="fr-FR" sz="1000">
                <a:solidFill>
                  <a:srgbClr val="766A62"/>
                </a:solidFill>
                <a:latin typeface="Arial" panose="020B0604020202020204" pitchFamily="34" charset="0"/>
                <a:cs typeface="Arial" pitchFamily="34" charset="0"/>
              </a:rPr>
              <a:t>Actualité TVA, taxes sur les salaires et sur le chiffre d’affaires | Jeudi 5 juillet 2018</a:t>
            </a:r>
            <a:endParaRPr lang="en-GB" sz="1000" dirty="0">
              <a:solidFill>
                <a:srgbClr val="766A62"/>
              </a:solidFill>
              <a:latin typeface="Arial" panose="020B0604020202020204" pitchFamily="34" charset="0"/>
              <a:cs typeface="Arial" pitchFamily="34" charset="0"/>
            </a:endParaRPr>
          </a:p>
        </p:txBody>
      </p:sp>
      <p:sp>
        <p:nvSpPr>
          <p:cNvPr id="13"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a:solidFill>
                  <a:srgbClr val="766A62"/>
                </a:solidFill>
                <a:latin typeface="Arial" panose="020B0604020202020204" pitchFamily="34" charset="0"/>
                <a:cs typeface="Arial" pitchFamily="34" charset="0"/>
              </a:rPr>
              <a:t>CMS Francis Lefebvre Avocats</a:t>
            </a:r>
            <a:endParaRPr lang="en-GB" sz="1000" dirty="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16330183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906" r:id="rId9"/>
    <p:sldLayoutId id="2147483907" r:id="rId10"/>
  </p:sldLayoutIdLst>
  <p:hf hd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537600"/>
            <a:ext cx="5878800" cy="252000"/>
          </a:xfrm>
          <a:prstGeom prst="rect">
            <a:avLst/>
          </a:prstGeom>
          <a:noFill/>
          <a:ln>
            <a:noFill/>
          </a:ln>
        </p:spPr>
        <p:txBody>
          <a:bodyPr wrap="square" lIns="0" tIns="0" rIns="0" bIns="0" rtlCol="0">
            <a:noAutofit/>
          </a:bodyPr>
          <a:lstStyle/>
          <a:p>
            <a:r>
              <a:rPr lang="fr-FR" sz="1000">
                <a:solidFill>
                  <a:srgbClr val="766A62"/>
                </a:solidFill>
                <a:latin typeface="Arial" panose="020B0604020202020204" pitchFamily="34" charset="0"/>
                <a:cs typeface="Arial" pitchFamily="34" charset="0"/>
              </a:rPr>
              <a:t>Actualité TVA, taxes sur les salaires et sur le chiffre d’affaires | Jeudi 5 juillet 2018</a:t>
            </a:r>
            <a:endParaRPr lang="en-GB" sz="1000" dirty="0">
              <a:solidFill>
                <a:srgbClr val="766A62"/>
              </a:solidFill>
              <a:latin typeface="Arial" panose="020B0604020202020204" pitchFamily="34" charset="0"/>
              <a:cs typeface="Arial" pitchFamily="34" charset="0"/>
            </a:endParaRPr>
          </a:p>
        </p:txBody>
      </p:sp>
      <p:sp>
        <p:nvSpPr>
          <p:cNvPr id="13"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a:solidFill>
                  <a:srgbClr val="766A62"/>
                </a:solidFill>
                <a:latin typeface="Arial" panose="020B0604020202020204" pitchFamily="34" charset="0"/>
                <a:cs typeface="Arial" pitchFamily="34" charset="0"/>
              </a:rPr>
              <a:t>CMS Francis Lefebvre Avocats</a:t>
            </a:r>
            <a:endParaRPr lang="en-GB" sz="1000" dirty="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81927363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Lst>
  <p:hf hd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537600"/>
            <a:ext cx="5104944" cy="252000"/>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766A62"/>
                </a:solidFill>
                <a:effectLst/>
                <a:uLnTx/>
                <a:uFillTx/>
                <a:latin typeface="Arial" panose="020B0604020202020204" pitchFamily="34" charset="0"/>
                <a:ea typeface="+mn-ea"/>
                <a:cs typeface="Arial" pitchFamily="34" charset="0"/>
              </a:rPr>
              <a:t>Actualité TVA, taxes sur les salaires et sur le chiffre d’affaires | Jeudi 5 juillet 2018</a:t>
            </a:r>
            <a:endParaRPr kumimoji="0" lang="en-GB" sz="1000" b="0" i="0" u="none" strike="noStrike" kern="1200" cap="none" spc="0" normalizeH="0" baseline="0" noProof="0" dirty="0">
              <a:ln>
                <a:noFill/>
              </a:ln>
              <a:solidFill>
                <a:srgbClr val="766A62"/>
              </a:solidFill>
              <a:effectLst/>
              <a:uLnTx/>
              <a:uFillTx/>
              <a:latin typeface="Arial" panose="020B0604020202020204" pitchFamily="34" charset="0"/>
              <a:ea typeface="+mn-ea"/>
              <a:cs typeface="Arial" pitchFamily="34" charset="0"/>
            </a:endParaRPr>
          </a:p>
        </p:txBody>
      </p:sp>
      <p:sp>
        <p:nvSpPr>
          <p:cNvPr id="13"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a:solidFill>
                  <a:srgbClr val="766A62"/>
                </a:solidFill>
                <a:latin typeface="Arial" panose="020B0604020202020204" pitchFamily="34" charset="0"/>
                <a:cs typeface="Arial" pitchFamily="34" charset="0"/>
              </a:rPr>
              <a:t>CMS Francis Lefebvre Avocats</a:t>
            </a:r>
            <a:endParaRPr lang="en-GB" sz="1000" dirty="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500669834"/>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Lst>
  <p:hf hd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 13" descr="CMSLegal_ImageFromLibrar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descr="CMSLegal_Cover_Footer_and_Date"/>
          <p:cNvSpPr txBox="1"/>
          <p:nvPr/>
        </p:nvSpPr>
        <p:spPr>
          <a:xfrm>
            <a:off x="432000" y="6318000"/>
            <a:ext cx="8280000" cy="540000"/>
          </a:xfrm>
          <a:prstGeom prst="rect">
            <a:avLst/>
          </a:prstGeom>
          <a:noFill/>
          <a:ln>
            <a:noFill/>
          </a:ln>
        </p:spPr>
        <p:txBody>
          <a:bodyPr wrap="square" lIns="0" tIns="0" rIns="0" bIns="0" rtlCol="0">
            <a:noAutofit/>
          </a:bodyPr>
          <a:lstStyle/>
          <a:p>
            <a:r>
              <a:rPr lang="fr-FR" sz="1300" kern="1560" baseline="0" noProof="0">
                <a:solidFill>
                  <a:schemeClr val="bg1"/>
                </a:solidFill>
                <a:latin typeface="Arial" panose="020B0604020202020204" pitchFamily="34" charset="0"/>
                <a:cs typeface="Arial" pitchFamily="34" charset="0"/>
              </a:rPr>
              <a:t>Actualité TVA, taxes sur les salaires et sur le chiffre d’affaires | Jeudi 5 juillet 2018</a:t>
            </a:r>
            <a:endParaRPr lang="en-GB" sz="1300" kern="1560" baseline="0" noProof="0" dirty="0">
              <a:solidFill>
                <a:schemeClr val="bg1"/>
              </a:solidFill>
              <a:latin typeface="Arial" panose="020B0604020202020204" pitchFamily="34" charset="0"/>
              <a:cs typeface="Arial" pitchFamily="34" charset="0"/>
            </a:endParaRPr>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pic>
        <p:nvPicPr>
          <p:cNvPr id="10" name="Image 9" descr="CMS-FL-avocat-RV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pic>
        <p:nvPicPr>
          <p:cNvPr id="15" name="Image 14" descr="CMSLegal_Cover_Logo_IM_iL_004_N"/>
          <p:cNvPicPr>
            <a:picLocks noChangeAspect="1"/>
          </p:cNvPicPr>
          <p:nvPr userDrawn="1"/>
        </p:nvPicPr>
        <p:blipFill rotWithShape="1">
          <a:blip r:embed="rId5"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6" name="Image 15" descr="CMS-FL-avocat-negativ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spTree>
    <p:extLst>
      <p:ext uri="{BB962C8B-B14F-4D97-AF65-F5344CB8AC3E}">
        <p14:creationId xmlns:p14="http://schemas.microsoft.com/office/powerpoint/2010/main" val="41211085"/>
      </p:ext>
    </p:extLst>
  </p:cSld>
  <p:clrMap bg1="lt1" tx1="dk1" bg2="lt2" tx2="dk2" accent1="accent1" accent2="accent2" accent3="accent3" accent4="accent4" accent5="accent5" accent6="accent6" hlink="hlink" folHlink="folHlink"/>
  <p:sldLayoutIdLst>
    <p:sldLayoutId id="2147483844" r:id="rId1"/>
  </p:sldLayoutIdLst>
  <p:hf hdr="0" dt="0"/>
  <p:txStyles>
    <p:titleStyle>
      <a:lvl1pPr algn="l" rtl="0" eaLnBrk="1" fontAlgn="base" hangingPunct="1">
        <a:spcBef>
          <a:spcPct val="0"/>
        </a:spcBef>
        <a:spcAft>
          <a:spcPct val="0"/>
        </a:spcAft>
        <a:defRPr lang="de-DE" sz="2400" kern="2800" baseline="0" smtClean="0">
          <a:solidFill>
            <a:schemeClr val="bg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chemeClr val="bg1"/>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7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descr="CMSLegal_Cover_Footer_and_Date"/>
          <p:cNvSpPr txBox="1"/>
          <p:nvPr/>
        </p:nvSpPr>
        <p:spPr>
          <a:xfrm>
            <a:off x="432000" y="6318000"/>
            <a:ext cx="8280000" cy="540000"/>
          </a:xfrm>
          <a:prstGeom prst="rect">
            <a:avLst/>
          </a:prstGeom>
          <a:noFill/>
          <a:ln>
            <a:noFill/>
          </a:ln>
        </p:spPr>
        <p:txBody>
          <a:bodyPr wrap="square" lIns="0" tIns="0" rIns="0" bIns="0" rtlCol="0">
            <a:noAutofit/>
          </a:bodyPr>
          <a:lstStyle/>
          <a:p>
            <a:r>
              <a:rPr lang="fr-FR" sz="1300" kern="1560" baseline="0" noProof="0">
                <a:solidFill>
                  <a:schemeClr val="bg1"/>
                </a:solidFill>
                <a:latin typeface="Arial" panose="020B0604020202020204" pitchFamily="34" charset="0"/>
                <a:cs typeface="Arial" pitchFamily="34" charset="0"/>
              </a:rPr>
              <a:t>Actualité TVA, taxes sur les salaires et sur le chiffre d’affaires | Jeudi 5 juillet 2018</a:t>
            </a:r>
            <a:endParaRPr lang="en-GB" sz="1300" kern="1560" baseline="0" noProof="0" dirty="0">
              <a:solidFill>
                <a:schemeClr val="bg1"/>
              </a:solidFill>
              <a:latin typeface="Arial" panose="020B0604020202020204" pitchFamily="34" charset="0"/>
              <a:cs typeface="Arial" pitchFamily="34" charset="0"/>
            </a:endParaRPr>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pic>
        <p:nvPicPr>
          <p:cNvPr id="10" name="Image 9" descr="CMS-FL-avocat-RV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nvGrpSpPr>
          <p:cNvPr id="2" name="Groupe 1"/>
          <p:cNvGrpSpPr/>
          <p:nvPr userDrawn="1"/>
        </p:nvGrpSpPr>
        <p:grpSpPr>
          <a:xfrm>
            <a:off x="432001" y="332656"/>
            <a:ext cx="8430105" cy="795369"/>
            <a:chOff x="432001" y="332656"/>
            <a:chExt cx="8430105" cy="795369"/>
          </a:xfrm>
        </p:grpSpPr>
        <p:pic>
          <p:nvPicPr>
            <p:cNvPr id="15" name="Image 14" descr="CMSLegal_Cover_Logo_IM_iL_004_N"/>
            <p:cNvPicPr>
              <a:picLocks noChangeAspect="1"/>
            </p:cNvPicPr>
            <p:nvPr userDrawn="1"/>
          </p:nvPicPr>
          <p:blipFill rotWithShape="1">
            <a:blip r:embed="rId4"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6" name="Image 15" descr="CMS-FL-avocat-negativ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115306445"/>
      </p:ext>
    </p:extLst>
  </p:cSld>
  <p:clrMap bg1="lt1" tx1="dk1" bg2="lt2" tx2="dk2" accent1="accent1" accent2="accent2" accent3="accent3" accent4="accent4" accent5="accent5" accent6="accent6" hlink="hlink" folHlink="folHlink"/>
  <p:sldLayoutIdLst>
    <p:sldLayoutId id="2147483846" r:id="rId1"/>
  </p:sldLayoutIdLst>
  <p:hf hdr="0" dt="0"/>
  <p:txStyles>
    <p:titleStyle>
      <a:lvl1pPr algn="l" rtl="0" eaLnBrk="1" fontAlgn="base" hangingPunct="1">
        <a:spcBef>
          <a:spcPct val="0"/>
        </a:spcBef>
        <a:spcAft>
          <a:spcPct val="0"/>
        </a:spcAft>
        <a:defRPr lang="de-DE" sz="2400" kern="2800" baseline="0" smtClean="0">
          <a:solidFill>
            <a:schemeClr val="bg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chemeClr val="bg1"/>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20/24pt, bold.</a:t>
            </a:r>
            <a:endParaRPr lang="de-DE" dirty="0"/>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dirty="0"/>
              <a:t>This is the sub-heading, Arial 14/18pt.</a:t>
            </a:r>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17" r:id="rId3"/>
  </p:sldLayoutIdLst>
  <p:hf hd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537600"/>
            <a:ext cx="5878800" cy="252000"/>
          </a:xfrm>
          <a:prstGeom prst="rect">
            <a:avLst/>
          </a:prstGeom>
          <a:noFill/>
          <a:ln>
            <a:noFill/>
          </a:ln>
        </p:spPr>
        <p:txBody>
          <a:bodyPr wrap="square" lIns="0" tIns="0" rIns="0" bIns="0" rtlCol="0">
            <a:noAutofit/>
          </a:bodyPr>
          <a:lstStyle/>
          <a:p>
            <a:r>
              <a:rPr lang="fr-FR" sz="1000" noProof="0">
                <a:solidFill>
                  <a:srgbClr val="766A62"/>
                </a:solidFill>
                <a:latin typeface="Arial" panose="020B0604020202020204" pitchFamily="34" charset="0"/>
                <a:cs typeface="Arial" pitchFamily="34" charset="0"/>
              </a:rPr>
              <a:t>Actualité TVA, taxes sur les salaires et sur le chiffre d’affaires | Jeudi 5 juillet 2018</a:t>
            </a:r>
            <a:endParaRPr lang="en-GB" sz="1000" noProof="0" dirty="0">
              <a:solidFill>
                <a:srgbClr val="766A62"/>
              </a:solidFill>
              <a:latin typeface="Arial" panose="020B0604020202020204" pitchFamily="34" charset="0"/>
              <a:cs typeface="Arial" pitchFamily="34" charset="0"/>
            </a:endParaRPr>
          </a:p>
        </p:txBody>
      </p:sp>
      <p:sp>
        <p:nvSpPr>
          <p:cNvPr id="13"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noProof="0">
                <a:solidFill>
                  <a:srgbClr val="766A62"/>
                </a:solidFill>
                <a:latin typeface="Arial" panose="020B0604020202020204" pitchFamily="34" charset="0"/>
                <a:cs typeface="Arial" pitchFamily="34" charset="0"/>
              </a:rPr>
              <a:t>CMS Francis Lefebvre Avocats</a:t>
            </a:r>
            <a:endParaRPr lang="en-GB" sz="1000" noProof="0" dirty="0">
              <a:solidFill>
                <a:srgbClr val="766A62"/>
              </a:solidFill>
              <a:latin typeface="Arial" panose="020B0604020202020204"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49" r:id="rId3"/>
    <p:sldLayoutId id="2147483823" r:id="rId4"/>
    <p:sldLayoutId id="2147483825" r:id="rId5"/>
    <p:sldLayoutId id="2147483826" r:id="rId6"/>
    <p:sldLayoutId id="2147483850" r:id="rId7"/>
    <p:sldLayoutId id="2147483841" r:id="rId8"/>
    <p:sldLayoutId id="2147483851" r:id="rId9"/>
  </p:sldLayoutIdLst>
  <p:hf hd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5" name="TextBox 12" descr="CMSLegal_Footer_Text_Date"/>
          <p:cNvSpPr txBox="1"/>
          <p:nvPr/>
        </p:nvSpPr>
        <p:spPr>
          <a:xfrm>
            <a:off x="763200" y="6537600"/>
            <a:ext cx="6113056" cy="252000"/>
          </a:xfrm>
          <a:prstGeom prst="rect">
            <a:avLst/>
          </a:prstGeom>
          <a:noFill/>
          <a:ln>
            <a:noFill/>
          </a:ln>
        </p:spPr>
        <p:txBody>
          <a:bodyPr wrap="square" lIns="0" tIns="0" rIns="0" bIns="0" rtlCol="0">
            <a:noAutofit/>
          </a:bodyPr>
          <a:lstStyle/>
          <a:p>
            <a:r>
              <a:rPr lang="fr-FR" sz="1000" noProof="0">
                <a:solidFill>
                  <a:srgbClr val="766A62"/>
                </a:solidFill>
                <a:latin typeface="Arial" panose="020B0604020202020204" pitchFamily="34" charset="0"/>
                <a:cs typeface="Arial" pitchFamily="34" charset="0"/>
              </a:rPr>
              <a:t>Actualité TVA, taxes sur les salaires et sur le chiffre d’affaires | Jeudi 5 juillet 2018</a:t>
            </a:r>
            <a:endParaRPr lang="en-GB" sz="1000" noProof="0" dirty="0">
              <a:solidFill>
                <a:srgbClr val="766A62"/>
              </a:solidFill>
              <a:latin typeface="Arial" panose="020B0604020202020204" pitchFamily="34" charset="0"/>
              <a:cs typeface="Arial" pitchFamily="34" charset="0"/>
            </a:endParaRPr>
          </a:p>
        </p:txBody>
      </p:sp>
      <p:sp>
        <p:nvSpPr>
          <p:cNvPr id="6"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noProof="0">
                <a:solidFill>
                  <a:srgbClr val="766A62"/>
                </a:solidFill>
                <a:latin typeface="Arial" panose="020B0604020202020204" pitchFamily="34" charset="0"/>
                <a:cs typeface="Arial" pitchFamily="34" charset="0"/>
              </a:rPr>
              <a:t>CMS Francis Lefebvre Avocats</a:t>
            </a:r>
            <a:endParaRPr lang="en-GB" sz="1000" noProof="0" dirty="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47" r:id="rId1"/>
  </p:sldLayoutIdLst>
  <p:hf hd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Foliennummernplatzhalter 5" descr="CMSLegal_Footer_SlideNumber"/>
          <p:cNvSpPr>
            <a:spLocks noGrp="1"/>
          </p:cNvSpPr>
          <p:nvPr>
            <p:ph type="sldNum" sz="quarter" idx="4"/>
          </p:nvPr>
        </p:nvSpPr>
        <p:spPr>
          <a:xfrm>
            <a:off x="432000" y="6453336"/>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1" name="TextBox 12" descr="CMSLegal_Footer_Text_Date"/>
          <p:cNvSpPr txBox="1"/>
          <p:nvPr userDrawn="1"/>
        </p:nvSpPr>
        <p:spPr>
          <a:xfrm>
            <a:off x="763200" y="6453336"/>
            <a:ext cx="4672896" cy="252000"/>
          </a:xfrm>
          <a:prstGeom prst="rect">
            <a:avLst/>
          </a:prstGeom>
          <a:noFill/>
          <a:ln>
            <a:noFill/>
          </a:ln>
        </p:spPr>
        <p:txBody>
          <a:bodyPr wrap="square" lIns="0" tIns="0" rIns="0" bIns="0" rtlCol="0">
            <a:noAutofit/>
          </a:bodyPr>
          <a:lstStyle/>
          <a:p>
            <a:r>
              <a:rPr lang="fr-FR" sz="1000">
                <a:solidFill>
                  <a:srgbClr val="766A62"/>
                </a:solidFill>
                <a:latin typeface="Arial" panose="020B0604020202020204" pitchFamily="34" charset="0"/>
                <a:cs typeface="Arial" pitchFamily="34" charset="0"/>
              </a:rPr>
              <a:t>Actualité TVA, taxes sur les salaires et sur le chiffre d’affaires | Jeudi 5 juillet 2018</a:t>
            </a:r>
            <a:endParaRPr lang="en-GB" sz="1000" dirty="0">
              <a:solidFill>
                <a:srgbClr val="766A62"/>
              </a:solidFill>
              <a:latin typeface="Arial" panose="020B0604020202020204" pitchFamily="34" charset="0"/>
              <a:cs typeface="Arial" pitchFamily="34" charset="0"/>
            </a:endParaRPr>
          </a:p>
        </p:txBody>
      </p:sp>
      <p:sp>
        <p:nvSpPr>
          <p:cNvPr id="14" name="TextBox 12" descr="CMSLegal_Footer_Firm"/>
          <p:cNvSpPr txBox="1"/>
          <p:nvPr userDrawn="1"/>
        </p:nvSpPr>
        <p:spPr>
          <a:xfrm>
            <a:off x="4575600" y="6453336"/>
            <a:ext cx="4132800" cy="252000"/>
          </a:xfrm>
          <a:prstGeom prst="rect">
            <a:avLst/>
          </a:prstGeom>
          <a:noFill/>
          <a:ln>
            <a:noFill/>
          </a:ln>
        </p:spPr>
        <p:txBody>
          <a:bodyPr wrap="square" lIns="0" tIns="0" rIns="0" bIns="0" rtlCol="0">
            <a:noAutofit/>
          </a:bodyPr>
          <a:lstStyle/>
          <a:p>
            <a:pPr algn="r"/>
            <a:r>
              <a:rPr lang="en-GB" sz="1000">
                <a:solidFill>
                  <a:srgbClr val="766A62"/>
                </a:solidFill>
                <a:latin typeface="Arial" panose="020B0604020202020204" pitchFamily="34" charset="0"/>
                <a:cs typeface="Arial" pitchFamily="34" charset="0"/>
              </a:rPr>
              <a:t>CMS Francis Lefebvre Avocats</a:t>
            </a:r>
            <a:endParaRPr lang="en-GB" sz="1000" dirty="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96463220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Lst>
  <p:hf hd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537600"/>
            <a:ext cx="5878800" cy="252000"/>
          </a:xfrm>
          <a:prstGeom prst="rect">
            <a:avLst/>
          </a:prstGeom>
          <a:noFill/>
          <a:ln>
            <a:noFill/>
          </a:ln>
        </p:spPr>
        <p:txBody>
          <a:bodyPr wrap="square" lIns="0" tIns="0" rIns="0" bIns="0" rtlCol="0">
            <a:noAutofit/>
          </a:bodyPr>
          <a:lstStyle/>
          <a:p>
            <a:r>
              <a:rPr lang="fr-FR" sz="1000">
                <a:solidFill>
                  <a:srgbClr val="766A62"/>
                </a:solidFill>
                <a:latin typeface="Arial" panose="020B0604020202020204" pitchFamily="34" charset="0"/>
                <a:cs typeface="Arial" pitchFamily="34" charset="0"/>
              </a:rPr>
              <a:t>Actualité TVA, taxes sur les salaires et sur le chiffre d’affaires | Jeudi 5 juillet 2018</a:t>
            </a:r>
            <a:endParaRPr lang="en-GB" sz="1000" dirty="0">
              <a:solidFill>
                <a:srgbClr val="766A62"/>
              </a:solidFill>
              <a:latin typeface="Arial" panose="020B0604020202020204" pitchFamily="34" charset="0"/>
              <a:cs typeface="Arial" pitchFamily="34" charset="0"/>
            </a:endParaRPr>
          </a:p>
        </p:txBody>
      </p:sp>
      <p:sp>
        <p:nvSpPr>
          <p:cNvPr id="13"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a:solidFill>
                  <a:srgbClr val="766A62"/>
                </a:solidFill>
                <a:latin typeface="Arial" panose="020B0604020202020204" pitchFamily="34" charset="0"/>
                <a:cs typeface="Arial" pitchFamily="34" charset="0"/>
              </a:rPr>
              <a:t>CMS Francis Lefebvre Avocats</a:t>
            </a:r>
            <a:endParaRPr lang="en-GB" sz="1000" dirty="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30276280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Lst>
  <p:hf hd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a:t>This is the headline, Arial 24 pt.</a:t>
            </a:r>
            <a:br>
              <a:rPr lang="en-GB" noProof="0" dirty="0"/>
            </a:br>
            <a:r>
              <a:rPr lang="en-GB" noProof="0" dirty="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20 </a:t>
            </a:r>
            <a:r>
              <a:rPr lang="en-GB" noProof="0" dirty="0" err="1"/>
              <a:t>pt</a:t>
            </a:r>
            <a:endParaRPr lang="en-GB" noProof="0" dirty="0"/>
          </a:p>
          <a:p>
            <a:pPr lvl="1"/>
            <a:r>
              <a:rPr lang="en-GB" noProof="0" dirty="0"/>
              <a:t>Second level, Arial 18 </a:t>
            </a:r>
            <a:r>
              <a:rPr lang="en-GB" noProof="0" dirty="0" err="1"/>
              <a:t>pt</a:t>
            </a:r>
            <a:endParaRPr lang="en-GB" noProof="0" dirty="0"/>
          </a:p>
          <a:p>
            <a:pPr lvl="2"/>
            <a:r>
              <a:rPr lang="en-GB" noProof="0" dirty="0"/>
              <a:t>Third level,  Arial 16 </a:t>
            </a:r>
            <a:r>
              <a:rPr lang="en-GB" noProof="0" dirty="0" err="1"/>
              <a:t>pt</a:t>
            </a:r>
            <a:endParaRPr lang="en-GB" noProof="0" dirty="0"/>
          </a:p>
          <a:p>
            <a:pPr lvl="3"/>
            <a:r>
              <a:rPr lang="en-GB" noProof="0" dirty="0"/>
              <a:t>Fourth level,  Arial 16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537600"/>
            <a:ext cx="5878800" cy="252000"/>
          </a:xfrm>
          <a:prstGeom prst="rect">
            <a:avLst/>
          </a:prstGeom>
          <a:noFill/>
          <a:ln>
            <a:noFill/>
          </a:ln>
        </p:spPr>
        <p:txBody>
          <a:bodyPr wrap="square" lIns="0" tIns="0" rIns="0" bIns="0" rtlCol="0">
            <a:noAutofit/>
          </a:bodyPr>
          <a:lstStyle/>
          <a:p>
            <a:r>
              <a:rPr lang="fr-FR" sz="1000">
                <a:solidFill>
                  <a:srgbClr val="766A62"/>
                </a:solidFill>
                <a:latin typeface="Arial" panose="020B0604020202020204" pitchFamily="34" charset="0"/>
                <a:cs typeface="Arial" pitchFamily="34" charset="0"/>
              </a:rPr>
              <a:t>Actualité TVA, taxes sur les salaires et sur le chiffre d’affaires | Jeudi 5 juillet 2018</a:t>
            </a:r>
            <a:endParaRPr lang="en-GB" sz="1000" dirty="0">
              <a:solidFill>
                <a:srgbClr val="766A62"/>
              </a:solidFill>
              <a:latin typeface="Arial" panose="020B0604020202020204" pitchFamily="34" charset="0"/>
              <a:cs typeface="Arial" pitchFamily="34" charset="0"/>
            </a:endParaRPr>
          </a:p>
        </p:txBody>
      </p:sp>
      <p:sp>
        <p:nvSpPr>
          <p:cNvPr id="13"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a:solidFill>
                  <a:srgbClr val="766A62"/>
                </a:solidFill>
                <a:latin typeface="Arial" panose="020B0604020202020204" pitchFamily="34" charset="0"/>
                <a:cs typeface="Arial" pitchFamily="34" charset="0"/>
              </a:rPr>
              <a:t>CMS Francis Lefebvre Avocats</a:t>
            </a:r>
            <a:endParaRPr lang="en-GB" sz="1000" dirty="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4108773944"/>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Lst>
  <p:hf hd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101.xml"/><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40.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0.xml"/><Relationship Id="rId1" Type="http://schemas.openxmlformats.org/officeDocument/2006/relationships/themeOverride" Target="../theme/themeOverride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40.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0.xml"/><Relationship Id="rId1" Type="http://schemas.openxmlformats.org/officeDocument/2006/relationships/themeOverride" Target="../theme/themeOverride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60.xml"/><Relationship Id="rId1" Type="http://schemas.openxmlformats.org/officeDocument/2006/relationships/slideLayout" Target="../slideLayouts/slideLayout48.xml"/><Relationship Id="rId6"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69.xml"/><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82.xml"/><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notesSlide" Target="../notesSlides/notesSlide92.xml"/><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988840"/>
            <a:ext cx="8316464" cy="936000"/>
          </a:xfrm>
        </p:spPr>
        <p:txBody>
          <a:bodyPr/>
          <a:lstStyle/>
          <a:p>
            <a:r>
              <a:rPr lang="en-GB" b="1" dirty="0" err="1"/>
              <a:t>Actualité</a:t>
            </a:r>
            <a:r>
              <a:rPr lang="en-GB" b="1" dirty="0"/>
              <a:t> TVA, taxes sur les </a:t>
            </a:r>
            <a:r>
              <a:rPr lang="en-GB" b="1" dirty="0" err="1"/>
              <a:t>salaires</a:t>
            </a:r>
            <a:r>
              <a:rPr lang="en-GB" b="1" dirty="0"/>
              <a:t> et sur le </a:t>
            </a:r>
            <a:r>
              <a:rPr lang="en-GB" b="1" dirty="0" err="1"/>
              <a:t>chiffre</a:t>
            </a:r>
            <a:r>
              <a:rPr lang="en-GB" b="1" dirty="0"/>
              <a:t> </a:t>
            </a:r>
            <a:r>
              <a:rPr lang="en-GB" b="1" dirty="0" err="1"/>
              <a:t>d’affaires</a:t>
            </a:r>
            <a:endParaRPr lang="en-GB" b="1" dirty="0"/>
          </a:p>
        </p:txBody>
      </p:sp>
      <p:sp>
        <p:nvSpPr>
          <p:cNvPr id="3" name="Textplatzhalter 2"/>
          <p:cNvSpPr>
            <a:spLocks noGrp="1"/>
          </p:cNvSpPr>
          <p:nvPr>
            <p:ph type="body" sz="quarter" idx="10"/>
          </p:nvPr>
        </p:nvSpPr>
        <p:spPr>
          <a:xfrm>
            <a:off x="432000" y="3173240"/>
            <a:ext cx="7200000" cy="936000"/>
          </a:xfrm>
        </p:spPr>
        <p:txBody>
          <a:bodyPr/>
          <a:lstStyle/>
          <a:p>
            <a:r>
              <a:rPr lang="en-GB" dirty="0" err="1"/>
              <a:t>Jeudi</a:t>
            </a:r>
            <a:r>
              <a:rPr lang="en-GB" dirty="0"/>
              <a:t> 5 </a:t>
            </a:r>
            <a:r>
              <a:rPr lang="en-GB" dirty="0" err="1"/>
              <a:t>juillet</a:t>
            </a:r>
            <a:r>
              <a:rPr lang="en-GB" dirty="0"/>
              <a:t> 2018</a:t>
            </a:r>
          </a:p>
        </p:txBody>
      </p:sp>
    </p:spTree>
    <p:extLst>
      <p:ext uri="{BB962C8B-B14F-4D97-AF65-F5344CB8AC3E}">
        <p14:creationId xmlns:p14="http://schemas.microsoft.com/office/powerpoint/2010/main" val="402749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5536" y="547200"/>
            <a:ext cx="8352928" cy="720000"/>
          </a:xfrm>
        </p:spPr>
        <p:txBody>
          <a:bodyPr/>
          <a:lstStyle/>
          <a:p>
            <a:r>
              <a:rPr lang="fr-FR" dirty="0"/>
              <a:t>I. C/ Sous quelles conditions peut-on échapper à la conservation des factures papier ? (1/8)</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10</a:t>
            </a:fld>
            <a:endParaRPr lang="en-GB" dirty="0"/>
          </a:p>
        </p:txBody>
      </p:sp>
      <p:sp>
        <p:nvSpPr>
          <p:cNvPr id="4" name="Espace réservé du texte 3"/>
          <p:cNvSpPr>
            <a:spLocks noGrp="1"/>
          </p:cNvSpPr>
          <p:nvPr>
            <p:ph type="body" sz="quarter" idx="11"/>
          </p:nvPr>
        </p:nvSpPr>
        <p:spPr>
          <a:xfrm>
            <a:off x="432000" y="1484784"/>
            <a:ext cx="8280000" cy="4829616"/>
          </a:xfrm>
        </p:spPr>
        <p:txBody>
          <a:bodyPr/>
          <a:lstStyle/>
          <a:p>
            <a:pPr>
              <a:buFont typeface="Wingdings" panose="05000000000000000000" pitchFamily="2" charset="2"/>
              <a:buChar char="Ø"/>
            </a:pPr>
            <a:r>
              <a:rPr lang="fr-FR" b="1" dirty="0"/>
              <a:t>Cadre légal</a:t>
            </a:r>
            <a:r>
              <a:rPr lang="fr-FR" dirty="0"/>
              <a:t> : </a:t>
            </a:r>
            <a:r>
              <a:rPr lang="fr-FR" sz="1800" dirty="0"/>
              <a:t>art. L 102 B 2</a:t>
            </a:r>
            <a:r>
              <a:rPr lang="fr-FR" sz="1800" baseline="30000" dirty="0"/>
              <a:t>e</a:t>
            </a:r>
            <a:r>
              <a:rPr lang="fr-FR" sz="1800" dirty="0"/>
              <a:t> alinéa du LPF dans sa rédaction issue de l’article 16 (V) de la loi de finances rectificative pour 2016 n° 2016-1918 du</a:t>
            </a:r>
            <a:br>
              <a:rPr lang="fr-FR" sz="1800" dirty="0"/>
            </a:br>
            <a:r>
              <a:rPr lang="fr-FR" sz="1800" dirty="0"/>
              <a:t>29 décembre 2016 </a:t>
            </a:r>
            <a:r>
              <a:rPr lang="fr-FR" dirty="0"/>
              <a:t>:</a:t>
            </a:r>
          </a:p>
          <a:p>
            <a:pPr marL="305100" lvl="1" indent="0">
              <a:buNone/>
            </a:pPr>
            <a:r>
              <a:rPr lang="fr-FR" dirty="0"/>
              <a:t>«... </a:t>
            </a:r>
            <a:r>
              <a:rPr lang="fr-FR" i="1" dirty="0"/>
              <a:t>lorsque les documents et pièces sont établis ou reçus sur support papier, </a:t>
            </a:r>
            <a:r>
              <a:rPr lang="fr-FR" b="1" i="1" dirty="0"/>
              <a:t>ils peuvent être conservés sur support informatique ou sur support papier, pendant une durée égale au délai prévu au même premier alinéa. </a:t>
            </a:r>
            <a:r>
              <a:rPr lang="fr-FR" i="1" dirty="0"/>
              <a:t>Les modalités de numérisation des factures papier sont fixées par arrêté du ministre chargé du budget.</a:t>
            </a:r>
            <a:r>
              <a:rPr lang="fr-FR" dirty="0"/>
              <a:t> ».</a:t>
            </a:r>
          </a:p>
          <a:p>
            <a:pPr marL="305100" lvl="1" indent="0">
              <a:buNone/>
            </a:pPr>
            <a:endParaRPr lang="fr-FR" sz="1400" dirty="0"/>
          </a:p>
          <a:p>
            <a:pPr>
              <a:buFont typeface="Wingdings" panose="05000000000000000000" pitchFamily="2" charset="2"/>
              <a:buChar char="Ø"/>
            </a:pPr>
            <a:r>
              <a:rPr lang="fr-FR" sz="1800" dirty="0"/>
              <a:t>Sont ainsi visées notamment les factures transmises et réceptionnées au format papier.</a:t>
            </a:r>
          </a:p>
          <a:p>
            <a:pPr>
              <a:buFont typeface="Wingdings" panose="05000000000000000000" pitchFamily="2" charset="2"/>
              <a:buChar char="Ø"/>
            </a:pPr>
            <a:endParaRPr lang="fr-FR" sz="1400" dirty="0"/>
          </a:p>
          <a:p>
            <a:pPr>
              <a:buFont typeface="Wingdings" panose="05000000000000000000" pitchFamily="2" charset="2"/>
              <a:buChar char="Ø"/>
            </a:pPr>
            <a:r>
              <a:rPr lang="fr-FR" sz="1800" dirty="0"/>
              <a:t>Pour mémoire, jusqu’alors les factures réceptionnées au format papier devaient être conservées uniquement sous cette forme.</a:t>
            </a:r>
          </a:p>
          <a:p>
            <a:pPr>
              <a:buFont typeface="Wingdings" panose="05000000000000000000" pitchFamily="2" charset="2"/>
              <a:buChar char="Ø"/>
            </a:pPr>
            <a:endParaRPr lang="fr-FR" sz="1400" dirty="0"/>
          </a:p>
          <a:p>
            <a:pPr>
              <a:buFont typeface="Wingdings" panose="05000000000000000000" pitchFamily="2" charset="2"/>
              <a:buChar char="Ø"/>
            </a:pPr>
            <a:r>
              <a:rPr lang="fr-FR" sz="1800" dirty="0"/>
              <a:t>Le délai général de conservation, à savoir 6 ans, demeure inchangé. </a:t>
            </a:r>
          </a:p>
          <a:p>
            <a:pPr marL="0" indent="0">
              <a:buNone/>
            </a:pPr>
            <a:r>
              <a:rPr lang="fr-FR" dirty="0"/>
              <a:t> </a:t>
            </a:r>
          </a:p>
          <a:p>
            <a:endParaRPr lang="fr-FR" dirty="0">
              <a:solidFill>
                <a:prstClr val="black"/>
              </a:solidFill>
            </a:endParaRPr>
          </a:p>
          <a:p>
            <a:pPr lvl="2"/>
            <a:endParaRPr lang="fr-FR" dirty="0">
              <a:solidFill>
                <a:prstClr val="black"/>
              </a:solidFill>
            </a:endParaRPr>
          </a:p>
        </p:txBody>
      </p:sp>
    </p:spTree>
    <p:extLst>
      <p:ext uri="{BB962C8B-B14F-4D97-AF65-F5344CB8AC3E}">
        <p14:creationId xmlns:p14="http://schemas.microsoft.com/office/powerpoint/2010/main" val="9425286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A3F8722-F261-4D76-A934-C9F6A5CA4401}"/>
              </a:ext>
            </a:extLst>
          </p:cNvPr>
          <p:cNvSpPr>
            <a:spLocks noGrp="1"/>
          </p:cNvSpPr>
          <p:nvPr>
            <p:ph type="body" sz="quarter" idx="10"/>
          </p:nvPr>
        </p:nvSpPr>
        <p:spPr/>
        <p:txBody>
          <a:bodyPr/>
          <a:lstStyle/>
          <a:p>
            <a:r>
              <a:rPr lang="fr-FR" dirty="0"/>
              <a:t>VIII. D/ Les dividendes peuvent-ils être exclus du ratio de taxe sur les salaires ?</a:t>
            </a:r>
          </a:p>
        </p:txBody>
      </p:sp>
      <p:sp>
        <p:nvSpPr>
          <p:cNvPr id="3" name="Espace réservé du texte 2">
            <a:extLst>
              <a:ext uri="{FF2B5EF4-FFF2-40B4-BE49-F238E27FC236}">
                <a16:creationId xmlns:a16="http://schemas.microsoft.com/office/drawing/2014/main" id="{C9A10206-B325-4B89-9458-FCBD71D01824}"/>
              </a:ext>
            </a:extLst>
          </p:cNvPr>
          <p:cNvSpPr>
            <a:spLocks noGrp="1"/>
          </p:cNvSpPr>
          <p:nvPr>
            <p:ph type="body" sz="quarter" idx="11"/>
          </p:nvPr>
        </p:nvSpPr>
        <p:spPr>
          <a:xfrm>
            <a:off x="432000" y="1916832"/>
            <a:ext cx="8316024" cy="4446000"/>
          </a:xfrm>
        </p:spPr>
        <p:txBody>
          <a:bodyPr/>
          <a:lstStyle/>
          <a:p>
            <a:pPr>
              <a:buFont typeface="Wingdings" panose="05000000000000000000" pitchFamily="2" charset="2"/>
              <a:buChar char="Ø"/>
            </a:pPr>
            <a:r>
              <a:rPr lang="fr-FR" dirty="0"/>
              <a:t>La CAA de Douai avait jugé que les dividendes perçus par une holding mixte ne devaient pas figurer au numérateur de ce rapport au motif que, constituant la contrepartie d’une activité économique, ils constituaient des produits qui avaient ouvert droit à déduction, au sens de l’article 231 du CGI.</a:t>
            </a:r>
          </a:p>
          <a:p>
            <a:pPr>
              <a:buFont typeface="Wingdings" panose="05000000000000000000" pitchFamily="2" charset="2"/>
              <a:buChar char="Ø"/>
            </a:pPr>
            <a:endParaRPr lang="fr-FR" sz="1000" dirty="0"/>
          </a:p>
          <a:p>
            <a:pPr>
              <a:buFont typeface="Wingdings" panose="05000000000000000000" pitchFamily="2" charset="2"/>
              <a:buChar char="Ø"/>
            </a:pPr>
            <a:r>
              <a:rPr lang="fr-FR" dirty="0"/>
              <a:t>Le CE casse l’arrêt d’appel dans une décision du 14 février 2018,</a:t>
            </a:r>
            <a:br>
              <a:rPr lang="fr-FR" dirty="0"/>
            </a:br>
            <a:r>
              <a:rPr lang="fr-FR" dirty="0"/>
              <a:t>n° 410302, au motif que la circonstance que la TVA grevant les frais de la gestion d’une holding soit intégralement déductible si elle participe à la gestion de la totalité de ses filiales, nonobstant la perception de dividendes, ne signifie pas que, pour l’application de l’article 231, 1 du CGI, les dividendes ne doivent pas figurer au numérateur du prorata d’assujettissement à la taxe sur les salaires car ils demeurent des produits qui n’ont pas ouvert droit à déduction de la TVA.</a:t>
            </a:r>
          </a:p>
        </p:txBody>
      </p:sp>
      <p:sp>
        <p:nvSpPr>
          <p:cNvPr id="5" name="Espace réservé du numéro de diapositive 4">
            <a:extLst>
              <a:ext uri="{FF2B5EF4-FFF2-40B4-BE49-F238E27FC236}">
                <a16:creationId xmlns:a16="http://schemas.microsoft.com/office/drawing/2014/main" id="{D11D0E0B-BF7F-4CFA-A044-F3B27FAC5008}"/>
              </a:ext>
            </a:extLst>
          </p:cNvPr>
          <p:cNvSpPr>
            <a:spLocks noGrp="1"/>
          </p:cNvSpPr>
          <p:nvPr>
            <p:ph type="sldNum" sz="quarter" idx="14"/>
          </p:nvPr>
        </p:nvSpPr>
        <p:spPr/>
        <p:txBody>
          <a:bodyPr/>
          <a:lstStyle/>
          <a:p>
            <a:fld id="{BCA178D2-D38B-496A-BFAF-4FB157D36662}" type="slidenum">
              <a:rPr lang="en-GB" noProof="0" smtClean="0"/>
              <a:pPr/>
              <a:t>100</a:t>
            </a:fld>
            <a:endParaRPr lang="en-GB" noProof="0" dirty="0"/>
          </a:p>
        </p:txBody>
      </p:sp>
    </p:spTree>
    <p:extLst>
      <p:ext uri="{BB962C8B-B14F-4D97-AF65-F5344CB8AC3E}">
        <p14:creationId xmlns:p14="http://schemas.microsoft.com/office/powerpoint/2010/main" val="29351848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FR" sz="2000" b="1" dirty="0"/>
              <a:t>IX. Le reste de l’actualité</a:t>
            </a:r>
            <a:br>
              <a:rPr lang="fr-FR" sz="2000" b="1" dirty="0"/>
            </a:br>
            <a:endParaRPr lang="fr-FR" sz="2000" b="1" dirty="0"/>
          </a:p>
        </p:txBody>
      </p:sp>
      <p:sp>
        <p:nvSpPr>
          <p:cNvPr id="12" name="Espace réservé du texte 11"/>
          <p:cNvSpPr>
            <a:spLocks noGrp="1"/>
          </p:cNvSpPr>
          <p:nvPr>
            <p:ph type="body" sz="quarter" idx="15"/>
          </p:nvPr>
        </p:nvSpPr>
        <p:spPr/>
        <p:txBody>
          <a:bodyPr/>
          <a:lstStyle/>
          <a:p>
            <a:r>
              <a:rPr lang="fr-FR" sz="1400" dirty="0"/>
              <a:t>Elisabeth </a:t>
            </a:r>
            <a:r>
              <a:rPr lang="fr-FR" sz="1400" dirty="0" err="1"/>
              <a:t>Ashworth</a:t>
            </a:r>
            <a:endParaRPr lang="fr-FR" sz="1400" dirty="0"/>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101</a:t>
            </a:fld>
            <a:endParaRPr lang="en-GB" dirty="0"/>
          </a:p>
        </p:txBody>
      </p:sp>
      <p:pic>
        <p:nvPicPr>
          <p:cNvPr id="5" name="Image 4"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pic>
        <p:nvPicPr>
          <p:cNvPr id="2" name="Image 1" descr="CMSLegal_ImageFromLibrary"/>
          <p:cNvPicPr>
            <a:picLocks/>
          </p:cNvPicPr>
          <p:nvPr/>
        </p:nvPicPr>
        <p:blipFill>
          <a:blip r:embed="rId6">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6" name="Image 5" descr="CMSLegal_ImageFromLibrary"/>
          <p:cNvPicPr>
            <a:picLocks/>
          </p:cNvPicPr>
          <p:nvPr/>
        </p:nvPicPr>
        <p:blipFill>
          <a:blip r:embed="rId7">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7" name="Image 6" descr="CMSLegal_ImageFromLibrary"/>
          <p:cNvPicPr>
            <a:picLocks/>
          </p:cNvPicPr>
          <p:nvPr/>
        </p:nvPicPr>
        <p:blipFill>
          <a:blip r:embed="rId8">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6" name="Groupe 15"/>
          <p:cNvGrpSpPr/>
          <p:nvPr/>
        </p:nvGrpSpPr>
        <p:grpSpPr>
          <a:xfrm>
            <a:off x="432001" y="332656"/>
            <a:ext cx="8430105" cy="795369"/>
            <a:chOff x="432001" y="332656"/>
            <a:chExt cx="8430105" cy="795369"/>
          </a:xfrm>
        </p:grpSpPr>
        <p:pic>
          <p:nvPicPr>
            <p:cNvPr id="17" name="Image 16" descr="CMSLegal_Cover_Logo_IM_iL_004_N"/>
            <p:cNvPicPr>
              <a:picLocks noChangeAspect="1"/>
            </p:cNvPicPr>
            <p:nvPr userDrawn="1"/>
          </p:nvPicPr>
          <p:blipFill rotWithShape="1">
            <a:blip r:embed="rId9"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8" name="Image 17" descr="CMS-FL-avocat-negativ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16500125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a:t>IX. A/ </a:t>
            </a:r>
            <a:r>
              <a:rPr lang="en-GB" dirty="0" err="1"/>
              <a:t>Groupement</a:t>
            </a:r>
            <a:r>
              <a:rPr lang="en-GB" dirty="0"/>
              <a:t> de </a:t>
            </a:r>
            <a:r>
              <a:rPr lang="en-GB" dirty="0" err="1"/>
              <a:t>moyens</a:t>
            </a:r>
            <a:r>
              <a:rPr lang="en-GB" dirty="0"/>
              <a:t> et </a:t>
            </a:r>
            <a:r>
              <a:rPr lang="en-GB" dirty="0" err="1"/>
              <a:t>groupe</a:t>
            </a:r>
            <a:r>
              <a:rPr lang="en-GB" dirty="0"/>
              <a:t> TVA (1/2) </a:t>
            </a:r>
          </a:p>
        </p:txBody>
      </p:sp>
      <p:sp>
        <p:nvSpPr>
          <p:cNvPr id="3" name="Foliennummernplatzhalter 2"/>
          <p:cNvSpPr>
            <a:spLocks noGrp="1"/>
          </p:cNvSpPr>
          <p:nvPr>
            <p:ph type="sldNum" sz="quarter" idx="13"/>
          </p:nvPr>
        </p:nvSpPr>
        <p:spPr/>
        <p:txBody>
          <a:bodyPr/>
          <a:lstStyle/>
          <a:p>
            <a:fld id="{4B39B52A-EAD5-4CA9-B46E-2F3B4224B365}" type="slidenum">
              <a:rPr lang="en-GB" smtClean="0"/>
              <a:pPr/>
              <a:t>102</a:t>
            </a:fld>
            <a:endParaRPr lang="en-GB" dirty="0"/>
          </a:p>
        </p:txBody>
      </p:sp>
      <p:sp>
        <p:nvSpPr>
          <p:cNvPr id="4" name="Textplatzhalter 3"/>
          <p:cNvSpPr>
            <a:spLocks noGrp="1"/>
          </p:cNvSpPr>
          <p:nvPr>
            <p:ph type="body" sz="quarter" idx="11"/>
          </p:nvPr>
        </p:nvSpPr>
        <p:spPr>
          <a:xfrm>
            <a:off x="432000" y="1484784"/>
            <a:ext cx="8280000" cy="5112568"/>
          </a:xfrm>
        </p:spPr>
        <p:txBody>
          <a:bodyPr/>
          <a:lstStyle/>
          <a:p>
            <a:pPr>
              <a:buFont typeface="Wingdings" panose="05000000000000000000" pitchFamily="2" charset="2"/>
              <a:buChar char="Ø"/>
            </a:pPr>
            <a:r>
              <a:rPr lang="fr-FR" b="1" dirty="0"/>
              <a:t>Groupements de moyens</a:t>
            </a:r>
            <a:r>
              <a:rPr lang="fr-FR" dirty="0"/>
              <a:t> : quelles sont les chances de voir restaurée, dans la directive, la portée du régime telle qu’elle était avant les arrêts de 2017 ?</a:t>
            </a:r>
          </a:p>
          <a:p>
            <a:pPr lvl="1"/>
            <a:r>
              <a:rPr lang="fr-FR" dirty="0"/>
              <a:t>Plusieurs Etats membres militent pour cette solution. </a:t>
            </a:r>
          </a:p>
          <a:p>
            <a:pPr lvl="1"/>
            <a:r>
              <a:rPr lang="fr-FR" dirty="0"/>
              <a:t>Le véhicule législatif proposé est le projet de directive relatif aux </a:t>
            </a:r>
            <a:r>
              <a:rPr lang="fr-FR" i="1" dirty="0"/>
              <a:t>quick fixes </a:t>
            </a:r>
            <a:r>
              <a:rPr lang="fr-FR" dirty="0"/>
              <a:t>(FISC 266)</a:t>
            </a:r>
            <a:r>
              <a:rPr lang="fr-FR" i="1" dirty="0"/>
              <a:t>.</a:t>
            </a:r>
          </a:p>
          <a:p>
            <a:pPr lvl="1"/>
            <a:r>
              <a:rPr lang="fr-FR" dirty="0"/>
              <a:t>Un nouvel article 137 bis prévoirait :</a:t>
            </a:r>
          </a:p>
          <a:p>
            <a:pPr marL="990600" lvl="2" indent="-225425">
              <a:buFont typeface="Wingdings" panose="05000000000000000000" pitchFamily="2" charset="2"/>
              <a:buChar char="ü"/>
            </a:pPr>
            <a:r>
              <a:rPr lang="fr-FR" dirty="0"/>
              <a:t>La possibilité pour les Etats membres d’appliquer, sur option, une exonération des services rendus par les groupements de moyens à leurs membres exonérés à un autre titre que l’intérêt général ;</a:t>
            </a:r>
          </a:p>
          <a:p>
            <a:pPr marL="990600" lvl="2" indent="-225425">
              <a:buFont typeface="Wingdings" panose="05000000000000000000" pitchFamily="2" charset="2"/>
              <a:buChar char="ü"/>
            </a:pPr>
            <a:r>
              <a:rPr lang="fr-FR" dirty="0"/>
              <a:t>La portée en serait limitée aux GAP et leurs membres établis dans le même Etat.</a:t>
            </a:r>
          </a:p>
          <a:p>
            <a:pPr lvl="1"/>
            <a:r>
              <a:rPr lang="fr-FR" sz="1400" b="1" dirty="0"/>
              <a:t>Mais :</a:t>
            </a:r>
          </a:p>
          <a:p>
            <a:pPr marL="990600" lvl="2" indent="-225425">
              <a:buFont typeface="Wingdings" panose="05000000000000000000" pitchFamily="2" charset="2"/>
              <a:buChar char="ü"/>
            </a:pPr>
            <a:r>
              <a:rPr lang="fr-FR" dirty="0"/>
              <a:t>l’unanimité est nécessaire ;</a:t>
            </a:r>
          </a:p>
          <a:p>
            <a:pPr marL="990600" lvl="2" indent="-225425">
              <a:buFont typeface="Wingdings" panose="05000000000000000000" pitchFamily="2" charset="2"/>
              <a:buChar char="ü"/>
            </a:pPr>
            <a:r>
              <a:rPr lang="fr-FR" dirty="0"/>
              <a:t>La Commission européenne conteste l’ajout dans le projet </a:t>
            </a:r>
            <a:r>
              <a:rPr lang="fr-FR" i="1" dirty="0"/>
              <a:t>Quick fixes </a:t>
            </a:r>
            <a:r>
              <a:rPr lang="fr-FR" dirty="0"/>
              <a:t>d’un article dont elle n’a pas eu l’initiative ;</a:t>
            </a:r>
          </a:p>
          <a:p>
            <a:pPr marL="990600" lvl="2" indent="-225425">
              <a:buFont typeface="Wingdings" panose="05000000000000000000" pitchFamily="2" charset="2"/>
              <a:buChar char="ü"/>
            </a:pPr>
            <a:r>
              <a:rPr lang="fr-FR" dirty="0"/>
              <a:t>toutes les conséquences des arrêts de 2017 ne seraient pas corrigées</a:t>
            </a:r>
          </a:p>
        </p:txBody>
      </p:sp>
    </p:spTree>
    <p:extLst>
      <p:ext uri="{BB962C8B-B14F-4D97-AF65-F5344CB8AC3E}">
        <p14:creationId xmlns:p14="http://schemas.microsoft.com/office/powerpoint/2010/main" val="33865750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IX. A/ Groupement de moyens et groupe TVA (2/2)</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103</a:t>
            </a:fld>
            <a:endParaRPr lang="en-GB" dirty="0"/>
          </a:p>
        </p:txBody>
      </p:sp>
      <p:sp>
        <p:nvSpPr>
          <p:cNvPr id="4" name="Espace réservé du texte 3"/>
          <p:cNvSpPr>
            <a:spLocks noGrp="1"/>
          </p:cNvSpPr>
          <p:nvPr>
            <p:ph type="body" sz="quarter" idx="11"/>
          </p:nvPr>
        </p:nvSpPr>
        <p:spPr>
          <a:xfrm>
            <a:off x="432000" y="1556792"/>
            <a:ext cx="8280000" cy="4757608"/>
          </a:xfrm>
        </p:spPr>
        <p:txBody>
          <a:bodyPr/>
          <a:lstStyle/>
          <a:p>
            <a:pPr>
              <a:buFont typeface="Wingdings" panose="05000000000000000000" pitchFamily="2" charset="2"/>
              <a:buChar char="Ø"/>
            </a:pPr>
            <a:r>
              <a:rPr lang="fr-FR" b="1" dirty="0"/>
              <a:t>Groupe TVA </a:t>
            </a:r>
            <a:r>
              <a:rPr lang="fr-FR" dirty="0"/>
              <a:t>: quelle perspective dans quel calendrier en France ?</a:t>
            </a:r>
          </a:p>
          <a:p>
            <a:pPr marL="0" indent="0">
              <a:buNone/>
            </a:pPr>
            <a:endParaRPr lang="fr-FR" sz="400" dirty="0"/>
          </a:p>
          <a:p>
            <a:pPr lvl="1"/>
            <a:r>
              <a:rPr lang="fr-FR" dirty="0"/>
              <a:t>L’Italie et le Luxembourg s’ajoutent à la longue liste des Etats membres qui offrent ce régime à leurs entreprises </a:t>
            </a:r>
          </a:p>
          <a:p>
            <a:pPr lvl="1"/>
            <a:r>
              <a:rPr lang="fr-FR" dirty="0"/>
              <a:t>L’administration française a accepté de participer à un groupe de travail organisé par le MEDEF pour dessiner les contours d’un régime de groupe à la française, principalement dans la perspective de constituer une </a:t>
            </a:r>
            <a:r>
              <a:rPr lang="fr-FR" b="1" dirty="0"/>
              <a:t>éventuelle solution de secours </a:t>
            </a:r>
            <a:r>
              <a:rPr lang="fr-FR" dirty="0"/>
              <a:t>à la restriction du champ d’application du régime de GAP </a:t>
            </a:r>
          </a:p>
          <a:p>
            <a:pPr lvl="1"/>
            <a:r>
              <a:rPr lang="fr-FR" dirty="0"/>
              <a:t>Les différentes options ne sont pas arrêtées, en particulier s’agissant des modalités de détermination des droits à déduction </a:t>
            </a:r>
          </a:p>
          <a:p>
            <a:pPr lvl="1"/>
            <a:r>
              <a:rPr lang="fr-FR" dirty="0"/>
              <a:t>Dans l’hypothèse où le régime des GAP serait modifié dans la directive, il n’est pas acquis que la France offrirait tout de même aux entreprises la possibilité d’appliquer un régime de groupe</a:t>
            </a:r>
          </a:p>
          <a:p>
            <a:pPr lvl="1"/>
            <a:r>
              <a:rPr lang="fr-FR" dirty="0"/>
              <a:t>Dans l’hypothèse où le régime des GAP ne serait pas modifié : </a:t>
            </a:r>
            <a:r>
              <a:rPr lang="fr-FR" i="1" dirty="0"/>
              <a:t>quid</a:t>
            </a:r>
            <a:r>
              <a:rPr lang="fr-FR" dirty="0"/>
              <a:t> du calendrier de mise en place du régime de groupe ?	</a:t>
            </a:r>
          </a:p>
        </p:txBody>
      </p:sp>
    </p:spTree>
    <p:extLst>
      <p:ext uri="{BB962C8B-B14F-4D97-AF65-F5344CB8AC3E}">
        <p14:creationId xmlns:p14="http://schemas.microsoft.com/office/powerpoint/2010/main" val="32138002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IX. B/ Perspectives d’évolution de la réglementation UE : les réformes adoptées </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104</a:t>
            </a:fld>
            <a:endParaRPr lang="en-GB" dirty="0"/>
          </a:p>
        </p:txBody>
      </p:sp>
      <p:sp>
        <p:nvSpPr>
          <p:cNvPr id="4" name="Espace réservé du texte 3"/>
          <p:cNvSpPr>
            <a:spLocks noGrp="1"/>
          </p:cNvSpPr>
          <p:nvPr>
            <p:ph type="body" sz="quarter" idx="11"/>
          </p:nvPr>
        </p:nvSpPr>
        <p:spPr/>
        <p:txBody>
          <a:bodyPr/>
          <a:lstStyle/>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441408769"/>
              </p:ext>
            </p:extLst>
          </p:nvPr>
        </p:nvGraphicFramePr>
        <p:xfrm>
          <a:off x="323529" y="1597035"/>
          <a:ext cx="8496942" cy="4208229"/>
        </p:xfrm>
        <a:graphic>
          <a:graphicData uri="http://schemas.openxmlformats.org/drawingml/2006/table">
            <a:tbl>
              <a:tblPr firstRow="1" bandRow="1">
                <a:tableStyleId>{5C22544A-7EE6-4342-B048-85BDC9FD1C3A}</a:tableStyleId>
              </a:tblPr>
              <a:tblGrid>
                <a:gridCol w="2832314">
                  <a:extLst>
                    <a:ext uri="{9D8B030D-6E8A-4147-A177-3AD203B41FA5}">
                      <a16:colId xmlns:a16="http://schemas.microsoft.com/office/drawing/2014/main" val="20000"/>
                    </a:ext>
                  </a:extLst>
                </a:gridCol>
                <a:gridCol w="2832314">
                  <a:extLst>
                    <a:ext uri="{9D8B030D-6E8A-4147-A177-3AD203B41FA5}">
                      <a16:colId xmlns:a16="http://schemas.microsoft.com/office/drawing/2014/main" val="20001"/>
                    </a:ext>
                  </a:extLst>
                </a:gridCol>
                <a:gridCol w="2832314">
                  <a:extLst>
                    <a:ext uri="{9D8B030D-6E8A-4147-A177-3AD203B41FA5}">
                      <a16:colId xmlns:a16="http://schemas.microsoft.com/office/drawing/2014/main" val="20002"/>
                    </a:ext>
                  </a:extLst>
                </a:gridCol>
              </a:tblGrid>
              <a:tr h="639749">
                <a:tc>
                  <a:txBody>
                    <a:bodyPr/>
                    <a:lstStyle/>
                    <a:p>
                      <a:pPr algn="ctr"/>
                      <a:r>
                        <a:rPr lang="fr-FR" dirty="0"/>
                        <a:t>Référence</a:t>
                      </a:r>
                    </a:p>
                  </a:txBody>
                  <a:tcPr/>
                </a:tc>
                <a:tc>
                  <a:txBody>
                    <a:bodyPr/>
                    <a:lstStyle/>
                    <a:p>
                      <a:pPr algn="ctr"/>
                      <a:r>
                        <a:rPr lang="fr-FR" dirty="0"/>
                        <a:t>Objet </a:t>
                      </a:r>
                    </a:p>
                  </a:txBody>
                  <a:tcPr/>
                </a:tc>
                <a:tc>
                  <a:txBody>
                    <a:bodyPr/>
                    <a:lstStyle/>
                    <a:p>
                      <a:pPr algn="ctr"/>
                      <a:r>
                        <a:rPr lang="fr-FR" dirty="0"/>
                        <a:t>calendrier</a:t>
                      </a:r>
                    </a:p>
                  </a:txBody>
                  <a:tcPr/>
                </a:tc>
                <a:extLst>
                  <a:ext uri="{0D108BD9-81ED-4DB2-BD59-A6C34878D82A}">
                    <a16:rowId xmlns:a16="http://schemas.microsoft.com/office/drawing/2014/main" val="10000"/>
                  </a:ext>
                </a:extLst>
              </a:tr>
              <a:tr h="1784240">
                <a:tc>
                  <a:txBody>
                    <a:bodyPr/>
                    <a:lstStyle/>
                    <a:p>
                      <a:r>
                        <a:rPr lang="fr-FR" dirty="0"/>
                        <a:t>Directive 2016/1065/UE du 27 juin 2016</a:t>
                      </a:r>
                    </a:p>
                  </a:txBody>
                  <a:tcPr/>
                </a:tc>
                <a:tc>
                  <a:txBody>
                    <a:bodyPr/>
                    <a:lstStyle/>
                    <a:p>
                      <a:r>
                        <a:rPr lang="fr-FR" dirty="0"/>
                        <a:t>Traitement des </a:t>
                      </a:r>
                      <a:r>
                        <a:rPr lang="fr-FR" b="1" dirty="0"/>
                        <a:t>bons</a:t>
                      </a:r>
                    </a:p>
                  </a:txBody>
                  <a:tcPr/>
                </a:tc>
                <a:tc>
                  <a:txBody>
                    <a:bodyPr/>
                    <a:lstStyle/>
                    <a:p>
                      <a:r>
                        <a:rPr lang="fr-FR" dirty="0"/>
                        <a:t>Entrée en vigueur au</a:t>
                      </a:r>
                      <a:br>
                        <a:rPr lang="fr-FR" dirty="0"/>
                      </a:br>
                      <a:r>
                        <a:rPr lang="fr-FR" dirty="0"/>
                        <a:t>1</a:t>
                      </a:r>
                      <a:r>
                        <a:rPr lang="fr-FR" baseline="30000" dirty="0"/>
                        <a:t>er</a:t>
                      </a:r>
                      <a:r>
                        <a:rPr lang="fr-FR" dirty="0"/>
                        <a:t> janvier 2019 : transposition prévue en loi de finances de fin d’année</a:t>
                      </a:r>
                    </a:p>
                  </a:txBody>
                  <a:tcPr/>
                </a:tc>
                <a:extLst>
                  <a:ext uri="{0D108BD9-81ED-4DB2-BD59-A6C34878D82A}">
                    <a16:rowId xmlns:a16="http://schemas.microsoft.com/office/drawing/2014/main" val="10001"/>
                  </a:ext>
                </a:extLst>
              </a:tr>
              <a:tr h="1784240">
                <a:tc>
                  <a:txBody>
                    <a:bodyPr/>
                    <a:lstStyle/>
                    <a:p>
                      <a:r>
                        <a:rPr lang="fr-FR" dirty="0"/>
                        <a:t>Directive 2017/2455/UE du 5 décembre 2017</a:t>
                      </a:r>
                    </a:p>
                  </a:txBody>
                  <a:tcPr/>
                </a:tc>
                <a:tc>
                  <a:txBody>
                    <a:bodyPr/>
                    <a:lstStyle/>
                    <a:p>
                      <a:r>
                        <a:rPr lang="fr-FR" b="1" dirty="0"/>
                        <a:t>E-commerce </a:t>
                      </a:r>
                      <a:r>
                        <a:rPr lang="fr-FR" dirty="0"/>
                        <a:t>et ventes à distance</a:t>
                      </a:r>
                    </a:p>
                  </a:txBody>
                  <a:tcPr/>
                </a:tc>
                <a:tc>
                  <a:txBody>
                    <a:bodyPr/>
                    <a:lstStyle/>
                    <a:p>
                      <a:r>
                        <a:rPr lang="fr-FR" dirty="0"/>
                        <a:t>Entrée en vigueur de</a:t>
                      </a:r>
                      <a:r>
                        <a:rPr lang="fr-FR" baseline="0" dirty="0"/>
                        <a:t> quelques dispositions marginales au 1</a:t>
                      </a:r>
                      <a:r>
                        <a:rPr lang="fr-FR" baseline="30000" dirty="0"/>
                        <a:t>er</a:t>
                      </a:r>
                      <a:r>
                        <a:rPr lang="fr-FR" baseline="0" dirty="0"/>
                        <a:t> janvier 2019 et de l’essentiel au 1</a:t>
                      </a:r>
                      <a:r>
                        <a:rPr lang="fr-FR" baseline="30000" dirty="0"/>
                        <a:t>er</a:t>
                      </a:r>
                      <a:r>
                        <a:rPr lang="fr-FR" baseline="0" dirty="0"/>
                        <a:t> janvier 2021 </a:t>
                      </a:r>
                      <a:endParaRPr lang="fr-FR"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31081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IX. C/ Perspectives d’évolution de la réglementation UE : les (principales) réformes en cours de discussion (1/3)</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105</a:t>
            </a:fld>
            <a:endParaRPr lang="en-GB" dirty="0"/>
          </a:p>
        </p:txBody>
      </p:sp>
      <p:sp>
        <p:nvSpPr>
          <p:cNvPr id="4" name="Espace réservé du texte 3"/>
          <p:cNvSpPr>
            <a:spLocks noGrp="1"/>
          </p:cNvSpPr>
          <p:nvPr>
            <p:ph type="body" sz="quarter" idx="11"/>
          </p:nvPr>
        </p:nvSpPr>
        <p:spPr/>
        <p:txBody>
          <a:bodyPr/>
          <a:lstStyle/>
          <a:p>
            <a:endParaRPr lang="fr-FR" dirty="0"/>
          </a:p>
          <a:p>
            <a:pPr marL="0" indent="0">
              <a:buNone/>
            </a:pP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008100256"/>
              </p:ext>
            </p:extLst>
          </p:nvPr>
        </p:nvGraphicFramePr>
        <p:xfrm>
          <a:off x="395534" y="1399799"/>
          <a:ext cx="8424938" cy="4766202"/>
        </p:xfrm>
        <a:graphic>
          <a:graphicData uri="http://schemas.openxmlformats.org/drawingml/2006/table">
            <a:tbl>
              <a:tblPr firstRow="1" bandRow="1">
                <a:tableStyleId>{5C22544A-7EE6-4342-B048-85BDC9FD1C3A}</a:tableStyleId>
              </a:tblPr>
              <a:tblGrid>
                <a:gridCol w="2808313">
                  <a:extLst>
                    <a:ext uri="{9D8B030D-6E8A-4147-A177-3AD203B41FA5}">
                      <a16:colId xmlns:a16="http://schemas.microsoft.com/office/drawing/2014/main" val="20000"/>
                    </a:ext>
                  </a:extLst>
                </a:gridCol>
                <a:gridCol w="2882217">
                  <a:extLst>
                    <a:ext uri="{9D8B030D-6E8A-4147-A177-3AD203B41FA5}">
                      <a16:colId xmlns:a16="http://schemas.microsoft.com/office/drawing/2014/main" val="20001"/>
                    </a:ext>
                  </a:extLst>
                </a:gridCol>
                <a:gridCol w="2734408">
                  <a:extLst>
                    <a:ext uri="{9D8B030D-6E8A-4147-A177-3AD203B41FA5}">
                      <a16:colId xmlns:a16="http://schemas.microsoft.com/office/drawing/2014/main" val="20002"/>
                    </a:ext>
                  </a:extLst>
                </a:gridCol>
              </a:tblGrid>
              <a:tr h="661049">
                <a:tc>
                  <a:txBody>
                    <a:bodyPr/>
                    <a:lstStyle/>
                    <a:p>
                      <a:r>
                        <a:rPr lang="fr-FR" dirty="0"/>
                        <a:t>Projet</a:t>
                      </a:r>
                    </a:p>
                  </a:txBody>
                  <a:tcPr/>
                </a:tc>
                <a:tc>
                  <a:txBody>
                    <a:bodyPr/>
                    <a:lstStyle/>
                    <a:p>
                      <a:r>
                        <a:rPr lang="fr-FR" dirty="0"/>
                        <a:t>Calendrier prévisionnel</a:t>
                      </a:r>
                    </a:p>
                  </a:txBody>
                  <a:tcPr/>
                </a:tc>
                <a:tc>
                  <a:txBody>
                    <a:bodyPr/>
                    <a:lstStyle/>
                    <a:p>
                      <a:r>
                        <a:rPr lang="fr-FR" dirty="0"/>
                        <a:t>État d’avancement</a:t>
                      </a:r>
                    </a:p>
                  </a:txBody>
                  <a:tcPr/>
                </a:tc>
                <a:extLst>
                  <a:ext uri="{0D108BD9-81ED-4DB2-BD59-A6C34878D82A}">
                    <a16:rowId xmlns:a16="http://schemas.microsoft.com/office/drawing/2014/main" val="10000"/>
                  </a:ext>
                </a:extLst>
              </a:tr>
              <a:tr h="1485239">
                <a:tc>
                  <a:txBody>
                    <a:bodyPr/>
                    <a:lstStyle/>
                    <a:p>
                      <a:r>
                        <a:rPr lang="fr-FR" sz="1600" b="1" dirty="0"/>
                        <a:t>MALG</a:t>
                      </a:r>
                      <a:r>
                        <a:rPr lang="fr-FR" sz="1600" dirty="0"/>
                        <a:t> (mécanisme d’autoliquidation généralisé) COM(2016) 811 final</a:t>
                      </a:r>
                    </a:p>
                  </a:txBody>
                  <a:tcPr/>
                </a:tc>
                <a:tc>
                  <a:txBody>
                    <a:bodyPr/>
                    <a:lstStyle/>
                    <a:p>
                      <a:r>
                        <a:rPr lang="fr-FR" sz="1600" dirty="0"/>
                        <a:t>Entrée en application</a:t>
                      </a:r>
                      <a:r>
                        <a:rPr lang="fr-FR" sz="1600" baseline="0" dirty="0"/>
                        <a:t>  immédiate mais durée limitée prévue jusqu’à l’entrée en vigueur du régime définitif</a:t>
                      </a:r>
                      <a:endParaRPr lang="fr-FR" sz="1600" dirty="0"/>
                    </a:p>
                  </a:txBody>
                  <a:tcPr/>
                </a:tc>
                <a:tc>
                  <a:txBody>
                    <a:bodyPr/>
                    <a:lstStyle/>
                    <a:p>
                      <a:r>
                        <a:rPr lang="fr-FR" sz="1600" dirty="0"/>
                        <a:t>Pas d’accord à</a:t>
                      </a:r>
                      <a:r>
                        <a:rPr lang="fr-FR" sz="1600" baseline="0" dirty="0"/>
                        <a:t> l’unanimité</a:t>
                      </a:r>
                      <a:endParaRPr lang="fr-FR" sz="1600" dirty="0"/>
                    </a:p>
                  </a:txBody>
                  <a:tcPr/>
                </a:tc>
                <a:extLst>
                  <a:ext uri="{0D108BD9-81ED-4DB2-BD59-A6C34878D82A}">
                    <a16:rowId xmlns:a16="http://schemas.microsoft.com/office/drawing/2014/main" val="10001"/>
                  </a:ext>
                </a:extLst>
              </a:tr>
              <a:tr h="928274">
                <a:tc>
                  <a:txBody>
                    <a:bodyPr/>
                    <a:lstStyle/>
                    <a:p>
                      <a:r>
                        <a:rPr lang="fr-FR" sz="1600" b="1" dirty="0"/>
                        <a:t>Taux réduit livre </a:t>
                      </a:r>
                      <a:r>
                        <a:rPr lang="fr-FR" sz="1600" dirty="0"/>
                        <a:t>et presse COM(2016) 758 final</a:t>
                      </a:r>
                    </a:p>
                  </a:txBody>
                  <a:tcPr/>
                </a:tc>
                <a:tc>
                  <a:txBody>
                    <a:bodyPr/>
                    <a:lstStyle/>
                    <a:p>
                      <a:r>
                        <a:rPr lang="fr-FR" sz="1600" dirty="0"/>
                        <a:t>Entrée en application</a:t>
                      </a:r>
                      <a:r>
                        <a:rPr lang="fr-FR" sz="1600" baseline="0" dirty="0"/>
                        <a:t> </a:t>
                      </a:r>
                      <a:r>
                        <a:rPr lang="fr-FR" sz="1600" dirty="0"/>
                        <a:t>immédiate</a:t>
                      </a:r>
                    </a:p>
                  </a:txBody>
                  <a:tcPr/>
                </a:tc>
                <a:tc>
                  <a:txBody>
                    <a:bodyPr/>
                    <a:lstStyle/>
                    <a:p>
                      <a:r>
                        <a:rPr lang="fr-FR" sz="1600" dirty="0"/>
                        <a:t>Pas d’accord à l’unanimité</a:t>
                      </a:r>
                    </a:p>
                  </a:txBody>
                  <a:tcPr/>
                </a:tc>
                <a:extLst>
                  <a:ext uri="{0D108BD9-81ED-4DB2-BD59-A6C34878D82A}">
                    <a16:rowId xmlns:a16="http://schemas.microsoft.com/office/drawing/2014/main" val="10002"/>
                  </a:ext>
                </a:extLst>
              </a:tr>
              <a:tr h="1583417">
                <a:tc>
                  <a:txBody>
                    <a:bodyPr/>
                    <a:lstStyle/>
                    <a:p>
                      <a:r>
                        <a:rPr lang="fr-FR" sz="1600" b="1" dirty="0"/>
                        <a:t>Régime définitif </a:t>
                      </a:r>
                      <a:r>
                        <a:rPr lang="fr-FR" sz="1600" dirty="0"/>
                        <a:t>: première étape COM(2017) 569 final du 4 octobre 2017</a:t>
                      </a:r>
                    </a:p>
                    <a:p>
                      <a:pPr marL="285750" indent="-285750">
                        <a:buFontTx/>
                        <a:buChar char="-"/>
                      </a:pPr>
                      <a:r>
                        <a:rPr lang="fr-FR" sz="1200" baseline="0" dirty="0"/>
                        <a:t>Principe d’imposition au lieu de destination</a:t>
                      </a:r>
                    </a:p>
                    <a:p>
                      <a:pPr marL="285750" indent="-285750">
                        <a:buFontTx/>
                        <a:buChar char="-"/>
                      </a:pPr>
                      <a:r>
                        <a:rPr lang="fr-FR" sz="1200" strike="sngStrike" baseline="0" dirty="0">
                          <a:solidFill>
                            <a:srgbClr val="C00000"/>
                          </a:solidFill>
                        </a:rPr>
                        <a:t>Notion d’assujetti certifié</a:t>
                      </a:r>
                      <a:r>
                        <a:rPr lang="fr-FR" sz="1200" strike="noStrike" baseline="0" dirty="0">
                          <a:solidFill>
                            <a:srgbClr val="C00000"/>
                          </a:solidFill>
                        </a:rPr>
                        <a:t> (</a:t>
                      </a:r>
                      <a:r>
                        <a:rPr lang="fr-FR" sz="900" strike="noStrike" baseline="0" dirty="0">
                          <a:solidFill>
                            <a:srgbClr val="C00000"/>
                          </a:solidFill>
                        </a:rPr>
                        <a:t>FISC 266 du 20 juin 2018)</a:t>
                      </a:r>
                      <a:endParaRPr lang="fr-FR" sz="1200" strike="noStrike" baseline="0" dirty="0">
                        <a:solidFill>
                          <a:srgbClr val="C00000"/>
                        </a:solidFill>
                      </a:endParaRPr>
                    </a:p>
                    <a:p>
                      <a:pPr marL="285750" indent="-285750">
                        <a:buFontTx/>
                        <a:buChar char="-"/>
                      </a:pPr>
                      <a:r>
                        <a:rPr lang="fr-FR" sz="1200" i="1" baseline="0" dirty="0"/>
                        <a:t>Quick fixes</a:t>
                      </a:r>
                      <a:endParaRPr lang="fr-FR" sz="1200" i="1" dirty="0"/>
                    </a:p>
                  </a:txBody>
                  <a:tcPr/>
                </a:tc>
                <a:tc>
                  <a:txBody>
                    <a:bodyPr/>
                    <a:lstStyle/>
                    <a:p>
                      <a:r>
                        <a:rPr lang="fr-FR" sz="1600" dirty="0"/>
                        <a:t>Entrée en application au</a:t>
                      </a:r>
                      <a:br>
                        <a:rPr lang="fr-FR" sz="1600" dirty="0"/>
                      </a:br>
                      <a:r>
                        <a:rPr lang="fr-FR" sz="1600" strike="sngStrike" dirty="0">
                          <a:solidFill>
                            <a:srgbClr val="FF0000"/>
                          </a:solidFill>
                        </a:rPr>
                        <a:t>1</a:t>
                      </a:r>
                      <a:r>
                        <a:rPr lang="fr-FR" sz="1600" strike="sngStrike" baseline="30000" dirty="0">
                          <a:solidFill>
                            <a:srgbClr val="FF0000"/>
                          </a:solidFill>
                        </a:rPr>
                        <a:t>er</a:t>
                      </a:r>
                      <a:r>
                        <a:rPr lang="fr-FR" sz="1600" strike="sngStrike" dirty="0">
                          <a:solidFill>
                            <a:srgbClr val="FF0000"/>
                          </a:solidFill>
                        </a:rPr>
                        <a:t> janvier</a:t>
                      </a:r>
                      <a:r>
                        <a:rPr lang="fr-FR" sz="1600" strike="sngStrike" baseline="0" dirty="0">
                          <a:solidFill>
                            <a:srgbClr val="FF0000"/>
                          </a:solidFill>
                        </a:rPr>
                        <a:t> 2019 </a:t>
                      </a:r>
                      <a:r>
                        <a:rPr lang="fr-FR" sz="1600" strike="noStrike" baseline="0" dirty="0">
                          <a:solidFill>
                            <a:srgbClr val="FF0000"/>
                          </a:solidFill>
                        </a:rPr>
                        <a:t>1</a:t>
                      </a:r>
                      <a:r>
                        <a:rPr lang="fr-FR" sz="1600" strike="noStrike" baseline="30000" dirty="0">
                          <a:solidFill>
                            <a:srgbClr val="FF0000"/>
                          </a:solidFill>
                        </a:rPr>
                        <a:t>er</a:t>
                      </a:r>
                      <a:r>
                        <a:rPr lang="fr-FR" sz="1600" strike="noStrike" baseline="0" dirty="0">
                          <a:solidFill>
                            <a:srgbClr val="FF0000"/>
                          </a:solidFill>
                        </a:rPr>
                        <a:t> janvier 2020</a:t>
                      </a:r>
                      <a:endParaRPr lang="fr-FR" sz="1600" strike="noStrike" dirty="0">
                        <a:solidFill>
                          <a:srgbClr val="FF0000"/>
                        </a:solidFill>
                      </a:endParaRPr>
                    </a:p>
                  </a:txBody>
                  <a:tcPr/>
                </a:tc>
                <a:tc>
                  <a:txBody>
                    <a:bodyPr/>
                    <a:lstStyle/>
                    <a:p>
                      <a:r>
                        <a:rPr lang="fr-FR" sz="1600" dirty="0"/>
                        <a:t>Pas d’accord à l’unanimité mais des signaux d’une adoption possible pendant l’été.</a:t>
                      </a:r>
                    </a:p>
                    <a:p>
                      <a:r>
                        <a:rPr lang="fr-FR" sz="1600" dirty="0"/>
                        <a:t>Adjonction correction GAP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88055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IX. C/ Perspectives d’évolution de la réglementation UE : les (principales) réformes en cours de discussion (2/3)</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106</a:t>
            </a:fld>
            <a:endParaRPr lang="en-GB" dirty="0"/>
          </a:p>
        </p:txBody>
      </p:sp>
      <p:sp>
        <p:nvSpPr>
          <p:cNvPr id="4" name="Espace réservé du texte 3"/>
          <p:cNvSpPr>
            <a:spLocks noGrp="1"/>
          </p:cNvSpPr>
          <p:nvPr>
            <p:ph type="body" sz="quarter" idx="11"/>
          </p:nvPr>
        </p:nvSpPr>
        <p:spPr/>
        <p:txBody>
          <a:bodyPr/>
          <a:lstStyle/>
          <a:p>
            <a:endParaRPr lang="fr-FR" dirty="0"/>
          </a:p>
          <a:p>
            <a:pPr marL="0" indent="0">
              <a:buNone/>
            </a:pPr>
            <a:endParaRPr lang="fr-FR" dirty="0"/>
          </a:p>
          <a:p>
            <a:pPr marL="0" indent="0">
              <a:buNone/>
            </a:pPr>
            <a:r>
              <a:rPr lang="fr-FR" dirty="0"/>
              <a:t>	</a:t>
            </a:r>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978189769"/>
              </p:ext>
            </p:extLst>
          </p:nvPr>
        </p:nvGraphicFramePr>
        <p:xfrm>
          <a:off x="611561" y="1493088"/>
          <a:ext cx="7920879" cy="4816232"/>
        </p:xfrm>
        <a:graphic>
          <a:graphicData uri="http://schemas.openxmlformats.org/drawingml/2006/table">
            <a:tbl>
              <a:tblPr firstRow="1" bandRow="1">
                <a:tableStyleId>{5C22544A-7EE6-4342-B048-85BDC9FD1C3A}</a:tableStyleId>
              </a:tblPr>
              <a:tblGrid>
                <a:gridCol w="2640293">
                  <a:extLst>
                    <a:ext uri="{9D8B030D-6E8A-4147-A177-3AD203B41FA5}">
                      <a16:colId xmlns:a16="http://schemas.microsoft.com/office/drawing/2014/main" val="20000"/>
                    </a:ext>
                  </a:extLst>
                </a:gridCol>
                <a:gridCol w="2904322">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423744">
                <a:tc>
                  <a:txBody>
                    <a:bodyPr/>
                    <a:lstStyle/>
                    <a:p>
                      <a:pPr algn="ctr"/>
                      <a:r>
                        <a:rPr lang="fr-FR" dirty="0"/>
                        <a:t>Projet</a:t>
                      </a:r>
                    </a:p>
                  </a:txBody>
                  <a:tcPr/>
                </a:tc>
                <a:tc>
                  <a:txBody>
                    <a:bodyPr/>
                    <a:lstStyle/>
                    <a:p>
                      <a:pPr algn="ctr"/>
                      <a:r>
                        <a:rPr lang="fr-FR" dirty="0"/>
                        <a:t>Calendrier prévisionnel</a:t>
                      </a:r>
                    </a:p>
                  </a:txBody>
                  <a:tcPr/>
                </a:tc>
                <a:tc>
                  <a:txBody>
                    <a:bodyPr/>
                    <a:lstStyle/>
                    <a:p>
                      <a:pPr algn="ctr"/>
                      <a:r>
                        <a:rPr lang="fr-FR" dirty="0"/>
                        <a:t>Etat d’avancement</a:t>
                      </a:r>
                    </a:p>
                  </a:txBody>
                  <a:tcPr/>
                </a:tc>
                <a:extLst>
                  <a:ext uri="{0D108BD9-81ED-4DB2-BD59-A6C34878D82A}">
                    <a16:rowId xmlns:a16="http://schemas.microsoft.com/office/drawing/2014/main" val="10000"/>
                  </a:ext>
                </a:extLst>
              </a:tr>
              <a:tr h="1120068">
                <a:tc>
                  <a:txBody>
                    <a:bodyPr/>
                    <a:lstStyle/>
                    <a:p>
                      <a:r>
                        <a:rPr lang="fr-FR" sz="1600" b="1" dirty="0"/>
                        <a:t>Taux réduits </a:t>
                      </a:r>
                      <a:r>
                        <a:rPr lang="fr-FR" sz="1600" dirty="0"/>
                        <a:t>: COM(2018) 20 final du 18 janvier 2018</a:t>
                      </a:r>
                    </a:p>
                    <a:p>
                      <a:r>
                        <a:rPr lang="fr-FR" dirty="0"/>
                        <a:t>- </a:t>
                      </a:r>
                      <a:r>
                        <a:rPr lang="fr-FR" sz="1400" dirty="0"/>
                        <a:t>Liberté de fixation des taux réduits</a:t>
                      </a:r>
                    </a:p>
                  </a:txBody>
                  <a:tcPr/>
                </a:tc>
                <a:tc>
                  <a:txBody>
                    <a:bodyPr/>
                    <a:lstStyle/>
                    <a:p>
                      <a:r>
                        <a:rPr lang="fr-FR" sz="1600" dirty="0"/>
                        <a:t>Entrée en application à la même date que celle de la deuxième étape du régime définitif (1</a:t>
                      </a:r>
                      <a:r>
                        <a:rPr lang="fr-FR" sz="1600" baseline="30000" dirty="0"/>
                        <a:t>er</a:t>
                      </a:r>
                      <a:r>
                        <a:rPr lang="fr-FR" sz="1600" dirty="0"/>
                        <a:t> juillet 2022)</a:t>
                      </a:r>
                    </a:p>
                  </a:txBody>
                  <a:tcPr/>
                </a:tc>
                <a:tc>
                  <a:txBody>
                    <a:bodyPr/>
                    <a:lstStyle/>
                    <a:p>
                      <a:pPr algn="ctr"/>
                      <a:endParaRPr lang="fr-FR" dirty="0"/>
                    </a:p>
                    <a:p>
                      <a:pPr algn="ctr"/>
                      <a:r>
                        <a:rPr lang="fr-FR" dirty="0"/>
                        <a:t>---</a:t>
                      </a:r>
                    </a:p>
                  </a:txBody>
                  <a:tcPr/>
                </a:tc>
                <a:extLst>
                  <a:ext uri="{0D108BD9-81ED-4DB2-BD59-A6C34878D82A}">
                    <a16:rowId xmlns:a16="http://schemas.microsoft.com/office/drawing/2014/main" val="10001"/>
                  </a:ext>
                </a:extLst>
              </a:tr>
              <a:tr h="896156">
                <a:tc>
                  <a:txBody>
                    <a:bodyPr/>
                    <a:lstStyle/>
                    <a:p>
                      <a:r>
                        <a:rPr lang="fr-FR" sz="1600" dirty="0"/>
                        <a:t>Petites entreprises : COM(2018)</a:t>
                      </a:r>
                      <a:r>
                        <a:rPr lang="fr-FR" sz="1600" baseline="0" dirty="0"/>
                        <a:t> 21 final du 18 janvier 2018</a:t>
                      </a:r>
                      <a:endParaRPr lang="fr-FR" sz="1600" dirty="0"/>
                    </a:p>
                  </a:txBody>
                  <a:tcPr/>
                </a:tc>
                <a:tc>
                  <a:txBody>
                    <a:bodyPr/>
                    <a:lstStyle/>
                    <a:p>
                      <a:r>
                        <a:rPr lang="fr-FR" sz="1600" dirty="0"/>
                        <a:t>1</a:t>
                      </a:r>
                      <a:r>
                        <a:rPr lang="fr-FR" sz="1600" baseline="30000" dirty="0"/>
                        <a:t>er</a:t>
                      </a:r>
                      <a:r>
                        <a:rPr lang="fr-FR" sz="1600" dirty="0"/>
                        <a:t> juillet 2022</a:t>
                      </a:r>
                    </a:p>
                  </a:txBody>
                  <a:tcPr/>
                </a:tc>
                <a:tc>
                  <a:txBody>
                    <a:bodyPr/>
                    <a:lstStyle/>
                    <a:p>
                      <a:pPr algn="ctr"/>
                      <a:endParaRPr lang="fr-FR" dirty="0"/>
                    </a:p>
                    <a:p>
                      <a:pPr algn="ctr"/>
                      <a:endParaRPr lang="fr-FR" dirty="0"/>
                    </a:p>
                    <a:p>
                      <a:pPr algn="ctr"/>
                      <a:r>
                        <a:rPr lang="fr-FR" dirty="0"/>
                        <a:t>---</a:t>
                      </a:r>
                    </a:p>
                  </a:txBody>
                  <a:tcPr/>
                </a:tc>
                <a:extLst>
                  <a:ext uri="{0D108BD9-81ED-4DB2-BD59-A6C34878D82A}">
                    <a16:rowId xmlns:a16="http://schemas.microsoft.com/office/drawing/2014/main" val="10002"/>
                  </a:ext>
                </a:extLst>
              </a:tr>
              <a:tr h="2358020">
                <a:tc>
                  <a:txBody>
                    <a:bodyPr/>
                    <a:lstStyle/>
                    <a:p>
                      <a:r>
                        <a:rPr lang="fr-FR" sz="1600" dirty="0"/>
                        <a:t>Régime définitif : deuxième étape COM(2018)</a:t>
                      </a:r>
                      <a:r>
                        <a:rPr lang="fr-FR" sz="1600" baseline="0" dirty="0"/>
                        <a:t> 329 final du 25 mai 2018</a:t>
                      </a:r>
                    </a:p>
                    <a:p>
                      <a:pPr marL="285750" indent="-285750">
                        <a:buFontTx/>
                        <a:buChar char="-"/>
                      </a:pPr>
                      <a:r>
                        <a:rPr lang="fr-FR" sz="1400" baseline="0" dirty="0"/>
                        <a:t>Changement des règles de territorialité pour les livraisons de biens </a:t>
                      </a:r>
                      <a:r>
                        <a:rPr lang="fr-FR" sz="1400" baseline="0" dirty="0">
                          <a:solidFill>
                            <a:srgbClr val="C00000"/>
                          </a:solidFill>
                        </a:rPr>
                        <a:t>(en ce compris le statut d’assujetti certifié)</a:t>
                      </a:r>
                    </a:p>
                    <a:p>
                      <a:pPr marL="285750" indent="-285750">
                        <a:buFontTx/>
                        <a:buChar char="-"/>
                      </a:pPr>
                      <a:r>
                        <a:rPr lang="fr-FR" sz="1400" baseline="0" dirty="0"/>
                        <a:t>Extension OSS (y compris droit à déduction</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t>1</a:t>
                      </a:r>
                      <a:r>
                        <a:rPr lang="fr-FR" sz="1600" baseline="30000" dirty="0"/>
                        <a:t>er</a:t>
                      </a:r>
                      <a:r>
                        <a:rPr lang="fr-FR" sz="1600" dirty="0"/>
                        <a:t> juillet 2022</a:t>
                      </a:r>
                    </a:p>
                    <a:p>
                      <a:endParaRPr lang="fr-FR" sz="1600" dirty="0"/>
                    </a:p>
                  </a:txBody>
                  <a:tcPr/>
                </a:tc>
                <a:tc>
                  <a:txBody>
                    <a:bodyPr/>
                    <a:lstStyle/>
                    <a:p>
                      <a:pPr algn="ctr"/>
                      <a:endParaRPr lang="fr-FR" dirty="0"/>
                    </a:p>
                    <a:p>
                      <a:pPr algn="ctr"/>
                      <a:endParaRPr lang="fr-FR" dirty="0"/>
                    </a:p>
                    <a:p>
                      <a:pPr algn="ctr"/>
                      <a:endParaRPr lang="fr-FR" dirty="0"/>
                    </a:p>
                    <a:p>
                      <a:pPr algn="ctr"/>
                      <a:r>
                        <a:rPr lang="fr-FR" dirty="0"/>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66752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IX. C/ Perspectives d’évolution de la réglementation UE : les (principales) réformes en cours de discussion (3/3)</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107</a:t>
            </a:fld>
            <a:endParaRPr lang="en-GB" dirty="0"/>
          </a:p>
        </p:txBody>
      </p:sp>
      <p:sp>
        <p:nvSpPr>
          <p:cNvPr id="4" name="Espace réservé du texte 3"/>
          <p:cNvSpPr>
            <a:spLocks noGrp="1"/>
          </p:cNvSpPr>
          <p:nvPr>
            <p:ph type="body" sz="quarter" idx="11"/>
          </p:nvPr>
        </p:nvSpPr>
        <p:spPr/>
        <p:txBody>
          <a:bodyPr/>
          <a:lstStyle/>
          <a:p>
            <a:endParaRPr lang="fr-FR" dirty="0"/>
          </a:p>
          <a:p>
            <a:endParaRPr lang="fr-FR" dirty="0"/>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658757532"/>
              </p:ext>
            </p:extLst>
          </p:nvPr>
        </p:nvGraphicFramePr>
        <p:xfrm>
          <a:off x="791580" y="1761584"/>
          <a:ext cx="7560840" cy="260352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591840">
                <a:tc>
                  <a:txBody>
                    <a:bodyPr/>
                    <a:lstStyle/>
                    <a:p>
                      <a:r>
                        <a:rPr lang="fr-FR" dirty="0"/>
                        <a:t>Projet</a:t>
                      </a:r>
                    </a:p>
                  </a:txBody>
                  <a:tcPr/>
                </a:tc>
                <a:tc>
                  <a:txBody>
                    <a:bodyPr/>
                    <a:lstStyle/>
                    <a:p>
                      <a:r>
                        <a:rPr lang="fr-FR" dirty="0"/>
                        <a:t>Calendrier prévisionnel</a:t>
                      </a:r>
                    </a:p>
                  </a:txBody>
                  <a:tcPr/>
                </a:tc>
                <a:tc>
                  <a:txBody>
                    <a:bodyPr/>
                    <a:lstStyle/>
                    <a:p>
                      <a:r>
                        <a:rPr lang="fr-FR" dirty="0"/>
                        <a:t>Etat d’avancement</a:t>
                      </a:r>
                    </a:p>
                  </a:txBody>
                  <a:tcPr/>
                </a:tc>
                <a:extLst>
                  <a:ext uri="{0D108BD9-81ED-4DB2-BD59-A6C34878D82A}">
                    <a16:rowId xmlns:a16="http://schemas.microsoft.com/office/drawing/2014/main" val="10000"/>
                  </a:ext>
                </a:extLst>
              </a:tr>
              <a:tr h="1517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a:t>Prorogation</a:t>
                      </a:r>
                      <a:r>
                        <a:rPr lang="fr-FR" sz="1800" b="1" baseline="0" dirty="0"/>
                        <a:t> mesures d’autoliquidation et MRR </a:t>
                      </a:r>
                      <a:r>
                        <a:rPr lang="fr-FR" sz="1800" b="0" baseline="0" dirty="0"/>
                        <a:t>(</a:t>
                      </a:r>
                      <a:r>
                        <a:rPr lang="fr-FR" sz="1800" baseline="0" dirty="0"/>
                        <a:t>mécanisme de réaction rapide) dont l’application arrive à échéance au 31 décembre 2018</a:t>
                      </a:r>
                      <a:endParaRPr lang="fr-F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Entrée</a:t>
                      </a:r>
                      <a:r>
                        <a:rPr lang="fr-FR" sz="1800" baseline="0" dirty="0"/>
                        <a:t> en application dès l’adoption et jusqu’à la date d’application de la deuxième étape du régime définitif (1</a:t>
                      </a:r>
                      <a:r>
                        <a:rPr lang="fr-FR" sz="1800" baseline="30000" dirty="0"/>
                        <a:t>er</a:t>
                      </a:r>
                      <a:r>
                        <a:rPr lang="fr-FR" sz="1800" baseline="0" dirty="0"/>
                        <a:t> juillet 2022)</a:t>
                      </a:r>
                      <a:endParaRPr lang="fr-FR" sz="1800" dirty="0"/>
                    </a:p>
                    <a:p>
                      <a:endParaRPr lang="fr-FR" dirty="0"/>
                    </a:p>
                  </a:txBody>
                  <a:tcPr/>
                </a:tc>
                <a:tc>
                  <a:txBody>
                    <a:bodyPr/>
                    <a:lstStyle/>
                    <a:p>
                      <a:endParaRPr lang="fr-FR" dirty="0"/>
                    </a:p>
                    <a:p>
                      <a:endParaRPr lang="fr-FR" dirty="0"/>
                    </a:p>
                    <a:p>
                      <a:pPr marL="0" marR="0" indent="0" algn="ctr" defTabSz="914400" rtl="0" eaLnBrk="1" fontAlgn="auto" latinLnBrk="0" hangingPunct="1">
                        <a:lnSpc>
                          <a:spcPct val="100000"/>
                        </a:lnSpc>
                        <a:spcBef>
                          <a:spcPts val="0"/>
                        </a:spcBef>
                        <a:spcAft>
                          <a:spcPts val="0"/>
                        </a:spcAft>
                        <a:buClrTx/>
                        <a:buSzTx/>
                        <a:buFontTx/>
                        <a:buNone/>
                        <a:tabLst/>
                        <a:defRPr/>
                      </a:pPr>
                      <a:r>
                        <a:rPr lang="fr-FR" dirty="0"/>
                        <a:t>---</a:t>
                      </a:r>
                    </a:p>
                    <a:p>
                      <a:endParaRPr lang="fr-F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617780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46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5536" y="547200"/>
            <a:ext cx="8352928" cy="720000"/>
          </a:xfrm>
        </p:spPr>
        <p:txBody>
          <a:bodyPr/>
          <a:lstStyle/>
          <a:p>
            <a:r>
              <a:rPr lang="fr-FR" dirty="0"/>
              <a:t>I. C/ Sous quelles conditions peut-on échapper à la conservation des factures papier ? (2/8)</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11</a:t>
            </a:fld>
            <a:endParaRPr lang="en-GB" dirty="0"/>
          </a:p>
        </p:txBody>
      </p:sp>
      <p:sp>
        <p:nvSpPr>
          <p:cNvPr id="4" name="Espace réservé du texte 3"/>
          <p:cNvSpPr>
            <a:spLocks noGrp="1"/>
          </p:cNvSpPr>
          <p:nvPr>
            <p:ph type="body" sz="quarter" idx="11"/>
          </p:nvPr>
        </p:nvSpPr>
        <p:spPr>
          <a:xfrm>
            <a:off x="432000" y="1484784"/>
            <a:ext cx="8280000" cy="4829616"/>
          </a:xfrm>
        </p:spPr>
        <p:txBody>
          <a:bodyPr/>
          <a:lstStyle/>
          <a:p>
            <a:pPr marL="342900" lvl="1" indent="-342900" algn="just">
              <a:spcBef>
                <a:spcPts val="480"/>
              </a:spcBef>
              <a:buFont typeface="Wingdings" panose="05000000000000000000" pitchFamily="2" charset="2"/>
              <a:buChar char="Ø"/>
            </a:pPr>
            <a:r>
              <a:rPr lang="fr-FR" sz="2000" dirty="0"/>
              <a:t>Exposé des motifs :</a:t>
            </a:r>
          </a:p>
          <a:p>
            <a:pPr marL="252000" lvl="2" indent="0">
              <a:spcBef>
                <a:spcPts val="480"/>
              </a:spcBef>
              <a:buNone/>
            </a:pPr>
            <a:r>
              <a:rPr lang="fr-FR" sz="1800" i="1" dirty="0"/>
              <a:t>« Permettre aux contribuables, s’il le souhaitent, de numériser leurs factures papier dès réception de ces dernières et de pouvoir les conserver sous forme dématérialisée jusqu’à la fin de la période de conservation fiscale (six ans). Cette mesure permettra aux contribuables qui le souhaitent de réaliser des gains de productivité en ayant recours à un archivage dématérialisé qui est moins onéreux qu’un archivage de documents papier. Elle permettra, en outre, aux contribuables qui ne dématérialisent pas dès l’origine leurs factures, telles que par exemple, les factures créées sur papier puis numérisées pour être envoyées par courrier électronique, de les conserver sous format dématérialisé. Il en sera de même pour les récepteurs de ces factures. Jusqu’à présent, ces factures devaient être, en effet, conservées sous format papier. »</a:t>
            </a:r>
          </a:p>
          <a:p>
            <a:pPr marL="0" lvl="1" indent="0">
              <a:spcBef>
                <a:spcPts val="480"/>
              </a:spcBef>
              <a:buNone/>
            </a:pPr>
            <a:endParaRPr lang="fr-FR" sz="600" dirty="0"/>
          </a:p>
          <a:p>
            <a:pPr marL="342900" lvl="1" indent="-342900">
              <a:spcBef>
                <a:spcPts val="480"/>
              </a:spcBef>
              <a:buFont typeface="Wingdings" panose="05000000000000000000" pitchFamily="2" charset="2"/>
              <a:buChar char="Ø"/>
            </a:pPr>
            <a:r>
              <a:rPr lang="fr-FR" sz="2000" dirty="0"/>
              <a:t>L’administration a publié le 7 février 2018 ses commentaires des nouvelles règles entrées en vigueur le 30 mars 2017, lors de la publication de l’arrêté du 22 mars 2017 qui fixe les modalités techniques pour la numérisation des factures.</a:t>
            </a:r>
          </a:p>
          <a:p>
            <a:pPr marL="363600" lvl="1" indent="0">
              <a:buNone/>
            </a:pPr>
            <a:endParaRPr lang="fr-FR" dirty="0"/>
          </a:p>
          <a:p>
            <a:pPr marL="363600" lvl="1" indent="0">
              <a:buNone/>
            </a:pPr>
            <a:endParaRPr lang="fr-FR" dirty="0"/>
          </a:p>
        </p:txBody>
      </p:sp>
    </p:spTree>
    <p:extLst>
      <p:ext uri="{BB962C8B-B14F-4D97-AF65-F5344CB8AC3E}">
        <p14:creationId xmlns:p14="http://schemas.microsoft.com/office/powerpoint/2010/main" val="114938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13308" y="548680"/>
            <a:ext cx="8388472" cy="720080"/>
          </a:xfrm>
        </p:spPr>
        <p:txBody>
          <a:bodyPr/>
          <a:lstStyle/>
          <a:p>
            <a:r>
              <a:rPr lang="fr-FR" dirty="0"/>
              <a:t>I. C/ Sous quelles conditions peut-on échapper à la conservation des factures papier ? (3/8)</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12</a:t>
            </a:fld>
            <a:endParaRPr lang="en-GB" dirty="0"/>
          </a:p>
        </p:txBody>
      </p:sp>
      <p:sp>
        <p:nvSpPr>
          <p:cNvPr id="4" name="Espace réservé du texte 3"/>
          <p:cNvSpPr>
            <a:spLocks noGrp="1"/>
          </p:cNvSpPr>
          <p:nvPr>
            <p:ph type="body" sz="quarter" idx="11"/>
          </p:nvPr>
        </p:nvSpPr>
        <p:spPr/>
        <p:txBody>
          <a:bodyPr/>
          <a:lstStyle/>
          <a:p>
            <a:pPr marL="0" indent="0">
              <a:buNone/>
            </a:pPr>
            <a:endParaRPr lang="fr-FR" dirty="0"/>
          </a:p>
          <a:p>
            <a:pPr marL="0" indent="0">
              <a:buNone/>
            </a:pPr>
            <a:endParaRPr lang="fr-FR" dirty="0"/>
          </a:p>
        </p:txBody>
      </p:sp>
      <p:sp>
        <p:nvSpPr>
          <p:cNvPr id="6" name="Espace réservé du texte 3"/>
          <p:cNvSpPr txBox="1">
            <a:spLocks/>
          </p:cNvSpPr>
          <p:nvPr/>
        </p:nvSpPr>
        <p:spPr bwMode="auto">
          <a:xfrm>
            <a:off x="467544" y="1700808"/>
            <a:ext cx="8280000" cy="46805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6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342900" lvl="1" indent="-342900">
              <a:spcBef>
                <a:spcPts val="480"/>
              </a:spcBef>
              <a:buFont typeface="Wingdings" panose="05000000000000000000" pitchFamily="2" charset="2"/>
              <a:buChar char="Ø"/>
            </a:pPr>
            <a:r>
              <a:rPr lang="fr-FR" sz="2000" b="1" dirty="0">
                <a:solidFill>
                  <a:prstClr val="black"/>
                </a:solidFill>
              </a:rPr>
              <a:t>L’administration confirme que les nouvelles règles s’appliquent  non seulement au flux de factures mais également au stock.</a:t>
            </a:r>
          </a:p>
          <a:p>
            <a:pPr marL="342900" lvl="1" indent="-342900">
              <a:spcBef>
                <a:spcPts val="480"/>
              </a:spcBef>
              <a:buFont typeface="Wingdings" panose="05000000000000000000" pitchFamily="2" charset="2"/>
              <a:buChar char="Ø"/>
            </a:pPr>
            <a:endParaRPr lang="fr-FR" sz="2000" dirty="0">
              <a:solidFill>
                <a:prstClr val="black"/>
              </a:solidFill>
            </a:endParaRPr>
          </a:p>
          <a:p>
            <a:pPr marL="342900" lvl="1" indent="-342900">
              <a:spcBef>
                <a:spcPts val="480"/>
              </a:spcBef>
              <a:buFont typeface="Wingdings" panose="05000000000000000000" pitchFamily="2" charset="2"/>
              <a:buChar char="Ø"/>
            </a:pPr>
            <a:r>
              <a:rPr lang="fr-FR" sz="2000" dirty="0">
                <a:solidFill>
                  <a:prstClr val="black"/>
                </a:solidFill>
              </a:rPr>
              <a:t>BOI-CF-COM-10-10-30-10 du 7 février 2018, n° 107 :</a:t>
            </a:r>
          </a:p>
          <a:p>
            <a:pPr marL="537750" lvl="2" indent="-285750">
              <a:spcBef>
                <a:spcPts val="480"/>
              </a:spcBef>
              <a:spcAft>
                <a:spcPts val="600"/>
              </a:spcAft>
              <a:buFont typeface="Arial" panose="020B0604020202020204" pitchFamily="34" charset="0"/>
              <a:buChar char="•"/>
            </a:pPr>
            <a:r>
              <a:rPr lang="fr-FR" sz="1800" dirty="0">
                <a:solidFill>
                  <a:prstClr val="black"/>
                </a:solidFill>
              </a:rPr>
              <a:t>les entreprises peuvent désormais conserver sous format numérique toutes les factures émises ou reçues sous format papier c’est-à-dire non seulement celles émises ou reçues depuis le 30 mars 2017 (date de publication de l’arrêté mais également, « par tolérance », celles qui ont été émises ou reçues avant cette date (BOI-CF-COM-10-30-10, n° 107) ; </a:t>
            </a:r>
          </a:p>
          <a:p>
            <a:pPr marL="537750" lvl="2" indent="-285750">
              <a:spcBef>
                <a:spcPts val="480"/>
              </a:spcBef>
              <a:spcAft>
                <a:spcPts val="600"/>
              </a:spcAft>
              <a:buFont typeface="Arial" panose="020B0604020202020204" pitchFamily="34" charset="0"/>
              <a:buChar char="•"/>
            </a:pPr>
            <a:r>
              <a:rPr lang="fr-FR" sz="1800" dirty="0">
                <a:solidFill>
                  <a:prstClr val="black"/>
                </a:solidFill>
              </a:rPr>
              <a:t>il est d’ailleurs précisé que la numérisation peut intervenir à tout moment</a:t>
            </a:r>
            <a:br>
              <a:rPr lang="fr-FR" sz="1800" dirty="0">
                <a:solidFill>
                  <a:prstClr val="black"/>
                </a:solidFill>
              </a:rPr>
            </a:br>
            <a:r>
              <a:rPr lang="fr-FR" sz="1800" dirty="0">
                <a:solidFill>
                  <a:prstClr val="black"/>
                </a:solidFill>
              </a:rPr>
              <a:t>(n° 100).</a:t>
            </a:r>
            <a:endParaRPr lang="fr-FR" dirty="0">
              <a:solidFill>
                <a:prstClr val="black"/>
              </a:solidFill>
            </a:endParaRPr>
          </a:p>
          <a:p>
            <a:pPr marL="0" lvl="1" indent="0" algn="just">
              <a:spcBef>
                <a:spcPts val="480"/>
              </a:spcBef>
              <a:buFont typeface="Arial" pitchFamily="34" charset="0"/>
              <a:buNone/>
            </a:pPr>
            <a:endParaRPr lang="fr-FR" sz="2000" dirty="0">
              <a:solidFill>
                <a:prstClr val="black"/>
              </a:solidFill>
            </a:endParaRPr>
          </a:p>
        </p:txBody>
      </p:sp>
    </p:spTree>
    <p:extLst>
      <p:ext uri="{BB962C8B-B14F-4D97-AF65-F5344CB8AC3E}">
        <p14:creationId xmlns:p14="http://schemas.microsoft.com/office/powerpoint/2010/main" val="136537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5536" y="547200"/>
            <a:ext cx="8352928" cy="720000"/>
          </a:xfrm>
        </p:spPr>
        <p:txBody>
          <a:bodyPr/>
          <a:lstStyle/>
          <a:p>
            <a:r>
              <a:rPr lang="fr-FR" dirty="0"/>
              <a:t>I. C/ Sous quelles conditions peut-on échapper à la conservation des factures papier ? (4/8)</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13</a:t>
            </a:fld>
            <a:endParaRPr lang="en-GB" dirty="0"/>
          </a:p>
        </p:txBody>
      </p:sp>
      <p:sp>
        <p:nvSpPr>
          <p:cNvPr id="4" name="Espace réservé du texte 3"/>
          <p:cNvSpPr>
            <a:spLocks noGrp="1"/>
          </p:cNvSpPr>
          <p:nvPr>
            <p:ph type="body" sz="quarter" idx="11"/>
          </p:nvPr>
        </p:nvSpPr>
        <p:spPr>
          <a:xfrm>
            <a:off x="432000" y="1484784"/>
            <a:ext cx="8280000" cy="4829616"/>
          </a:xfrm>
        </p:spPr>
        <p:txBody>
          <a:bodyPr/>
          <a:lstStyle/>
          <a:p>
            <a:endParaRPr lang="fr-FR" dirty="0"/>
          </a:p>
          <a:p>
            <a:endParaRPr lang="fr-FR" dirty="0"/>
          </a:p>
          <a:p>
            <a:pPr marL="0" indent="0">
              <a:buNone/>
            </a:pPr>
            <a:endParaRPr lang="fr-FR" dirty="0">
              <a:solidFill>
                <a:prstClr val="black"/>
              </a:solidFill>
            </a:endParaRPr>
          </a:p>
          <a:p>
            <a:pPr lvl="2"/>
            <a:endParaRPr lang="fr-FR" dirty="0">
              <a:solidFill>
                <a:prstClr val="black"/>
              </a:solidFill>
            </a:endParaRPr>
          </a:p>
        </p:txBody>
      </p:sp>
      <p:sp>
        <p:nvSpPr>
          <p:cNvPr id="5" name="Espace réservé du texte 3"/>
          <p:cNvSpPr txBox="1">
            <a:spLocks/>
          </p:cNvSpPr>
          <p:nvPr/>
        </p:nvSpPr>
        <p:spPr bwMode="auto">
          <a:xfrm>
            <a:off x="395536" y="1745010"/>
            <a:ext cx="8280000" cy="4608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6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342900" lvl="1" indent="-342900">
              <a:spcBef>
                <a:spcPts val="480"/>
              </a:spcBef>
              <a:buFont typeface="Wingdings" panose="05000000000000000000" pitchFamily="2" charset="2"/>
              <a:buChar char="Ø"/>
            </a:pPr>
            <a:r>
              <a:rPr lang="fr-FR" sz="2000" b="1" dirty="0">
                <a:solidFill>
                  <a:prstClr val="black"/>
                </a:solidFill>
              </a:rPr>
              <a:t>Quelles sont les conditions requises pour que la facture numérisée puisse se substituer à la facture papier ? (1/2)</a:t>
            </a:r>
            <a:endParaRPr lang="fr-FR" sz="2000" dirty="0">
              <a:solidFill>
                <a:prstClr val="black"/>
              </a:solidFill>
            </a:endParaRPr>
          </a:p>
          <a:p>
            <a:pPr marL="0" lvl="1" indent="0" algn="just">
              <a:spcBef>
                <a:spcPts val="480"/>
              </a:spcBef>
              <a:buFont typeface="Arial" pitchFamily="34" charset="0"/>
              <a:buNone/>
            </a:pPr>
            <a:endParaRPr lang="fr-FR" sz="2000" dirty="0">
              <a:solidFill>
                <a:prstClr val="black"/>
              </a:solidFill>
            </a:endParaRPr>
          </a:p>
          <a:p>
            <a:pPr lvl="1"/>
            <a:r>
              <a:rPr lang="fr-FR" dirty="0"/>
              <a:t>Les modalités de numérisation codifiées à l’article A 102 B-2 du livre des procédures fiscales s’avèrent contraignantes pour les entreprises :</a:t>
            </a:r>
          </a:p>
          <a:p>
            <a:pPr lvl="2">
              <a:buFont typeface="Wingdings" panose="05000000000000000000" pitchFamily="2" charset="2"/>
              <a:buChar char="ü"/>
            </a:pPr>
            <a:r>
              <a:rPr lang="fr-FR" dirty="0"/>
              <a:t>seul le format de numérisation et de conservation PDF (porte file document est accepté) ;</a:t>
            </a:r>
          </a:p>
          <a:p>
            <a:pPr lvl="2">
              <a:buFont typeface="Wingdings" panose="05000000000000000000" pitchFamily="2" charset="2"/>
              <a:buChar char="ü"/>
            </a:pPr>
            <a:r>
              <a:rPr lang="fr-FR" dirty="0"/>
              <a:t>le document original doit être reproduit à l’identique (sans modification, altération ou surcharge) ;</a:t>
            </a:r>
          </a:p>
          <a:p>
            <a:pPr lvl="2">
              <a:buFont typeface="Wingdings" panose="05000000000000000000" pitchFamily="2" charset="2"/>
              <a:buChar char="ü"/>
            </a:pPr>
            <a:r>
              <a:rPr lang="fr-FR" dirty="0"/>
              <a:t>les codes couleurs doivent être respectés avec une tolérance toutefois pour les informations non porteuses de sens ;</a:t>
            </a:r>
          </a:p>
          <a:p>
            <a:pPr lvl="2" algn="just">
              <a:buFont typeface="Wingdings" panose="05000000000000000000" pitchFamily="2" charset="2"/>
              <a:buChar char="ü"/>
            </a:pPr>
            <a:r>
              <a:rPr lang="fr-FR" dirty="0"/>
              <a:t>chaque facture doit être horodatée à l’aide d’un système propre à l’entreprise.</a:t>
            </a:r>
          </a:p>
          <a:p>
            <a:pPr marL="0" lvl="1" indent="0" algn="just">
              <a:spcBef>
                <a:spcPts val="480"/>
              </a:spcBef>
              <a:buFont typeface="Arial" pitchFamily="34" charset="0"/>
              <a:buNone/>
            </a:pPr>
            <a:endParaRPr lang="fr-FR" sz="2000" dirty="0">
              <a:solidFill>
                <a:prstClr val="black"/>
              </a:solidFill>
            </a:endParaRPr>
          </a:p>
          <a:p>
            <a:pPr marL="0" lvl="1" indent="0" algn="just">
              <a:spcBef>
                <a:spcPts val="480"/>
              </a:spcBef>
              <a:buFont typeface="Arial" pitchFamily="34" charset="0"/>
              <a:buNone/>
            </a:pPr>
            <a:endParaRPr lang="fr-FR" sz="2000" dirty="0">
              <a:solidFill>
                <a:prstClr val="black"/>
              </a:solidFill>
            </a:endParaRPr>
          </a:p>
        </p:txBody>
      </p:sp>
    </p:spTree>
    <p:extLst>
      <p:ext uri="{BB962C8B-B14F-4D97-AF65-F5344CB8AC3E}">
        <p14:creationId xmlns:p14="http://schemas.microsoft.com/office/powerpoint/2010/main" val="283994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5536" y="547200"/>
            <a:ext cx="8352928" cy="720000"/>
          </a:xfrm>
        </p:spPr>
        <p:txBody>
          <a:bodyPr/>
          <a:lstStyle/>
          <a:p>
            <a:r>
              <a:rPr lang="fr-FR" dirty="0"/>
              <a:t>I. C/ Sous quelles conditions peut-on échapper à la conservation des factures papier ? (5/8)</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14</a:t>
            </a:fld>
            <a:endParaRPr lang="en-GB" dirty="0"/>
          </a:p>
        </p:txBody>
      </p:sp>
      <p:sp>
        <p:nvSpPr>
          <p:cNvPr id="4" name="Espace réservé du texte 3"/>
          <p:cNvSpPr>
            <a:spLocks noGrp="1"/>
          </p:cNvSpPr>
          <p:nvPr>
            <p:ph type="body" sz="quarter" idx="11"/>
          </p:nvPr>
        </p:nvSpPr>
        <p:spPr>
          <a:xfrm>
            <a:off x="432000" y="1556792"/>
            <a:ext cx="8280000" cy="4757608"/>
          </a:xfrm>
        </p:spPr>
        <p:txBody>
          <a:bodyPr/>
          <a:lstStyle/>
          <a:p>
            <a:endParaRPr lang="fr-FR" dirty="0"/>
          </a:p>
          <a:p>
            <a:endParaRPr lang="fr-FR" dirty="0"/>
          </a:p>
          <a:p>
            <a:pPr marL="0" indent="0">
              <a:buNone/>
            </a:pPr>
            <a:endParaRPr lang="fr-FR" dirty="0">
              <a:solidFill>
                <a:prstClr val="black"/>
              </a:solidFill>
            </a:endParaRPr>
          </a:p>
          <a:p>
            <a:pPr lvl="2"/>
            <a:endParaRPr lang="fr-FR" dirty="0">
              <a:solidFill>
                <a:prstClr val="black"/>
              </a:solidFill>
            </a:endParaRPr>
          </a:p>
        </p:txBody>
      </p:sp>
      <p:sp>
        <p:nvSpPr>
          <p:cNvPr id="5" name="Espace réservé du texte 3"/>
          <p:cNvSpPr txBox="1">
            <a:spLocks/>
          </p:cNvSpPr>
          <p:nvPr/>
        </p:nvSpPr>
        <p:spPr bwMode="auto">
          <a:xfrm>
            <a:off x="432000" y="1844824"/>
            <a:ext cx="8280000" cy="44695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6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342900" lvl="1" indent="-342900">
              <a:spcBef>
                <a:spcPts val="480"/>
              </a:spcBef>
              <a:buFont typeface="Wingdings" panose="05000000000000000000" pitchFamily="2" charset="2"/>
              <a:buChar char="Ø"/>
            </a:pPr>
            <a:r>
              <a:rPr lang="fr-FR" sz="2000" b="1" dirty="0">
                <a:solidFill>
                  <a:prstClr val="black"/>
                </a:solidFill>
              </a:rPr>
              <a:t>Quelles sont les conditions requises pour que la facture numérisée puisse se substituer à la facture papier ? (2/2)</a:t>
            </a:r>
          </a:p>
          <a:p>
            <a:pPr marL="342900" lvl="1" indent="-342900">
              <a:spcBef>
                <a:spcPts val="480"/>
              </a:spcBef>
              <a:buFont typeface="Wingdings" panose="05000000000000000000" pitchFamily="2" charset="2"/>
              <a:buChar char="Ø"/>
            </a:pPr>
            <a:endParaRPr lang="fr-FR" sz="1000" b="1" dirty="0">
              <a:solidFill>
                <a:prstClr val="black"/>
              </a:solidFill>
            </a:endParaRPr>
          </a:p>
          <a:p>
            <a:pPr lvl="2">
              <a:buFont typeface="Wingdings" panose="05000000000000000000" pitchFamily="2" charset="2"/>
              <a:buChar char="ü"/>
            </a:pPr>
            <a:r>
              <a:rPr lang="fr-FR" dirty="0"/>
              <a:t>le recours (le cas échéant) à la compression des fichiers doit pourvoir s’opérer sans pertes d’informations ;</a:t>
            </a:r>
          </a:p>
          <a:p>
            <a:pPr lvl="2">
              <a:buFont typeface="Wingdings" panose="05000000000000000000" pitchFamily="2" charset="2"/>
              <a:buChar char="ü"/>
            </a:pPr>
            <a:r>
              <a:rPr lang="fr-FR" dirty="0"/>
              <a:t>les opérations d'archivage doivent être définies selon une organisation documentée, associées à des contrôles internes, permettant d'assurer la disponibilité, la lisibilité et l'intégrité des factures ainsi numérisées durant toute la durée de conservation ;</a:t>
            </a:r>
          </a:p>
          <a:p>
            <a:pPr lvl="2">
              <a:buFont typeface="Wingdings" panose="05000000000000000000" pitchFamily="2" charset="2"/>
              <a:buChar char="ü"/>
            </a:pPr>
            <a:r>
              <a:rPr lang="fr-FR" dirty="0"/>
              <a:t>chaque facture numérisée doit être assortie d’une sécurisation électronique permettant de garantir l’intégrité et la pérennité des informations contenues dans celle-ci, à savoir soit un cachet serveur, soit une signature électronique, soit de tout autre procédé équivalent qualifié au RGS (registre général de sécurité) de niveau une étoile ;</a:t>
            </a:r>
          </a:p>
          <a:p>
            <a:pPr lvl="2">
              <a:buFont typeface="Wingdings" panose="05000000000000000000" pitchFamily="2" charset="2"/>
              <a:buChar char="ü"/>
            </a:pPr>
            <a:r>
              <a:rPr lang="fr-FR" dirty="0"/>
              <a:t>possibilité de confier la numérisation à un tiers (art. A. 102 B-2 du LPF).</a:t>
            </a:r>
          </a:p>
          <a:p>
            <a:pPr marL="0" lvl="1" indent="0" algn="just">
              <a:spcBef>
                <a:spcPts val="480"/>
              </a:spcBef>
              <a:spcAft>
                <a:spcPts val="600"/>
              </a:spcAft>
              <a:buFont typeface="Arial" pitchFamily="34" charset="0"/>
              <a:buNone/>
            </a:pPr>
            <a:endParaRPr lang="fr-FR" sz="2000" dirty="0">
              <a:solidFill>
                <a:prstClr val="black"/>
              </a:solidFill>
            </a:endParaRPr>
          </a:p>
          <a:p>
            <a:endParaRPr lang="fr-FR" dirty="0">
              <a:solidFill>
                <a:prstClr val="black"/>
              </a:solidFill>
            </a:endParaRPr>
          </a:p>
          <a:p>
            <a:pPr marL="0" indent="0">
              <a:buFont typeface="Symbol" pitchFamily="18" charset="2"/>
              <a:buNone/>
            </a:pPr>
            <a:endParaRPr lang="fr-FR" dirty="0">
              <a:solidFill>
                <a:prstClr val="black"/>
              </a:solidFill>
            </a:endParaRPr>
          </a:p>
          <a:p>
            <a:pPr lvl="2"/>
            <a:endParaRPr lang="fr-FR" dirty="0">
              <a:solidFill>
                <a:prstClr val="black"/>
              </a:solidFill>
            </a:endParaRPr>
          </a:p>
        </p:txBody>
      </p:sp>
    </p:spTree>
    <p:extLst>
      <p:ext uri="{BB962C8B-B14F-4D97-AF65-F5344CB8AC3E}">
        <p14:creationId xmlns:p14="http://schemas.microsoft.com/office/powerpoint/2010/main" val="57165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5536" y="547200"/>
            <a:ext cx="8352928" cy="720000"/>
          </a:xfrm>
        </p:spPr>
        <p:txBody>
          <a:bodyPr/>
          <a:lstStyle/>
          <a:p>
            <a:r>
              <a:rPr lang="fr-FR" dirty="0"/>
              <a:t>I. C/ Sous quelles conditions peut-on échapper à la conservation des factures papier ? (6/8)</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15</a:t>
            </a:fld>
            <a:endParaRPr lang="en-GB" dirty="0"/>
          </a:p>
        </p:txBody>
      </p:sp>
      <p:sp>
        <p:nvSpPr>
          <p:cNvPr id="4" name="Espace réservé du texte 3"/>
          <p:cNvSpPr>
            <a:spLocks noGrp="1"/>
          </p:cNvSpPr>
          <p:nvPr>
            <p:ph type="body" sz="quarter" idx="11"/>
          </p:nvPr>
        </p:nvSpPr>
        <p:spPr>
          <a:xfrm>
            <a:off x="432000" y="1556792"/>
            <a:ext cx="8280000" cy="4757608"/>
          </a:xfrm>
        </p:spPr>
        <p:txBody>
          <a:bodyPr/>
          <a:lstStyle/>
          <a:p>
            <a:endParaRPr lang="fr-FR" dirty="0"/>
          </a:p>
          <a:p>
            <a:endParaRPr lang="fr-FR" dirty="0"/>
          </a:p>
          <a:p>
            <a:pPr marL="0" indent="0">
              <a:buNone/>
            </a:pPr>
            <a:endParaRPr lang="fr-FR" dirty="0">
              <a:solidFill>
                <a:prstClr val="black"/>
              </a:solidFill>
            </a:endParaRPr>
          </a:p>
          <a:p>
            <a:pPr lvl="2"/>
            <a:endParaRPr lang="fr-FR" dirty="0">
              <a:solidFill>
                <a:prstClr val="black"/>
              </a:solidFill>
            </a:endParaRPr>
          </a:p>
        </p:txBody>
      </p:sp>
      <p:sp>
        <p:nvSpPr>
          <p:cNvPr id="5" name="Espace réservé du texte 3"/>
          <p:cNvSpPr txBox="1">
            <a:spLocks/>
          </p:cNvSpPr>
          <p:nvPr/>
        </p:nvSpPr>
        <p:spPr bwMode="auto">
          <a:xfrm>
            <a:off x="432000" y="1844824"/>
            <a:ext cx="8280000" cy="44695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6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lvl="1" indent="0" algn="just">
              <a:spcBef>
                <a:spcPts val="480"/>
              </a:spcBef>
              <a:spcAft>
                <a:spcPts val="600"/>
              </a:spcAft>
              <a:buFont typeface="Arial" pitchFamily="34" charset="0"/>
              <a:buNone/>
            </a:pPr>
            <a:r>
              <a:rPr lang="fr-FR" sz="2000" dirty="0"/>
              <a:t>L’administration entend exiger la présentation de la facture papier si la moindre erreur est constatée dans les modalités de numérisation </a:t>
            </a:r>
          </a:p>
          <a:p>
            <a:pPr marL="0" lvl="1" indent="0" algn="just">
              <a:spcBef>
                <a:spcPts val="480"/>
              </a:spcBef>
              <a:spcAft>
                <a:spcPts val="600"/>
              </a:spcAft>
              <a:buFont typeface="Arial" pitchFamily="34" charset="0"/>
              <a:buNone/>
            </a:pPr>
            <a:r>
              <a:rPr lang="fr-FR" dirty="0">
                <a:solidFill>
                  <a:prstClr val="black"/>
                </a:solidFill>
              </a:rPr>
              <a:t>Le BOFIP précise en effet que :</a:t>
            </a:r>
          </a:p>
          <a:p>
            <a:pPr lvl="1"/>
            <a:r>
              <a:rPr lang="fr-FR" dirty="0">
                <a:solidFill>
                  <a:prstClr val="black"/>
                </a:solidFill>
              </a:rPr>
              <a:t>la facture papier d’origine reste la pièce justificative pour la déduction de la TVA ;</a:t>
            </a:r>
          </a:p>
          <a:p>
            <a:pPr lvl="1"/>
            <a:r>
              <a:rPr lang="fr-FR" dirty="0">
                <a:solidFill>
                  <a:prstClr val="black"/>
                </a:solidFill>
              </a:rPr>
              <a:t>l’archivage numérique est considéré comme la copie identique et justifie la déduction de la TVA à la condition que les modalités de numérisation soient respectées ;</a:t>
            </a:r>
          </a:p>
          <a:p>
            <a:pPr lvl="1"/>
            <a:r>
              <a:rPr lang="fr-FR" dirty="0">
                <a:solidFill>
                  <a:prstClr val="black"/>
                </a:solidFill>
              </a:rPr>
              <a:t>à défaut, le contribuable devra présenter la facture papier.</a:t>
            </a:r>
          </a:p>
          <a:p>
            <a:pPr marL="537750" lvl="2" indent="-285750" algn="just">
              <a:spcBef>
                <a:spcPts val="480"/>
              </a:spcBef>
              <a:spcAft>
                <a:spcPts val="600"/>
              </a:spcAft>
            </a:pPr>
            <a:endParaRPr lang="fr-FR" dirty="0">
              <a:solidFill>
                <a:prstClr val="black"/>
              </a:solidFill>
            </a:endParaRPr>
          </a:p>
        </p:txBody>
      </p:sp>
    </p:spTree>
    <p:extLst>
      <p:ext uri="{BB962C8B-B14F-4D97-AF65-F5344CB8AC3E}">
        <p14:creationId xmlns:p14="http://schemas.microsoft.com/office/powerpoint/2010/main" val="51021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 C/ Sous quelles conditions peut-on échapper à la conservation des factures papier ? (7/8)</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16</a:t>
            </a:fld>
            <a:endParaRPr lang="en-GB" dirty="0"/>
          </a:p>
        </p:txBody>
      </p:sp>
      <p:sp>
        <p:nvSpPr>
          <p:cNvPr id="4" name="Espace réservé du texte 3"/>
          <p:cNvSpPr>
            <a:spLocks noGrp="1"/>
          </p:cNvSpPr>
          <p:nvPr>
            <p:ph type="body" sz="quarter" idx="11"/>
          </p:nvPr>
        </p:nvSpPr>
        <p:spPr/>
        <p:txBody>
          <a:bodyPr/>
          <a:lstStyle/>
          <a:p>
            <a:pPr marL="342900" lvl="1" indent="-342900">
              <a:spcBef>
                <a:spcPts val="480"/>
              </a:spcBef>
              <a:buFont typeface="Wingdings" panose="05000000000000000000" pitchFamily="2" charset="2"/>
              <a:buChar char="Ø"/>
            </a:pPr>
            <a:r>
              <a:rPr lang="fr-FR" sz="2000" b="1" i="1" dirty="0"/>
              <a:t>Quid</a:t>
            </a:r>
            <a:r>
              <a:rPr lang="fr-FR" sz="2000" b="1" dirty="0"/>
              <a:t> du sort des factures électroniques éditées au format papier numérisées pour être transmises au format PDF ? (1/2)</a:t>
            </a:r>
          </a:p>
          <a:p>
            <a:pPr marL="0" lvl="1" indent="0">
              <a:spcBef>
                <a:spcPts val="480"/>
              </a:spcBef>
              <a:buNone/>
            </a:pPr>
            <a:endParaRPr lang="fr-FR" sz="2000" dirty="0"/>
          </a:p>
          <a:p>
            <a:pPr lvl="1"/>
            <a:r>
              <a:rPr lang="fr-FR" dirty="0"/>
              <a:t>Il s’agit des factures créées sous un format électronique, imprimées par l’émetteur et envoyées à leur destinataire au format PDF.</a:t>
            </a:r>
          </a:p>
          <a:p>
            <a:pPr lvl="1"/>
            <a:endParaRPr lang="fr-FR" dirty="0"/>
          </a:p>
          <a:p>
            <a:pPr lvl="1"/>
            <a:r>
              <a:rPr lang="fr-FR" dirty="0"/>
              <a:t>Une mesure de tolérance temporaire de l’administration fiscale permettait  l’assimilation de ces factures à des factures électroniques sous conditions. Pour mémoire, cette mesure a pris fin pour les grandes entreprises, celles de taille intermédiaire et les personnes publiques, et cessera de s’appliquer d’ici au 1</a:t>
            </a:r>
            <a:r>
              <a:rPr lang="fr-FR" baseline="30000" dirty="0"/>
              <a:t>er</a:t>
            </a:r>
            <a:r>
              <a:rPr lang="fr-FR" dirty="0"/>
              <a:t> janvier 2020 pour les PME et les TPE.</a:t>
            </a:r>
          </a:p>
          <a:p>
            <a:endParaRPr lang="fr-FR" dirty="0"/>
          </a:p>
        </p:txBody>
      </p:sp>
    </p:spTree>
    <p:extLst>
      <p:ext uri="{BB962C8B-B14F-4D97-AF65-F5344CB8AC3E}">
        <p14:creationId xmlns:p14="http://schemas.microsoft.com/office/powerpoint/2010/main" val="189526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5536" y="548680"/>
            <a:ext cx="8352928" cy="720080"/>
          </a:xfrm>
        </p:spPr>
        <p:txBody>
          <a:bodyPr/>
          <a:lstStyle/>
          <a:p>
            <a:r>
              <a:rPr lang="fr-FR" dirty="0"/>
              <a:t>I. C/ Sous quelles conditions peut-on échapper à la conservation des factures papier ? (8/8)</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17</a:t>
            </a:fld>
            <a:endParaRPr lang="en-GB" dirty="0"/>
          </a:p>
        </p:txBody>
      </p:sp>
      <p:sp>
        <p:nvSpPr>
          <p:cNvPr id="4" name="Espace réservé du texte 3"/>
          <p:cNvSpPr>
            <a:spLocks noGrp="1"/>
          </p:cNvSpPr>
          <p:nvPr>
            <p:ph type="body" sz="quarter" idx="11"/>
          </p:nvPr>
        </p:nvSpPr>
        <p:spPr>
          <a:xfrm>
            <a:off x="432000" y="1839744"/>
            <a:ext cx="8280000" cy="4757608"/>
          </a:xfrm>
        </p:spPr>
        <p:txBody>
          <a:bodyPr/>
          <a:lstStyle/>
          <a:p>
            <a:endParaRPr lang="fr-FR" dirty="0"/>
          </a:p>
          <a:p>
            <a:endParaRPr lang="fr-FR" dirty="0"/>
          </a:p>
          <a:p>
            <a:pPr marL="0" indent="0">
              <a:buNone/>
            </a:pPr>
            <a:endParaRPr lang="fr-FR" dirty="0">
              <a:solidFill>
                <a:prstClr val="black"/>
              </a:solidFill>
            </a:endParaRPr>
          </a:p>
          <a:p>
            <a:pPr lvl="2"/>
            <a:endParaRPr lang="fr-FR" dirty="0">
              <a:solidFill>
                <a:prstClr val="black"/>
              </a:solidFill>
            </a:endParaRPr>
          </a:p>
        </p:txBody>
      </p:sp>
      <p:sp>
        <p:nvSpPr>
          <p:cNvPr id="5" name="Espace réservé du texte 3"/>
          <p:cNvSpPr txBox="1">
            <a:spLocks/>
          </p:cNvSpPr>
          <p:nvPr/>
        </p:nvSpPr>
        <p:spPr bwMode="auto">
          <a:xfrm>
            <a:off x="432000" y="1844824"/>
            <a:ext cx="8280000" cy="42484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6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342900" lvl="1" indent="-342900">
              <a:spcBef>
                <a:spcPts val="480"/>
              </a:spcBef>
              <a:buFont typeface="Wingdings" panose="05000000000000000000" pitchFamily="2" charset="2"/>
              <a:buChar char="Ø"/>
            </a:pPr>
            <a:r>
              <a:rPr lang="fr-FR" sz="2000" b="1" i="1" dirty="0">
                <a:solidFill>
                  <a:prstClr val="black"/>
                </a:solidFill>
              </a:rPr>
              <a:t>Quid</a:t>
            </a:r>
            <a:r>
              <a:rPr lang="fr-FR" sz="2000" b="1" dirty="0">
                <a:solidFill>
                  <a:prstClr val="black"/>
                </a:solidFill>
              </a:rPr>
              <a:t> du sort des factures électroniques éditées au format papier numérisées pour être transmises au format PDF ? (2/2)</a:t>
            </a:r>
          </a:p>
          <a:p>
            <a:pPr marL="342900" lvl="1" indent="-342900">
              <a:spcBef>
                <a:spcPts val="480"/>
              </a:spcBef>
              <a:buFont typeface="Wingdings" panose="05000000000000000000" pitchFamily="2" charset="2"/>
              <a:buChar char="Ø"/>
            </a:pPr>
            <a:endParaRPr lang="fr-FR" sz="2000" b="1" dirty="0">
              <a:solidFill>
                <a:prstClr val="black"/>
              </a:solidFill>
            </a:endParaRPr>
          </a:p>
          <a:p>
            <a:pPr marL="846900" lvl="3" indent="-342900">
              <a:spcBef>
                <a:spcPts val="480"/>
              </a:spcBef>
            </a:pPr>
            <a:r>
              <a:rPr lang="fr-FR" sz="1800" dirty="0"/>
              <a:t>L’administration se place en contradiction avec l’exposé des motifs et maintient une position très contestable :</a:t>
            </a:r>
          </a:p>
          <a:p>
            <a:pPr marL="1098900" lvl="4" indent="-342900">
              <a:spcBef>
                <a:spcPts val="480"/>
              </a:spcBef>
              <a:buFont typeface="Wingdings" panose="05000000000000000000" pitchFamily="2" charset="2"/>
              <a:buChar char="ü"/>
            </a:pPr>
            <a:r>
              <a:rPr lang="fr-FR" dirty="0">
                <a:solidFill>
                  <a:prstClr val="black"/>
                </a:solidFill>
              </a:rPr>
              <a:t>une facture reçue sous format papier peut être numérisée à réception ;</a:t>
            </a:r>
          </a:p>
          <a:p>
            <a:pPr marL="1098900" lvl="4" indent="-342900">
              <a:spcBef>
                <a:spcPts val="480"/>
              </a:spcBef>
              <a:buFont typeface="Wingdings" panose="05000000000000000000" pitchFamily="2" charset="2"/>
              <a:buChar char="ü"/>
            </a:pPr>
            <a:r>
              <a:rPr lang="fr-FR" dirty="0">
                <a:solidFill>
                  <a:prstClr val="black"/>
                </a:solidFill>
              </a:rPr>
              <a:t>mais une facture reçue au format numérique, même si elle a été constituée au format électronique, puis éditée et transmise par l’émetteur  au format PDF dans les conditions exigées par la réglementation, ne remplit pas chez le récepteur les conditions pour valoir archivage numérique conforme permettant la justification de la déduction de la TVA (par hypothèse, au moins la condition relative à l’horodatage fera défaut). </a:t>
            </a:r>
          </a:p>
          <a:p>
            <a:pPr marL="594900" lvl="2" indent="-342900">
              <a:spcBef>
                <a:spcPts val="480"/>
              </a:spcBef>
              <a:buFont typeface="Wingdings" panose="05000000000000000000" pitchFamily="2" charset="2"/>
              <a:buChar char="§"/>
            </a:pPr>
            <a:endParaRPr lang="fr-FR" b="1" dirty="0">
              <a:solidFill>
                <a:prstClr val="black"/>
              </a:solidFill>
            </a:endParaRPr>
          </a:p>
          <a:p>
            <a:pPr marL="846900" lvl="3" indent="-342900">
              <a:spcBef>
                <a:spcPts val="480"/>
              </a:spcBef>
            </a:pPr>
            <a:r>
              <a:rPr lang="fr-FR" sz="1800" dirty="0"/>
              <a:t>Solution ?</a:t>
            </a:r>
          </a:p>
        </p:txBody>
      </p:sp>
    </p:spTree>
    <p:extLst>
      <p:ext uri="{BB962C8B-B14F-4D97-AF65-F5344CB8AC3E}">
        <p14:creationId xmlns:p14="http://schemas.microsoft.com/office/powerpoint/2010/main" val="3561377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32000" y="4269600"/>
            <a:ext cx="7884416" cy="936000"/>
          </a:xfrm>
        </p:spPr>
        <p:txBody>
          <a:bodyPr/>
          <a:lstStyle/>
          <a:p>
            <a:r>
              <a:rPr lang="fr-FR" sz="2000" b="1" dirty="0"/>
              <a:t>II. E-commerce : à quoi faut-il désormais se préparer ?</a:t>
            </a:r>
            <a:br>
              <a:rPr lang="fr-FR" sz="2000" dirty="0"/>
            </a:br>
            <a:endParaRPr lang="fr-FR" sz="2000" dirty="0"/>
          </a:p>
        </p:txBody>
      </p:sp>
      <p:sp>
        <p:nvSpPr>
          <p:cNvPr id="12" name="Espace réservé du texte 11"/>
          <p:cNvSpPr>
            <a:spLocks noGrp="1"/>
          </p:cNvSpPr>
          <p:nvPr>
            <p:ph type="body" sz="quarter" idx="15"/>
          </p:nvPr>
        </p:nvSpPr>
        <p:spPr/>
        <p:txBody>
          <a:bodyPr/>
          <a:lstStyle/>
          <a:p>
            <a:r>
              <a:rPr lang="fr-FR" sz="1400" dirty="0"/>
              <a:t>Marie-Odile Duparc, Amélie Retureau et Denis Redon</a:t>
            </a:r>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18</a:t>
            </a:fld>
            <a:endParaRPr lang="en-GB" dirty="0"/>
          </a:p>
        </p:txBody>
      </p:sp>
      <p:pic>
        <p:nvPicPr>
          <p:cNvPr id="5" name="Image 4"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pic>
        <p:nvPicPr>
          <p:cNvPr id="2" name="Image 1" descr="CMSLegal_ImageFromLibrary"/>
          <p:cNvPicPr>
            <a:picLocks/>
          </p:cNvPicPr>
          <p:nvPr/>
        </p:nvPicPr>
        <p:blipFill>
          <a:blip r:embed="rId6">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6" name="Image 5" descr="CMSLegal_ImageFromLibrary"/>
          <p:cNvPicPr>
            <a:picLocks/>
          </p:cNvPicPr>
          <p:nvPr/>
        </p:nvPicPr>
        <p:blipFill>
          <a:blip r:embed="rId7">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7" name="Image 6" descr="CMSLegal_ImageFromLibrary"/>
          <p:cNvPicPr>
            <a:picLocks/>
          </p:cNvPicPr>
          <p:nvPr/>
        </p:nvPicPr>
        <p:blipFill>
          <a:blip r:embed="rId8">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6" name="Groupe 15"/>
          <p:cNvGrpSpPr/>
          <p:nvPr/>
        </p:nvGrpSpPr>
        <p:grpSpPr>
          <a:xfrm>
            <a:off x="432001" y="332656"/>
            <a:ext cx="8430105" cy="795369"/>
            <a:chOff x="432001" y="332656"/>
            <a:chExt cx="8430105" cy="795369"/>
          </a:xfrm>
        </p:grpSpPr>
        <p:pic>
          <p:nvPicPr>
            <p:cNvPr id="17" name="Image 16" descr="CMSLegal_Cover_Logo_IM_iL_004_N"/>
            <p:cNvPicPr>
              <a:picLocks noChangeAspect="1"/>
            </p:cNvPicPr>
            <p:nvPr userDrawn="1"/>
          </p:nvPicPr>
          <p:blipFill rotWithShape="1">
            <a:blip r:embed="rId9"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8" name="Image 17" descr="CMS-FL-avocat-negativ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796893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p:cNvSpPr>
            <a:spLocks noGrp="1"/>
          </p:cNvSpPr>
          <p:nvPr>
            <p:ph type="body" sz="quarter" idx="10"/>
          </p:nvPr>
        </p:nvSpPr>
        <p:spPr/>
        <p:txBody>
          <a:bodyPr/>
          <a:lstStyle/>
          <a:p>
            <a:r>
              <a:rPr lang="fr-FR" dirty="0"/>
              <a:t>II. A/ Introduction/Calendrier </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19</a:t>
            </a:fld>
            <a:endParaRPr lang="en-GB" dirty="0"/>
          </a:p>
        </p:txBody>
      </p:sp>
      <p:sp>
        <p:nvSpPr>
          <p:cNvPr id="4" name="Espace réservé du texte 3"/>
          <p:cNvSpPr>
            <a:spLocks noGrp="1"/>
          </p:cNvSpPr>
          <p:nvPr>
            <p:ph type="body" sz="quarter" idx="11"/>
          </p:nvPr>
        </p:nvSpPr>
        <p:spPr>
          <a:xfrm>
            <a:off x="432000" y="1575288"/>
            <a:ext cx="8388472" cy="4734032"/>
          </a:xfrm>
        </p:spPr>
        <p:txBody>
          <a:bodyPr/>
          <a:lstStyle/>
          <a:p>
            <a:pPr>
              <a:buFont typeface="Wingdings" panose="05000000000000000000" pitchFamily="2" charset="2"/>
              <a:buChar char="Ø"/>
            </a:pPr>
            <a:r>
              <a:rPr lang="fr-FR" b="1" dirty="0"/>
              <a:t>Directive (UE) 2017/2454 et règlement (UE) 2017/2455</a:t>
            </a:r>
            <a:br>
              <a:rPr lang="fr-FR" b="1" dirty="0"/>
            </a:br>
            <a:r>
              <a:rPr lang="fr-FR" b="1" dirty="0"/>
              <a:t>du 5 décembre 2017</a:t>
            </a:r>
          </a:p>
          <a:p>
            <a:pPr lvl="1"/>
            <a:endParaRPr lang="fr-FR" sz="1000" dirty="0"/>
          </a:p>
          <a:p>
            <a:pPr lvl="1"/>
            <a:r>
              <a:rPr lang="fr-FR" dirty="0"/>
              <a:t>Moderniser le régime des transactions « B to C » dans un contexte de développement du e-commerce :</a:t>
            </a:r>
          </a:p>
          <a:p>
            <a:pPr marL="1079500" lvl="2">
              <a:buFont typeface="Wingdings" panose="05000000000000000000" pitchFamily="2" charset="2"/>
              <a:buChar char="ü"/>
            </a:pPr>
            <a:r>
              <a:rPr lang="fr-FR" dirty="0"/>
              <a:t>en assurant une taxation plus systématique des ventes à distance au lieu de la consommation ;</a:t>
            </a:r>
          </a:p>
          <a:p>
            <a:pPr marL="1079500" lvl="2">
              <a:buFont typeface="Wingdings" panose="05000000000000000000" pitchFamily="2" charset="2"/>
              <a:buChar char="ü"/>
            </a:pPr>
            <a:r>
              <a:rPr lang="fr-FR" dirty="0"/>
              <a:t>en rendant les plateformes responsables du paiement de la TVA pour la généralité des ventes à distance de biens dont elles facilitent la vente (&lt; 150 €) ;</a:t>
            </a:r>
          </a:p>
          <a:p>
            <a:pPr marL="1079500" lvl="2">
              <a:buFont typeface="Wingdings" panose="05000000000000000000" pitchFamily="2" charset="2"/>
              <a:buChar char="ü"/>
            </a:pPr>
            <a:r>
              <a:rPr lang="fr-FR" dirty="0"/>
              <a:t>en faciliter, par le recours plus systématique au guichet unique, le paiement de la TVA au lieu de consommation pour ces ventes mais aussi pour les services.</a:t>
            </a:r>
          </a:p>
          <a:p>
            <a:pPr marL="671400" lvl="2" indent="0">
              <a:buNone/>
            </a:pPr>
            <a:endParaRPr lang="fr-FR" sz="1000" dirty="0"/>
          </a:p>
          <a:p>
            <a:pPr lvl="1"/>
            <a:r>
              <a:rPr lang="fr-FR" dirty="0"/>
              <a:t>Entrée en vigueur le 1</a:t>
            </a:r>
            <a:r>
              <a:rPr lang="fr-FR" baseline="30000" dirty="0"/>
              <a:t>er</a:t>
            </a:r>
            <a:r>
              <a:rPr lang="fr-FR" dirty="0"/>
              <a:t> janvier 2021, pour l’essentiel.</a:t>
            </a:r>
          </a:p>
          <a:p>
            <a:pPr lvl="1"/>
            <a:endParaRPr lang="fr-FR" sz="1000" dirty="0"/>
          </a:p>
          <a:p>
            <a:pPr lvl="1"/>
            <a:r>
              <a:rPr lang="fr-FR" dirty="0"/>
              <a:t>D’ici là, d’importants travaux de préparation technique et juridique sont à prévoir.</a:t>
            </a:r>
          </a:p>
          <a:p>
            <a:endParaRPr lang="fr-FR" dirty="0"/>
          </a:p>
          <a:p>
            <a:pPr lvl="1"/>
            <a:endParaRPr lang="fr-FR" dirty="0"/>
          </a:p>
        </p:txBody>
      </p:sp>
    </p:spTree>
    <p:extLst>
      <p:ext uri="{BB962C8B-B14F-4D97-AF65-F5344CB8AC3E}">
        <p14:creationId xmlns:p14="http://schemas.microsoft.com/office/powerpoint/2010/main" val="81021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err="1"/>
              <a:t>Sommaire</a:t>
            </a:r>
            <a:endParaRPr lang="en-GB" dirty="0"/>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2</a:t>
            </a:fld>
            <a:endParaRPr lang="en-GB" noProof="0" dirty="0"/>
          </a:p>
        </p:txBody>
      </p:sp>
      <p:sp>
        <p:nvSpPr>
          <p:cNvPr id="4" name="Textplatzhalter 3"/>
          <p:cNvSpPr>
            <a:spLocks noGrp="1"/>
          </p:cNvSpPr>
          <p:nvPr>
            <p:ph type="body" sz="quarter" idx="11"/>
          </p:nvPr>
        </p:nvSpPr>
        <p:spPr>
          <a:xfrm>
            <a:off x="432000" y="1628800"/>
            <a:ext cx="8280000" cy="4446000"/>
          </a:xfrm>
        </p:spPr>
        <p:txBody>
          <a:bodyPr/>
          <a:lstStyle/>
          <a:p>
            <a:pPr marL="514350" indent="-514350">
              <a:spcBef>
                <a:spcPts val="1200"/>
              </a:spcBef>
              <a:buAutoNum type="romanUcPeriod"/>
            </a:pPr>
            <a:r>
              <a:rPr lang="fr-FR" dirty="0"/>
              <a:t>Compliance : certification des systèmes de caisse et</a:t>
            </a:r>
            <a:br>
              <a:rPr lang="fr-FR" dirty="0"/>
            </a:br>
            <a:r>
              <a:rPr lang="fr-FR" dirty="0"/>
              <a:t>conservation des factures</a:t>
            </a:r>
          </a:p>
          <a:p>
            <a:pPr marL="514350" indent="-514350">
              <a:spcBef>
                <a:spcPts val="1200"/>
              </a:spcBef>
              <a:buAutoNum type="romanUcPeriod"/>
            </a:pPr>
            <a:r>
              <a:rPr lang="fr-FR" dirty="0"/>
              <a:t>E-commerce : à quoi faut-il désormais se préparer ?</a:t>
            </a:r>
          </a:p>
          <a:p>
            <a:pPr marL="514350" indent="-514350">
              <a:spcBef>
                <a:spcPts val="1200"/>
              </a:spcBef>
              <a:buAutoNum type="romanUcPeriod"/>
            </a:pPr>
            <a:r>
              <a:rPr lang="fr-FR" dirty="0"/>
              <a:t>Correction des erreurs et respect du principe de neutralité</a:t>
            </a:r>
          </a:p>
          <a:p>
            <a:pPr marL="514350" indent="-514350">
              <a:spcBef>
                <a:spcPts val="1200"/>
              </a:spcBef>
              <a:buAutoNum type="romanUcPeriod"/>
            </a:pPr>
            <a:r>
              <a:rPr lang="fr-FR" dirty="0"/>
              <a:t>Ventes en chaîne : récents développements jurisprudentiels</a:t>
            </a:r>
          </a:p>
          <a:p>
            <a:pPr marL="514350" indent="-514350">
              <a:spcBef>
                <a:spcPts val="1200"/>
              </a:spcBef>
              <a:buFont typeface="Symbol" pitchFamily="18" charset="2"/>
              <a:buAutoNum type="romanUcPeriod"/>
            </a:pPr>
            <a:r>
              <a:rPr lang="fr-FR" altLang="fr-FR" dirty="0"/>
              <a:t>Les transmissions d’universalités totales ou partielles de biens </a:t>
            </a:r>
          </a:p>
          <a:p>
            <a:pPr marL="514350" indent="-514350">
              <a:spcBef>
                <a:spcPts val="1200"/>
              </a:spcBef>
              <a:buAutoNum type="romanUcPeriod"/>
            </a:pPr>
            <a:r>
              <a:rPr lang="fr-FR" dirty="0"/>
              <a:t>Actualité des rappels en matière de TVA et de taxe sur les salaires</a:t>
            </a:r>
          </a:p>
          <a:p>
            <a:pPr marL="514350" indent="-514350">
              <a:spcBef>
                <a:spcPts val="1200"/>
              </a:spcBef>
              <a:buAutoNum type="romanUcPeriod"/>
            </a:pPr>
            <a:r>
              <a:rPr lang="fr-FR" dirty="0"/>
              <a:t>Incidence des ajustements de prix de transfert sur les droits de douane et la TVA </a:t>
            </a:r>
          </a:p>
          <a:p>
            <a:pPr marL="514350" indent="-514350">
              <a:spcBef>
                <a:spcPts val="1200"/>
              </a:spcBef>
              <a:buAutoNum type="romanUcPeriod"/>
            </a:pPr>
            <a:r>
              <a:rPr lang="en-GB" dirty="0" err="1"/>
              <a:t>Sociétés</a:t>
            </a:r>
            <a:r>
              <a:rPr lang="en-GB" dirty="0"/>
              <a:t> holding et TVA : point </a:t>
            </a:r>
            <a:r>
              <a:rPr lang="en-GB" dirty="0" err="1"/>
              <a:t>d’actualité</a:t>
            </a:r>
            <a:r>
              <a:rPr lang="en-GB" dirty="0"/>
              <a:t> </a:t>
            </a:r>
            <a:r>
              <a:rPr lang="en-GB" dirty="0" err="1"/>
              <a:t>jurisprudentielle</a:t>
            </a:r>
            <a:r>
              <a:rPr lang="en-GB" dirty="0"/>
              <a:t> </a:t>
            </a:r>
            <a:endParaRPr lang="fr-FR" altLang="fr-FR" dirty="0"/>
          </a:p>
          <a:p>
            <a:pPr marL="514350" indent="-514350">
              <a:spcBef>
                <a:spcPts val="1200"/>
              </a:spcBef>
              <a:buAutoNum type="romanUcPeriod"/>
            </a:pPr>
            <a:r>
              <a:rPr lang="fr-FR" dirty="0"/>
              <a:t>Le reste de l’actualité</a:t>
            </a:r>
          </a:p>
        </p:txBody>
      </p:sp>
    </p:spTree>
    <p:extLst>
      <p:ext uri="{BB962C8B-B14F-4D97-AF65-F5344CB8AC3E}">
        <p14:creationId xmlns:p14="http://schemas.microsoft.com/office/powerpoint/2010/main" val="3127253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 B/ Prestations de services : régime actuel (1/2) </a:t>
            </a:r>
          </a:p>
        </p:txBody>
      </p:sp>
      <p:sp>
        <p:nvSpPr>
          <p:cNvPr id="5" name="Espace réservé du numéro de diapositive 4"/>
          <p:cNvSpPr>
            <a:spLocks noGrp="1"/>
          </p:cNvSpPr>
          <p:nvPr>
            <p:ph type="sldNum" sz="quarter" idx="13"/>
          </p:nvPr>
        </p:nvSpPr>
        <p:spPr/>
        <p:txBody>
          <a:bodyPr/>
          <a:lstStyle/>
          <a:p>
            <a:fld id="{BCA178D2-D38B-496A-BFAF-4FB157D36662}" type="slidenum">
              <a:rPr lang="en-GB" smtClean="0"/>
              <a:pPr/>
              <a:t>20</a:t>
            </a:fld>
            <a:endParaRPr lang="en-GB" dirty="0"/>
          </a:p>
        </p:txBody>
      </p:sp>
      <p:sp>
        <p:nvSpPr>
          <p:cNvPr id="3" name="Espace réservé du texte 2"/>
          <p:cNvSpPr>
            <a:spLocks noGrp="1"/>
          </p:cNvSpPr>
          <p:nvPr>
            <p:ph type="body" sz="quarter" idx="11"/>
          </p:nvPr>
        </p:nvSpPr>
        <p:spPr>
          <a:xfrm>
            <a:off x="395536" y="1477977"/>
            <a:ext cx="8280000" cy="4941235"/>
          </a:xfrm>
        </p:spPr>
        <p:txBody>
          <a:bodyPr/>
          <a:lstStyle/>
          <a:p>
            <a:pPr>
              <a:buFont typeface="Wingdings" panose="05000000000000000000" pitchFamily="2" charset="2"/>
              <a:buChar char="Ø"/>
            </a:pPr>
            <a:r>
              <a:rPr lang="fr-FR" sz="1800" dirty="0"/>
              <a:t>Prestations de </a:t>
            </a:r>
            <a:r>
              <a:rPr lang="fr-FR" sz="1800" b="1" dirty="0"/>
              <a:t>services de télécommunication, de radiodiffusion et de télévision et des services électroniques</a:t>
            </a:r>
            <a:r>
              <a:rPr lang="fr-FR" sz="1800" dirty="0"/>
              <a:t> : utilisation optionnelle du MOSS</a:t>
            </a:r>
          </a:p>
        </p:txBody>
      </p:sp>
      <p:sp>
        <p:nvSpPr>
          <p:cNvPr id="14" name="Rectangle 13"/>
          <p:cNvSpPr/>
          <p:nvPr/>
        </p:nvSpPr>
        <p:spPr>
          <a:xfrm>
            <a:off x="5116276" y="4864643"/>
            <a:ext cx="1440160" cy="720080"/>
          </a:xfrm>
          <a:prstGeom prst="rect">
            <a:avLst/>
          </a:prstGeom>
          <a:solidFill>
            <a:srgbClr val="C0504D">
              <a:lumMod val="40000"/>
              <a:lumOff val="60000"/>
            </a:srgbClr>
          </a:solidFill>
          <a:ln w="25400" cap="flat" cmpd="sng" algn="ctr">
            <a:solidFill>
              <a:srgbClr val="C0504D">
                <a:lumMod val="75000"/>
              </a:srgbClr>
            </a:solidFill>
            <a:prstDash val="solid"/>
          </a:ln>
          <a:effectLst/>
        </p:spPr>
        <p:txBody>
          <a:bodyPr rtlCol="0" anchor="ctr"/>
          <a:lstStyle/>
          <a:p>
            <a:pPr algn="ctr">
              <a:defRPr/>
            </a:pPr>
            <a:r>
              <a:rPr lang="fr-FR" sz="1400" kern="0" dirty="0">
                <a:solidFill>
                  <a:srgbClr val="C0504D">
                    <a:lumMod val="75000"/>
                  </a:srgbClr>
                </a:solidFill>
                <a:cs typeface="Arial" panose="020B0604020202020204" pitchFamily="34" charset="0"/>
              </a:rPr>
              <a:t>Consommateur</a:t>
            </a:r>
          </a:p>
        </p:txBody>
      </p:sp>
      <p:cxnSp>
        <p:nvCxnSpPr>
          <p:cNvPr id="15" name="Connecteur droit 14"/>
          <p:cNvCxnSpPr/>
          <p:nvPr/>
        </p:nvCxnSpPr>
        <p:spPr>
          <a:xfrm>
            <a:off x="3887948" y="2325382"/>
            <a:ext cx="0" cy="3600400"/>
          </a:xfrm>
          <a:prstGeom prst="line">
            <a:avLst/>
          </a:prstGeom>
          <a:noFill/>
          <a:ln w="25400" cap="flat" cmpd="sng" algn="ctr">
            <a:solidFill>
              <a:sysClr val="windowText" lastClr="000000">
                <a:lumMod val="50000"/>
                <a:lumOff val="50000"/>
              </a:sysClr>
            </a:solidFill>
            <a:prstDash val="solid"/>
          </a:ln>
          <a:effectLst/>
        </p:spPr>
      </p:cxnSp>
      <p:sp>
        <p:nvSpPr>
          <p:cNvPr id="16" name="ZoneTexte 15"/>
          <p:cNvSpPr txBox="1"/>
          <p:nvPr/>
        </p:nvSpPr>
        <p:spPr>
          <a:xfrm>
            <a:off x="323528" y="2388110"/>
            <a:ext cx="1584176" cy="369332"/>
          </a:xfrm>
          <a:prstGeom prst="rect">
            <a:avLst/>
          </a:prstGeom>
          <a:noFill/>
        </p:spPr>
        <p:txBody>
          <a:bodyPr wrap="square" rtlCol="0">
            <a:spAutoFit/>
          </a:bodyPr>
          <a:lstStyle/>
          <a:p>
            <a:r>
              <a:rPr lang="fr-FR" dirty="0">
                <a:solidFill>
                  <a:prstClr val="black"/>
                </a:solidFill>
                <a:cs typeface="Arial" panose="020B0604020202020204" pitchFamily="34" charset="0"/>
              </a:rPr>
              <a:t>UE/hors UE</a:t>
            </a:r>
          </a:p>
        </p:txBody>
      </p:sp>
      <p:sp>
        <p:nvSpPr>
          <p:cNvPr id="17" name="ZoneTexte 16"/>
          <p:cNvSpPr txBox="1"/>
          <p:nvPr/>
        </p:nvSpPr>
        <p:spPr>
          <a:xfrm>
            <a:off x="6700595" y="2388078"/>
            <a:ext cx="1903965" cy="338554"/>
          </a:xfrm>
          <a:prstGeom prst="rect">
            <a:avLst/>
          </a:prstGeom>
          <a:noFill/>
        </p:spPr>
        <p:txBody>
          <a:bodyPr wrap="square" rtlCol="0">
            <a:spAutoFit/>
          </a:bodyPr>
          <a:lstStyle/>
          <a:p>
            <a:pPr algn="r"/>
            <a:r>
              <a:rPr lang="fr-FR" sz="1600" dirty="0">
                <a:solidFill>
                  <a:prstClr val="black"/>
                </a:solidFill>
                <a:cs typeface="Arial" panose="020B0604020202020204" pitchFamily="34" charset="0"/>
              </a:rPr>
              <a:t>UE (FR ou autre)</a:t>
            </a:r>
          </a:p>
        </p:txBody>
      </p:sp>
      <p:sp>
        <p:nvSpPr>
          <p:cNvPr id="18" name="Rectangle 17"/>
          <p:cNvSpPr/>
          <p:nvPr/>
        </p:nvSpPr>
        <p:spPr>
          <a:xfrm>
            <a:off x="1079636" y="3588555"/>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Prestataire</a:t>
            </a:r>
          </a:p>
        </p:txBody>
      </p:sp>
      <p:cxnSp>
        <p:nvCxnSpPr>
          <p:cNvPr id="19" name="Connecteur droit avec flèche 18"/>
          <p:cNvCxnSpPr>
            <a:stCxn id="18" idx="3"/>
            <a:endCxn id="14" idx="1"/>
          </p:cNvCxnSpPr>
          <p:nvPr/>
        </p:nvCxnSpPr>
        <p:spPr>
          <a:xfrm>
            <a:off x="2519796" y="3948595"/>
            <a:ext cx="2596480" cy="1276088"/>
          </a:xfrm>
          <a:prstGeom prst="straightConnector1">
            <a:avLst/>
          </a:prstGeom>
          <a:noFill/>
          <a:ln w="9525" cap="flat" cmpd="sng" algn="ctr">
            <a:solidFill>
              <a:sysClr val="windowText" lastClr="000000"/>
            </a:solidFill>
            <a:prstDash val="dash"/>
            <a:tailEnd type="arrow"/>
          </a:ln>
          <a:effectLst/>
        </p:spPr>
      </p:cxnSp>
      <p:sp>
        <p:nvSpPr>
          <p:cNvPr id="22" name="ZoneTexte 21"/>
          <p:cNvSpPr txBox="1"/>
          <p:nvPr/>
        </p:nvSpPr>
        <p:spPr>
          <a:xfrm>
            <a:off x="6840354" y="4125600"/>
            <a:ext cx="1404156" cy="369332"/>
          </a:xfrm>
          <a:prstGeom prst="rect">
            <a:avLst/>
          </a:prstGeom>
          <a:noFill/>
        </p:spPr>
        <p:txBody>
          <a:bodyPr wrap="square" rtlCol="0">
            <a:spAutoFit/>
          </a:bodyPr>
          <a:lstStyle/>
          <a:p>
            <a:pPr algn="r"/>
            <a:r>
              <a:rPr lang="fr-FR" dirty="0">
                <a:solidFill>
                  <a:prstClr val="black"/>
                </a:solidFill>
              </a:rPr>
              <a:t>France</a:t>
            </a:r>
          </a:p>
        </p:txBody>
      </p:sp>
      <p:cxnSp>
        <p:nvCxnSpPr>
          <p:cNvPr id="26" name="Connecteur droit 25"/>
          <p:cNvCxnSpPr/>
          <p:nvPr/>
        </p:nvCxnSpPr>
        <p:spPr>
          <a:xfrm>
            <a:off x="3887948" y="4053574"/>
            <a:ext cx="3896816" cy="0"/>
          </a:xfrm>
          <a:prstGeom prst="line">
            <a:avLst/>
          </a:prstGeom>
          <a:noFill/>
          <a:ln w="25400" cap="flat" cmpd="sng" algn="ctr">
            <a:solidFill>
              <a:sysClr val="windowText" lastClr="000000">
                <a:lumMod val="50000"/>
                <a:lumOff val="50000"/>
              </a:sysClr>
            </a:solidFill>
            <a:prstDash val="solid"/>
          </a:ln>
          <a:effectLst/>
        </p:spPr>
      </p:cxnSp>
      <p:sp>
        <p:nvSpPr>
          <p:cNvPr id="34" name="Ellipse 33"/>
          <p:cNvSpPr/>
          <p:nvPr/>
        </p:nvSpPr>
        <p:spPr>
          <a:xfrm>
            <a:off x="4921745" y="2469398"/>
            <a:ext cx="1800200" cy="720080"/>
          </a:xfrm>
          <a:prstGeom prst="ellipse">
            <a:avLst/>
          </a:prstGeom>
          <a:solidFill>
            <a:srgbClr val="4BACC6">
              <a:lumMod val="20000"/>
              <a:lumOff val="80000"/>
            </a:srgbClr>
          </a:solidFill>
          <a:ln w="25400" cap="flat" cmpd="sng" algn="ctr">
            <a:solidFill>
              <a:srgbClr val="4BACC6">
                <a:lumMod val="75000"/>
              </a:srgbClr>
            </a:solidFill>
            <a:prstDash val="solid"/>
          </a:ln>
          <a:effectLst/>
        </p:spPr>
        <p:txBody>
          <a:bodyPr rtlCol="0" anchor="ctr"/>
          <a:lstStyle/>
          <a:p>
            <a:pPr algn="ctr">
              <a:defRPr/>
            </a:pPr>
            <a:r>
              <a:rPr lang="fr-FR" sz="1600" kern="0" dirty="0">
                <a:solidFill>
                  <a:srgbClr val="4BACC6">
                    <a:lumMod val="75000"/>
                  </a:srgbClr>
                </a:solidFill>
                <a:cs typeface="Arial" panose="020B0604020202020204" pitchFamily="34" charset="0"/>
              </a:rPr>
              <a:t>MOSS</a:t>
            </a:r>
          </a:p>
        </p:txBody>
      </p:sp>
      <p:sp>
        <p:nvSpPr>
          <p:cNvPr id="35" name="ZoneTexte 34"/>
          <p:cNvSpPr txBox="1"/>
          <p:nvPr/>
        </p:nvSpPr>
        <p:spPr>
          <a:xfrm>
            <a:off x="4846246" y="3219223"/>
            <a:ext cx="1980220" cy="738664"/>
          </a:xfrm>
          <a:prstGeom prst="rect">
            <a:avLst/>
          </a:prstGeom>
          <a:noFill/>
        </p:spPr>
        <p:txBody>
          <a:bodyPr wrap="square" rtlCol="0">
            <a:spAutoFit/>
          </a:bodyPr>
          <a:lstStyle/>
          <a:p>
            <a:pPr algn="ctr"/>
            <a:r>
              <a:rPr lang="fr-FR" sz="1400" b="1" dirty="0">
                <a:solidFill>
                  <a:prstClr val="black"/>
                </a:solidFill>
                <a:cs typeface="Arial" panose="020B0604020202020204" pitchFamily="34" charset="0"/>
              </a:rPr>
              <a:t>Immatriculation</a:t>
            </a:r>
          </a:p>
          <a:p>
            <a:pPr algn="ctr"/>
            <a:r>
              <a:rPr lang="fr-FR" sz="1400" b="1" dirty="0">
                <a:solidFill>
                  <a:prstClr val="black"/>
                </a:solidFill>
                <a:cs typeface="Arial" panose="020B0604020202020204" pitchFamily="34" charset="0"/>
              </a:rPr>
              <a:t>Déclaration </a:t>
            </a:r>
          </a:p>
          <a:p>
            <a:pPr algn="ctr"/>
            <a:r>
              <a:rPr lang="fr-FR" sz="1400" b="1" dirty="0">
                <a:solidFill>
                  <a:prstClr val="black"/>
                </a:solidFill>
                <a:cs typeface="Arial" panose="020B0604020202020204" pitchFamily="34" charset="0"/>
              </a:rPr>
              <a:t>Paiement TVA FR</a:t>
            </a:r>
          </a:p>
        </p:txBody>
      </p:sp>
      <p:sp>
        <p:nvSpPr>
          <p:cNvPr id="39" name="Flèche droite 38"/>
          <p:cNvSpPr/>
          <p:nvPr/>
        </p:nvSpPr>
        <p:spPr>
          <a:xfrm rot="20470101">
            <a:off x="2361590" y="2942405"/>
            <a:ext cx="2616285"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40" name="Rectangle 39"/>
          <p:cNvSpPr/>
          <p:nvPr/>
        </p:nvSpPr>
        <p:spPr>
          <a:xfrm>
            <a:off x="7023089" y="4864643"/>
            <a:ext cx="1010909" cy="720080"/>
          </a:xfrm>
          <a:prstGeom prst="rect">
            <a:avLst/>
          </a:prstGeom>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fr-FR" sz="1400" kern="0" dirty="0">
                <a:solidFill>
                  <a:prstClr val="black"/>
                </a:solidFill>
                <a:cs typeface="Arial" panose="020B0604020202020204" pitchFamily="34" charset="0"/>
              </a:rPr>
              <a:t>Trésor public FR</a:t>
            </a:r>
          </a:p>
        </p:txBody>
      </p:sp>
      <p:sp>
        <p:nvSpPr>
          <p:cNvPr id="41" name="Flèche droite 40"/>
          <p:cNvSpPr/>
          <p:nvPr/>
        </p:nvSpPr>
        <p:spPr>
          <a:xfrm rot="3628001">
            <a:off x="6113309" y="3862498"/>
            <a:ext cx="1875342"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42" name="ZoneTexte 41"/>
          <p:cNvSpPr txBox="1"/>
          <p:nvPr/>
        </p:nvSpPr>
        <p:spPr>
          <a:xfrm>
            <a:off x="2695066" y="4583122"/>
            <a:ext cx="1188318" cy="738664"/>
          </a:xfrm>
          <a:prstGeom prst="rect">
            <a:avLst/>
          </a:prstGeom>
          <a:noFill/>
        </p:spPr>
        <p:txBody>
          <a:bodyPr wrap="square" rtlCol="0">
            <a:spAutoFit/>
          </a:bodyPr>
          <a:lstStyle/>
          <a:p>
            <a:pPr algn="ctr"/>
            <a:r>
              <a:rPr lang="fr-FR" sz="1400" b="1" dirty="0">
                <a:solidFill>
                  <a:prstClr val="black"/>
                </a:solidFill>
                <a:cs typeface="Arial" panose="020B0604020202020204" pitchFamily="34" charset="0"/>
              </a:rPr>
              <a:t>Service avec TVA FR</a:t>
            </a:r>
          </a:p>
        </p:txBody>
      </p:sp>
      <p:cxnSp>
        <p:nvCxnSpPr>
          <p:cNvPr id="43" name="Connecteur droit avec flèche 42"/>
          <p:cNvCxnSpPr/>
          <p:nvPr/>
        </p:nvCxnSpPr>
        <p:spPr>
          <a:xfrm>
            <a:off x="544567" y="5421712"/>
            <a:ext cx="498215" cy="0"/>
          </a:xfrm>
          <a:prstGeom prst="straightConnector1">
            <a:avLst/>
          </a:prstGeom>
          <a:noFill/>
          <a:ln w="9525" cap="flat" cmpd="sng" algn="ctr">
            <a:solidFill>
              <a:sysClr val="windowText" lastClr="000000"/>
            </a:solidFill>
            <a:prstDash val="dash"/>
            <a:tailEnd type="arrow"/>
          </a:ln>
          <a:effectLst/>
        </p:spPr>
      </p:cxnSp>
      <p:sp>
        <p:nvSpPr>
          <p:cNvPr id="45" name="Flèche droite 44"/>
          <p:cNvSpPr/>
          <p:nvPr/>
        </p:nvSpPr>
        <p:spPr>
          <a:xfrm>
            <a:off x="544568" y="5775602"/>
            <a:ext cx="498215"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49" name="ZoneTexte 48"/>
          <p:cNvSpPr txBox="1"/>
          <p:nvPr/>
        </p:nvSpPr>
        <p:spPr>
          <a:xfrm>
            <a:off x="1079612" y="5259131"/>
            <a:ext cx="1980220" cy="769441"/>
          </a:xfrm>
          <a:prstGeom prst="rect">
            <a:avLst/>
          </a:prstGeom>
          <a:noFill/>
        </p:spPr>
        <p:txBody>
          <a:bodyPr wrap="square" rtlCol="0">
            <a:spAutoFit/>
          </a:bodyPr>
          <a:lstStyle/>
          <a:p>
            <a:r>
              <a:rPr lang="fr-FR" sz="1100" dirty="0">
                <a:solidFill>
                  <a:prstClr val="black"/>
                </a:solidFill>
                <a:cs typeface="Arial" panose="020B0604020202020204" pitchFamily="34" charset="0"/>
              </a:rPr>
              <a:t>Prestation de service</a:t>
            </a:r>
          </a:p>
          <a:p>
            <a:endParaRPr lang="fr-FR" sz="1100" dirty="0">
              <a:solidFill>
                <a:prstClr val="black"/>
              </a:solidFill>
              <a:cs typeface="Arial" panose="020B0604020202020204" pitchFamily="34" charset="0"/>
            </a:endParaRPr>
          </a:p>
          <a:p>
            <a:endParaRPr lang="fr-FR" sz="1100" dirty="0">
              <a:solidFill>
                <a:prstClr val="black"/>
              </a:solidFill>
              <a:cs typeface="Arial" panose="020B0604020202020204" pitchFamily="34" charset="0"/>
            </a:endParaRPr>
          </a:p>
          <a:p>
            <a:r>
              <a:rPr lang="fr-FR" sz="1100" dirty="0">
                <a:solidFill>
                  <a:prstClr val="black"/>
                </a:solidFill>
                <a:cs typeface="Arial" panose="020B0604020202020204" pitchFamily="34" charset="0"/>
              </a:rPr>
              <a:t>Paiement de la TVA</a:t>
            </a:r>
          </a:p>
        </p:txBody>
      </p:sp>
    </p:spTree>
    <p:extLst>
      <p:ext uri="{BB962C8B-B14F-4D97-AF65-F5344CB8AC3E}">
        <p14:creationId xmlns:p14="http://schemas.microsoft.com/office/powerpoint/2010/main" val="323948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 B/ Prestations de services : régime actuel (2/2) </a:t>
            </a:r>
          </a:p>
        </p:txBody>
      </p:sp>
      <p:sp>
        <p:nvSpPr>
          <p:cNvPr id="5" name="Espace réservé du numéro de diapositive 4"/>
          <p:cNvSpPr>
            <a:spLocks noGrp="1"/>
          </p:cNvSpPr>
          <p:nvPr>
            <p:ph type="sldNum" sz="quarter" idx="13"/>
          </p:nvPr>
        </p:nvSpPr>
        <p:spPr/>
        <p:txBody>
          <a:bodyPr/>
          <a:lstStyle/>
          <a:p>
            <a:fld id="{BCA178D2-D38B-496A-BFAF-4FB157D36662}" type="slidenum">
              <a:rPr lang="en-GB" smtClean="0"/>
              <a:pPr/>
              <a:t>21</a:t>
            </a:fld>
            <a:endParaRPr lang="en-GB" dirty="0"/>
          </a:p>
        </p:txBody>
      </p:sp>
      <p:sp>
        <p:nvSpPr>
          <p:cNvPr id="3" name="Espace réservé du texte 2"/>
          <p:cNvSpPr>
            <a:spLocks noGrp="1"/>
          </p:cNvSpPr>
          <p:nvPr>
            <p:ph type="body" sz="quarter" idx="11"/>
          </p:nvPr>
        </p:nvSpPr>
        <p:spPr>
          <a:xfrm>
            <a:off x="432000" y="1484784"/>
            <a:ext cx="8280000" cy="4446000"/>
          </a:xfrm>
        </p:spPr>
        <p:txBody>
          <a:bodyPr/>
          <a:lstStyle/>
          <a:p>
            <a:pPr>
              <a:buFont typeface="Wingdings" panose="05000000000000000000" pitchFamily="2" charset="2"/>
              <a:buChar char="Ø"/>
            </a:pPr>
            <a:r>
              <a:rPr lang="fr-FR" sz="1800" b="1" dirty="0"/>
              <a:t>Autres services « B to C » (taxables dans l’Etat du consommateur, </a:t>
            </a:r>
            <a:r>
              <a:rPr lang="fr-FR" sz="1800" dirty="0"/>
              <a:t>ex : location longue durée de moyen de transport)</a:t>
            </a:r>
            <a:r>
              <a:rPr lang="fr-FR" sz="1800" b="1" dirty="0"/>
              <a:t> </a:t>
            </a:r>
            <a:r>
              <a:rPr lang="fr-FR" sz="1800" dirty="0"/>
              <a:t>et des </a:t>
            </a:r>
            <a:r>
              <a:rPr lang="fr-FR" sz="1800" b="1" dirty="0"/>
              <a:t>services de télécommunication, de radiodiffusion et de télévision et des services électroniques sans option pour le MOSS</a:t>
            </a:r>
            <a:endParaRPr lang="fr-FR" sz="1800" dirty="0"/>
          </a:p>
        </p:txBody>
      </p:sp>
      <p:sp>
        <p:nvSpPr>
          <p:cNvPr id="14" name="Rectangle 13"/>
          <p:cNvSpPr/>
          <p:nvPr/>
        </p:nvSpPr>
        <p:spPr>
          <a:xfrm>
            <a:off x="6015161" y="5157260"/>
            <a:ext cx="1440160" cy="720080"/>
          </a:xfrm>
          <a:prstGeom prst="rect">
            <a:avLst/>
          </a:prstGeom>
          <a:solidFill>
            <a:srgbClr val="C0504D">
              <a:lumMod val="40000"/>
              <a:lumOff val="60000"/>
            </a:srgbClr>
          </a:solidFill>
          <a:ln w="25400" cap="flat" cmpd="sng" algn="ctr">
            <a:solidFill>
              <a:srgbClr val="C0504D">
                <a:lumMod val="75000"/>
              </a:srgbClr>
            </a:solidFill>
            <a:prstDash val="solid"/>
          </a:ln>
          <a:effectLst/>
        </p:spPr>
        <p:txBody>
          <a:bodyPr rtlCol="0" anchor="ctr"/>
          <a:lstStyle/>
          <a:p>
            <a:pPr algn="ctr">
              <a:defRPr/>
            </a:pPr>
            <a:r>
              <a:rPr lang="fr-FR" sz="1400" kern="0" dirty="0">
                <a:solidFill>
                  <a:srgbClr val="C0504D">
                    <a:lumMod val="75000"/>
                  </a:srgbClr>
                </a:solidFill>
                <a:cs typeface="Arial" panose="020B0604020202020204" pitchFamily="34" charset="0"/>
              </a:rPr>
              <a:t>Consommateur</a:t>
            </a:r>
          </a:p>
        </p:txBody>
      </p:sp>
      <p:cxnSp>
        <p:nvCxnSpPr>
          <p:cNvPr id="15" name="Connecteur droit 14"/>
          <p:cNvCxnSpPr/>
          <p:nvPr/>
        </p:nvCxnSpPr>
        <p:spPr>
          <a:xfrm>
            <a:off x="3563888" y="3191927"/>
            <a:ext cx="0" cy="3045463"/>
          </a:xfrm>
          <a:prstGeom prst="line">
            <a:avLst/>
          </a:prstGeom>
          <a:noFill/>
          <a:ln w="25400" cap="flat" cmpd="sng" algn="ctr">
            <a:solidFill>
              <a:sysClr val="windowText" lastClr="000000">
                <a:lumMod val="50000"/>
                <a:lumOff val="50000"/>
              </a:sysClr>
            </a:solidFill>
            <a:prstDash val="solid"/>
          </a:ln>
          <a:effectLst/>
        </p:spPr>
      </p:cxnSp>
      <p:sp>
        <p:nvSpPr>
          <p:cNvPr id="16" name="ZoneTexte 15"/>
          <p:cNvSpPr txBox="1"/>
          <p:nvPr/>
        </p:nvSpPr>
        <p:spPr>
          <a:xfrm>
            <a:off x="395536" y="3007261"/>
            <a:ext cx="1584176" cy="369332"/>
          </a:xfrm>
          <a:prstGeom prst="rect">
            <a:avLst/>
          </a:prstGeom>
          <a:noFill/>
        </p:spPr>
        <p:txBody>
          <a:bodyPr wrap="square" rtlCol="0">
            <a:spAutoFit/>
          </a:bodyPr>
          <a:lstStyle/>
          <a:p>
            <a:r>
              <a:rPr lang="fr-FR" dirty="0">
                <a:solidFill>
                  <a:prstClr val="black"/>
                </a:solidFill>
                <a:cs typeface="Arial" panose="020B0604020202020204" pitchFamily="34" charset="0"/>
              </a:rPr>
              <a:t>UE/hors UE</a:t>
            </a:r>
          </a:p>
        </p:txBody>
      </p:sp>
      <p:sp>
        <p:nvSpPr>
          <p:cNvPr id="18" name="Rectangle 17"/>
          <p:cNvSpPr/>
          <p:nvPr/>
        </p:nvSpPr>
        <p:spPr>
          <a:xfrm>
            <a:off x="1331640" y="4012105"/>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Prestataire</a:t>
            </a:r>
          </a:p>
        </p:txBody>
      </p:sp>
      <p:cxnSp>
        <p:nvCxnSpPr>
          <p:cNvPr id="19" name="Connecteur droit avec flèche 18"/>
          <p:cNvCxnSpPr>
            <a:stCxn id="20" idx="2"/>
            <a:endCxn id="14" idx="1"/>
          </p:cNvCxnSpPr>
          <p:nvPr/>
        </p:nvCxnSpPr>
        <p:spPr>
          <a:xfrm>
            <a:off x="5010356" y="4740537"/>
            <a:ext cx="1004805" cy="776763"/>
          </a:xfrm>
          <a:prstGeom prst="straightConnector1">
            <a:avLst/>
          </a:prstGeom>
          <a:noFill/>
          <a:ln w="9525" cap="flat" cmpd="sng" algn="ctr">
            <a:solidFill>
              <a:sysClr val="windowText" lastClr="000000"/>
            </a:solidFill>
            <a:prstDash val="dash"/>
            <a:tailEnd type="arrow"/>
          </a:ln>
          <a:effectLst/>
        </p:spPr>
      </p:cxnSp>
      <p:sp>
        <p:nvSpPr>
          <p:cNvPr id="22" name="ZoneTexte 21"/>
          <p:cNvSpPr txBox="1"/>
          <p:nvPr/>
        </p:nvSpPr>
        <p:spPr>
          <a:xfrm>
            <a:off x="7401093" y="3007261"/>
            <a:ext cx="1404156" cy="369332"/>
          </a:xfrm>
          <a:prstGeom prst="rect">
            <a:avLst/>
          </a:prstGeom>
          <a:noFill/>
        </p:spPr>
        <p:txBody>
          <a:bodyPr wrap="square" rtlCol="0">
            <a:spAutoFit/>
          </a:bodyPr>
          <a:lstStyle/>
          <a:p>
            <a:pPr algn="r"/>
            <a:r>
              <a:rPr lang="fr-FR" dirty="0">
                <a:solidFill>
                  <a:prstClr val="black"/>
                </a:solidFill>
              </a:rPr>
              <a:t>France</a:t>
            </a:r>
          </a:p>
        </p:txBody>
      </p:sp>
      <p:sp>
        <p:nvSpPr>
          <p:cNvPr id="35" name="ZoneTexte 34"/>
          <p:cNvSpPr txBox="1"/>
          <p:nvPr/>
        </p:nvSpPr>
        <p:spPr>
          <a:xfrm>
            <a:off x="5745131" y="3511791"/>
            <a:ext cx="1980220" cy="738664"/>
          </a:xfrm>
          <a:prstGeom prst="rect">
            <a:avLst/>
          </a:prstGeom>
          <a:noFill/>
        </p:spPr>
        <p:txBody>
          <a:bodyPr wrap="square" rtlCol="0">
            <a:spAutoFit/>
          </a:bodyPr>
          <a:lstStyle/>
          <a:p>
            <a:pPr algn="ctr"/>
            <a:r>
              <a:rPr lang="fr-FR" sz="1400" b="1" dirty="0">
                <a:solidFill>
                  <a:prstClr val="black"/>
                </a:solidFill>
                <a:cs typeface="Arial" panose="020B0604020202020204" pitchFamily="34" charset="0"/>
              </a:rPr>
              <a:t>Immatriculation</a:t>
            </a:r>
          </a:p>
          <a:p>
            <a:pPr algn="ctr"/>
            <a:r>
              <a:rPr lang="fr-FR" sz="1400" b="1" dirty="0">
                <a:solidFill>
                  <a:prstClr val="black"/>
                </a:solidFill>
                <a:cs typeface="Arial" panose="020B0604020202020204" pitchFamily="34" charset="0"/>
              </a:rPr>
              <a:t>Déclaration </a:t>
            </a:r>
          </a:p>
          <a:p>
            <a:pPr algn="ctr"/>
            <a:r>
              <a:rPr lang="fr-FR" sz="1400" b="1" dirty="0">
                <a:solidFill>
                  <a:prstClr val="black"/>
                </a:solidFill>
                <a:cs typeface="Arial" panose="020B0604020202020204" pitchFamily="34" charset="0"/>
              </a:rPr>
              <a:t>Paiement TVA</a:t>
            </a:r>
          </a:p>
        </p:txBody>
      </p:sp>
      <p:sp>
        <p:nvSpPr>
          <p:cNvPr id="40" name="Rectangle 39"/>
          <p:cNvSpPr/>
          <p:nvPr/>
        </p:nvSpPr>
        <p:spPr>
          <a:xfrm>
            <a:off x="7813834" y="4078071"/>
            <a:ext cx="1010909" cy="720080"/>
          </a:xfrm>
          <a:prstGeom prst="rect">
            <a:avLst/>
          </a:prstGeom>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fr-FR" sz="1400" kern="0" dirty="0">
                <a:solidFill>
                  <a:prstClr val="black"/>
                </a:solidFill>
                <a:cs typeface="Arial" panose="020B0604020202020204" pitchFamily="34" charset="0"/>
              </a:rPr>
              <a:t>Trésor public FR</a:t>
            </a:r>
          </a:p>
        </p:txBody>
      </p:sp>
      <p:sp>
        <p:nvSpPr>
          <p:cNvPr id="41" name="Flèche droite 40"/>
          <p:cNvSpPr/>
          <p:nvPr/>
        </p:nvSpPr>
        <p:spPr>
          <a:xfrm>
            <a:off x="5843958" y="4313614"/>
            <a:ext cx="1782567"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42" name="ZoneTexte 41"/>
          <p:cNvSpPr txBox="1"/>
          <p:nvPr/>
        </p:nvSpPr>
        <p:spPr>
          <a:xfrm>
            <a:off x="4404197" y="5014788"/>
            <a:ext cx="1212318" cy="738664"/>
          </a:xfrm>
          <a:prstGeom prst="rect">
            <a:avLst/>
          </a:prstGeom>
          <a:noFill/>
        </p:spPr>
        <p:txBody>
          <a:bodyPr wrap="square" rtlCol="0">
            <a:spAutoFit/>
          </a:bodyPr>
          <a:lstStyle/>
          <a:p>
            <a:pPr algn="ctr"/>
            <a:r>
              <a:rPr lang="fr-FR" sz="1400" b="1" dirty="0">
                <a:solidFill>
                  <a:prstClr val="black"/>
                </a:solidFill>
                <a:cs typeface="Arial" panose="020B0604020202020204" pitchFamily="34" charset="0"/>
              </a:rPr>
              <a:t>Service avec TVA  FR</a:t>
            </a:r>
          </a:p>
        </p:txBody>
      </p:sp>
      <p:sp>
        <p:nvSpPr>
          <p:cNvPr id="20" name="Rectangle 19"/>
          <p:cNvSpPr/>
          <p:nvPr/>
        </p:nvSpPr>
        <p:spPr>
          <a:xfrm>
            <a:off x="4290276" y="4020457"/>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Prestataire immatriculé</a:t>
            </a:r>
          </a:p>
        </p:txBody>
      </p:sp>
      <p:cxnSp>
        <p:nvCxnSpPr>
          <p:cNvPr id="17" name="Connecteur droit avec flèche 16"/>
          <p:cNvCxnSpPr/>
          <p:nvPr/>
        </p:nvCxnSpPr>
        <p:spPr>
          <a:xfrm>
            <a:off x="544567" y="5589300"/>
            <a:ext cx="498215" cy="0"/>
          </a:xfrm>
          <a:prstGeom prst="straightConnector1">
            <a:avLst/>
          </a:prstGeom>
          <a:noFill/>
          <a:ln w="9525" cap="flat" cmpd="sng" algn="ctr">
            <a:solidFill>
              <a:sysClr val="windowText" lastClr="000000"/>
            </a:solidFill>
            <a:prstDash val="dash"/>
            <a:tailEnd type="arrow"/>
          </a:ln>
          <a:effectLst/>
        </p:spPr>
      </p:cxnSp>
      <p:sp>
        <p:nvSpPr>
          <p:cNvPr id="21" name="Flèche droite 20"/>
          <p:cNvSpPr/>
          <p:nvPr/>
        </p:nvSpPr>
        <p:spPr>
          <a:xfrm>
            <a:off x="546625" y="5920429"/>
            <a:ext cx="498215"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23" name="ZoneTexte 22"/>
          <p:cNvSpPr txBox="1"/>
          <p:nvPr/>
        </p:nvSpPr>
        <p:spPr>
          <a:xfrm>
            <a:off x="1122436" y="5432533"/>
            <a:ext cx="1980220" cy="769441"/>
          </a:xfrm>
          <a:prstGeom prst="rect">
            <a:avLst/>
          </a:prstGeom>
          <a:noFill/>
        </p:spPr>
        <p:txBody>
          <a:bodyPr wrap="square" rtlCol="0">
            <a:spAutoFit/>
          </a:bodyPr>
          <a:lstStyle/>
          <a:p>
            <a:r>
              <a:rPr lang="fr-FR" sz="1100" dirty="0">
                <a:solidFill>
                  <a:prstClr val="black"/>
                </a:solidFill>
                <a:cs typeface="Arial" panose="020B0604020202020204" pitchFamily="34" charset="0"/>
              </a:rPr>
              <a:t>Prestation de service</a:t>
            </a:r>
          </a:p>
          <a:p>
            <a:endParaRPr lang="fr-FR" sz="1100" dirty="0">
              <a:solidFill>
                <a:prstClr val="black"/>
              </a:solidFill>
              <a:cs typeface="Arial" panose="020B0604020202020204" pitchFamily="34" charset="0"/>
            </a:endParaRPr>
          </a:p>
          <a:p>
            <a:endParaRPr lang="fr-FR" sz="1100" dirty="0">
              <a:solidFill>
                <a:prstClr val="black"/>
              </a:solidFill>
              <a:cs typeface="Arial" panose="020B0604020202020204" pitchFamily="34" charset="0"/>
            </a:endParaRPr>
          </a:p>
          <a:p>
            <a:r>
              <a:rPr lang="fr-FR" sz="1100" dirty="0">
                <a:solidFill>
                  <a:prstClr val="black"/>
                </a:solidFill>
                <a:cs typeface="Arial" panose="020B0604020202020204" pitchFamily="34" charset="0"/>
              </a:rPr>
              <a:t>Paiement de la TVA</a:t>
            </a:r>
          </a:p>
        </p:txBody>
      </p:sp>
    </p:spTree>
    <p:extLst>
      <p:ext uri="{BB962C8B-B14F-4D97-AF65-F5344CB8AC3E}">
        <p14:creationId xmlns:p14="http://schemas.microsoft.com/office/powerpoint/2010/main" val="292385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 C/ Prestations de services : régime 2021 </a:t>
            </a:r>
          </a:p>
        </p:txBody>
      </p:sp>
      <p:sp>
        <p:nvSpPr>
          <p:cNvPr id="5" name="Espace réservé du numéro de diapositive 4"/>
          <p:cNvSpPr>
            <a:spLocks noGrp="1"/>
          </p:cNvSpPr>
          <p:nvPr>
            <p:ph type="sldNum" sz="quarter" idx="13"/>
          </p:nvPr>
        </p:nvSpPr>
        <p:spPr/>
        <p:txBody>
          <a:bodyPr/>
          <a:lstStyle/>
          <a:p>
            <a:fld id="{BCA178D2-D38B-496A-BFAF-4FB157D36662}" type="slidenum">
              <a:rPr lang="en-GB" smtClean="0"/>
              <a:pPr/>
              <a:t>22</a:t>
            </a:fld>
            <a:endParaRPr lang="en-GB" dirty="0"/>
          </a:p>
        </p:txBody>
      </p:sp>
      <p:sp>
        <p:nvSpPr>
          <p:cNvPr id="3" name="Espace réservé du texte 2"/>
          <p:cNvSpPr>
            <a:spLocks noGrp="1"/>
          </p:cNvSpPr>
          <p:nvPr>
            <p:ph type="body" sz="quarter" idx="11"/>
          </p:nvPr>
        </p:nvSpPr>
        <p:spPr>
          <a:xfrm>
            <a:off x="467544" y="1520962"/>
            <a:ext cx="8280000" cy="4446000"/>
          </a:xfrm>
        </p:spPr>
        <p:txBody>
          <a:bodyPr/>
          <a:lstStyle/>
          <a:p>
            <a:pPr>
              <a:buFont typeface="Wingdings" panose="05000000000000000000" pitchFamily="2" charset="2"/>
              <a:buChar char="Ø"/>
            </a:pPr>
            <a:r>
              <a:rPr lang="fr-FR" sz="1800" dirty="0"/>
              <a:t>Futur régime optionnel de </a:t>
            </a:r>
            <a:r>
              <a:rPr lang="fr-FR" sz="1800" b="1" dirty="0"/>
              <a:t>tous les services taxables dans l’Etat membre du consommateur</a:t>
            </a:r>
            <a:r>
              <a:rPr lang="fr-FR" sz="1800" dirty="0"/>
              <a:t>  </a:t>
            </a:r>
          </a:p>
        </p:txBody>
      </p:sp>
      <p:sp>
        <p:nvSpPr>
          <p:cNvPr id="14" name="Rectangle 13"/>
          <p:cNvSpPr/>
          <p:nvPr/>
        </p:nvSpPr>
        <p:spPr>
          <a:xfrm>
            <a:off x="5080150" y="5104241"/>
            <a:ext cx="1440160" cy="720080"/>
          </a:xfrm>
          <a:prstGeom prst="rect">
            <a:avLst/>
          </a:prstGeom>
          <a:solidFill>
            <a:srgbClr val="C0504D">
              <a:lumMod val="40000"/>
              <a:lumOff val="60000"/>
            </a:srgbClr>
          </a:solidFill>
          <a:ln w="25400" cap="flat" cmpd="sng" algn="ctr">
            <a:solidFill>
              <a:srgbClr val="C0504D">
                <a:lumMod val="75000"/>
              </a:srgbClr>
            </a:solidFill>
            <a:prstDash val="solid"/>
          </a:ln>
          <a:effectLst/>
        </p:spPr>
        <p:txBody>
          <a:bodyPr rtlCol="0" anchor="ctr"/>
          <a:lstStyle/>
          <a:p>
            <a:pPr algn="ctr">
              <a:defRPr/>
            </a:pPr>
            <a:r>
              <a:rPr lang="fr-FR" sz="1400" kern="0" dirty="0">
                <a:solidFill>
                  <a:srgbClr val="C0504D">
                    <a:lumMod val="75000"/>
                  </a:srgbClr>
                </a:solidFill>
                <a:cs typeface="Arial" panose="020B0604020202020204" pitchFamily="34" charset="0"/>
              </a:rPr>
              <a:t>Consommateur</a:t>
            </a:r>
          </a:p>
        </p:txBody>
      </p:sp>
      <p:cxnSp>
        <p:nvCxnSpPr>
          <p:cNvPr id="15" name="Connecteur droit 14"/>
          <p:cNvCxnSpPr/>
          <p:nvPr/>
        </p:nvCxnSpPr>
        <p:spPr>
          <a:xfrm>
            <a:off x="3851822" y="2564980"/>
            <a:ext cx="0" cy="3600400"/>
          </a:xfrm>
          <a:prstGeom prst="line">
            <a:avLst/>
          </a:prstGeom>
          <a:noFill/>
          <a:ln w="25400" cap="flat" cmpd="sng" algn="ctr">
            <a:solidFill>
              <a:sysClr val="windowText" lastClr="000000">
                <a:lumMod val="50000"/>
                <a:lumOff val="50000"/>
              </a:sysClr>
            </a:solidFill>
            <a:prstDash val="solid"/>
          </a:ln>
          <a:effectLst/>
        </p:spPr>
      </p:cxnSp>
      <p:sp>
        <p:nvSpPr>
          <p:cNvPr id="16" name="ZoneTexte 15"/>
          <p:cNvSpPr txBox="1"/>
          <p:nvPr/>
        </p:nvSpPr>
        <p:spPr>
          <a:xfrm>
            <a:off x="323528" y="2380314"/>
            <a:ext cx="1584176" cy="369332"/>
          </a:xfrm>
          <a:prstGeom prst="rect">
            <a:avLst/>
          </a:prstGeom>
          <a:noFill/>
        </p:spPr>
        <p:txBody>
          <a:bodyPr wrap="square" rtlCol="0">
            <a:spAutoFit/>
          </a:bodyPr>
          <a:lstStyle/>
          <a:p>
            <a:r>
              <a:rPr lang="fr-FR" dirty="0">
                <a:solidFill>
                  <a:prstClr val="black"/>
                </a:solidFill>
                <a:cs typeface="Arial" panose="020B0604020202020204" pitchFamily="34" charset="0"/>
              </a:rPr>
              <a:t>UE/hors UE</a:t>
            </a:r>
          </a:p>
        </p:txBody>
      </p:sp>
      <p:sp>
        <p:nvSpPr>
          <p:cNvPr id="17" name="ZoneTexte 16"/>
          <p:cNvSpPr txBox="1"/>
          <p:nvPr/>
        </p:nvSpPr>
        <p:spPr>
          <a:xfrm>
            <a:off x="6664469" y="2397081"/>
            <a:ext cx="1530027" cy="369332"/>
          </a:xfrm>
          <a:prstGeom prst="rect">
            <a:avLst/>
          </a:prstGeom>
          <a:noFill/>
        </p:spPr>
        <p:txBody>
          <a:bodyPr wrap="square" rtlCol="0">
            <a:spAutoFit/>
          </a:bodyPr>
          <a:lstStyle/>
          <a:p>
            <a:pPr algn="r"/>
            <a:r>
              <a:rPr lang="fr-FR" dirty="0">
                <a:solidFill>
                  <a:prstClr val="black"/>
                </a:solidFill>
                <a:cs typeface="Arial" panose="020B0604020202020204" pitchFamily="34" charset="0"/>
              </a:rPr>
              <a:t>UE</a:t>
            </a:r>
          </a:p>
        </p:txBody>
      </p:sp>
      <p:sp>
        <p:nvSpPr>
          <p:cNvPr id="18" name="Rectangle 17"/>
          <p:cNvSpPr/>
          <p:nvPr/>
        </p:nvSpPr>
        <p:spPr>
          <a:xfrm>
            <a:off x="1043510" y="3828153"/>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Prestataire</a:t>
            </a:r>
          </a:p>
        </p:txBody>
      </p:sp>
      <p:cxnSp>
        <p:nvCxnSpPr>
          <p:cNvPr id="19" name="Connecteur droit avec flèche 18"/>
          <p:cNvCxnSpPr>
            <a:endCxn id="14" idx="1"/>
          </p:cNvCxnSpPr>
          <p:nvPr/>
        </p:nvCxnSpPr>
        <p:spPr>
          <a:xfrm>
            <a:off x="2195670" y="4548233"/>
            <a:ext cx="2884480" cy="916048"/>
          </a:xfrm>
          <a:prstGeom prst="straightConnector1">
            <a:avLst/>
          </a:prstGeom>
          <a:noFill/>
          <a:ln w="9525" cap="flat" cmpd="sng" algn="ctr">
            <a:solidFill>
              <a:sysClr val="windowText" lastClr="000000"/>
            </a:solidFill>
            <a:prstDash val="dash"/>
            <a:tailEnd type="arrow"/>
          </a:ln>
          <a:effectLst/>
        </p:spPr>
      </p:cxnSp>
      <p:sp>
        <p:nvSpPr>
          <p:cNvPr id="22" name="ZoneTexte 21"/>
          <p:cNvSpPr txBox="1"/>
          <p:nvPr/>
        </p:nvSpPr>
        <p:spPr>
          <a:xfrm>
            <a:off x="6790340" y="4356250"/>
            <a:ext cx="1404156" cy="369332"/>
          </a:xfrm>
          <a:prstGeom prst="rect">
            <a:avLst/>
          </a:prstGeom>
          <a:noFill/>
        </p:spPr>
        <p:txBody>
          <a:bodyPr wrap="square" rtlCol="0">
            <a:spAutoFit/>
          </a:bodyPr>
          <a:lstStyle/>
          <a:p>
            <a:pPr algn="r"/>
            <a:r>
              <a:rPr lang="fr-FR" dirty="0">
                <a:solidFill>
                  <a:prstClr val="black"/>
                </a:solidFill>
              </a:rPr>
              <a:t>France</a:t>
            </a:r>
          </a:p>
        </p:txBody>
      </p:sp>
      <p:cxnSp>
        <p:nvCxnSpPr>
          <p:cNvPr id="26" name="Connecteur droit 25"/>
          <p:cNvCxnSpPr/>
          <p:nvPr/>
        </p:nvCxnSpPr>
        <p:spPr>
          <a:xfrm>
            <a:off x="3851822" y="4293172"/>
            <a:ext cx="3896816" cy="0"/>
          </a:xfrm>
          <a:prstGeom prst="line">
            <a:avLst/>
          </a:prstGeom>
          <a:noFill/>
          <a:ln w="25400" cap="flat" cmpd="sng" algn="ctr">
            <a:solidFill>
              <a:sysClr val="windowText" lastClr="000000">
                <a:lumMod val="50000"/>
                <a:lumOff val="50000"/>
              </a:sysClr>
            </a:solidFill>
            <a:prstDash val="solid"/>
          </a:ln>
          <a:effectLst/>
        </p:spPr>
      </p:cxnSp>
      <p:sp>
        <p:nvSpPr>
          <p:cNvPr id="34" name="Ellipse 33"/>
          <p:cNvSpPr/>
          <p:nvPr/>
        </p:nvSpPr>
        <p:spPr>
          <a:xfrm>
            <a:off x="4885619" y="2708996"/>
            <a:ext cx="1800200" cy="720080"/>
          </a:xfrm>
          <a:prstGeom prst="ellipse">
            <a:avLst/>
          </a:prstGeom>
          <a:solidFill>
            <a:srgbClr val="4BACC6">
              <a:lumMod val="20000"/>
              <a:lumOff val="80000"/>
            </a:srgbClr>
          </a:solidFill>
          <a:ln w="25400" cap="flat" cmpd="sng" algn="ctr">
            <a:solidFill>
              <a:srgbClr val="4BACC6">
                <a:lumMod val="75000"/>
              </a:srgbClr>
            </a:solidFill>
            <a:prstDash val="solid"/>
          </a:ln>
          <a:effectLst/>
        </p:spPr>
        <p:txBody>
          <a:bodyPr rtlCol="0" anchor="ctr"/>
          <a:lstStyle/>
          <a:p>
            <a:pPr algn="ctr">
              <a:defRPr/>
            </a:pPr>
            <a:r>
              <a:rPr lang="fr-FR" sz="1600" strike="dblStrike" kern="0" dirty="0">
                <a:solidFill>
                  <a:srgbClr val="4BACC6">
                    <a:lumMod val="75000"/>
                  </a:srgbClr>
                </a:solidFill>
                <a:cs typeface="Arial" panose="020B0604020202020204" pitchFamily="34" charset="0"/>
              </a:rPr>
              <a:t>M</a:t>
            </a:r>
            <a:r>
              <a:rPr lang="fr-FR" sz="1600" kern="0" dirty="0">
                <a:solidFill>
                  <a:srgbClr val="FF0000"/>
                </a:solidFill>
                <a:cs typeface="Arial" panose="020B0604020202020204" pitchFamily="34" charset="0"/>
              </a:rPr>
              <a:t>OSS</a:t>
            </a:r>
          </a:p>
        </p:txBody>
      </p:sp>
      <p:sp>
        <p:nvSpPr>
          <p:cNvPr id="35" name="ZoneTexte 34"/>
          <p:cNvSpPr txBox="1"/>
          <p:nvPr/>
        </p:nvSpPr>
        <p:spPr>
          <a:xfrm>
            <a:off x="4810120" y="3458821"/>
            <a:ext cx="1980220" cy="738664"/>
          </a:xfrm>
          <a:prstGeom prst="rect">
            <a:avLst/>
          </a:prstGeom>
          <a:noFill/>
        </p:spPr>
        <p:txBody>
          <a:bodyPr wrap="square" rtlCol="0">
            <a:spAutoFit/>
          </a:bodyPr>
          <a:lstStyle/>
          <a:p>
            <a:pPr algn="ctr"/>
            <a:r>
              <a:rPr lang="fr-FR" sz="1400" b="1" dirty="0">
                <a:solidFill>
                  <a:prstClr val="black"/>
                </a:solidFill>
                <a:cs typeface="Arial" panose="020B0604020202020204" pitchFamily="34" charset="0"/>
              </a:rPr>
              <a:t>Immatriculation</a:t>
            </a:r>
          </a:p>
          <a:p>
            <a:pPr algn="ctr"/>
            <a:r>
              <a:rPr lang="fr-FR" sz="1400" b="1" dirty="0">
                <a:solidFill>
                  <a:prstClr val="black"/>
                </a:solidFill>
                <a:cs typeface="Arial" panose="020B0604020202020204" pitchFamily="34" charset="0"/>
              </a:rPr>
              <a:t>Déclaration </a:t>
            </a:r>
          </a:p>
          <a:p>
            <a:pPr algn="ctr"/>
            <a:r>
              <a:rPr lang="fr-FR" sz="1400" b="1" dirty="0">
                <a:solidFill>
                  <a:prstClr val="black"/>
                </a:solidFill>
                <a:cs typeface="Arial" panose="020B0604020202020204" pitchFamily="34" charset="0"/>
              </a:rPr>
              <a:t>Paiement TVA FR</a:t>
            </a:r>
          </a:p>
        </p:txBody>
      </p:sp>
      <p:sp>
        <p:nvSpPr>
          <p:cNvPr id="39" name="Flèche droite 38"/>
          <p:cNvSpPr/>
          <p:nvPr/>
        </p:nvSpPr>
        <p:spPr>
          <a:xfrm rot="20470101">
            <a:off x="2325464" y="3182003"/>
            <a:ext cx="2616285"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40" name="Rectangle 39"/>
          <p:cNvSpPr/>
          <p:nvPr/>
        </p:nvSpPr>
        <p:spPr>
          <a:xfrm>
            <a:off x="6986963" y="5104241"/>
            <a:ext cx="1010909" cy="720080"/>
          </a:xfrm>
          <a:prstGeom prst="rect">
            <a:avLst/>
          </a:prstGeom>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fr-FR" sz="1400" kern="0" dirty="0">
                <a:solidFill>
                  <a:prstClr val="black"/>
                </a:solidFill>
                <a:cs typeface="Arial" panose="020B0604020202020204" pitchFamily="34" charset="0"/>
              </a:rPr>
              <a:t>Trésor public FR</a:t>
            </a:r>
          </a:p>
        </p:txBody>
      </p:sp>
      <p:sp>
        <p:nvSpPr>
          <p:cNvPr id="41" name="Flèche droite 40"/>
          <p:cNvSpPr/>
          <p:nvPr/>
        </p:nvSpPr>
        <p:spPr>
          <a:xfrm rot="3628001">
            <a:off x="6077183" y="4102096"/>
            <a:ext cx="1875342"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42" name="ZoneTexte 41"/>
          <p:cNvSpPr txBox="1"/>
          <p:nvPr/>
        </p:nvSpPr>
        <p:spPr>
          <a:xfrm>
            <a:off x="2483670" y="4994656"/>
            <a:ext cx="1188318" cy="738664"/>
          </a:xfrm>
          <a:prstGeom prst="rect">
            <a:avLst/>
          </a:prstGeom>
          <a:noFill/>
        </p:spPr>
        <p:txBody>
          <a:bodyPr wrap="square" rtlCol="0">
            <a:spAutoFit/>
          </a:bodyPr>
          <a:lstStyle/>
          <a:p>
            <a:pPr algn="ctr"/>
            <a:r>
              <a:rPr lang="fr-FR" sz="1400" b="1" dirty="0">
                <a:solidFill>
                  <a:prstClr val="black"/>
                </a:solidFill>
                <a:cs typeface="Arial" panose="020B0604020202020204" pitchFamily="34" charset="0"/>
              </a:rPr>
              <a:t>Service avec TVA FR</a:t>
            </a:r>
          </a:p>
        </p:txBody>
      </p:sp>
      <p:cxnSp>
        <p:nvCxnSpPr>
          <p:cNvPr id="43" name="Connecteur droit avec flèche 42"/>
          <p:cNvCxnSpPr/>
          <p:nvPr/>
        </p:nvCxnSpPr>
        <p:spPr>
          <a:xfrm>
            <a:off x="544568" y="5661310"/>
            <a:ext cx="498215" cy="0"/>
          </a:xfrm>
          <a:prstGeom prst="straightConnector1">
            <a:avLst/>
          </a:prstGeom>
          <a:noFill/>
          <a:ln w="9525" cap="flat" cmpd="sng" algn="ctr">
            <a:solidFill>
              <a:sysClr val="windowText" lastClr="000000"/>
            </a:solidFill>
            <a:prstDash val="dash"/>
            <a:tailEnd type="arrow"/>
          </a:ln>
          <a:effectLst/>
        </p:spPr>
      </p:cxnSp>
      <p:sp>
        <p:nvSpPr>
          <p:cNvPr id="45" name="Flèche droite 44"/>
          <p:cNvSpPr/>
          <p:nvPr/>
        </p:nvSpPr>
        <p:spPr>
          <a:xfrm>
            <a:off x="544568" y="5978744"/>
            <a:ext cx="498215"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49" name="ZoneTexte 48"/>
          <p:cNvSpPr txBox="1"/>
          <p:nvPr/>
        </p:nvSpPr>
        <p:spPr>
          <a:xfrm>
            <a:off x="1115616" y="5492551"/>
            <a:ext cx="1980220" cy="769441"/>
          </a:xfrm>
          <a:prstGeom prst="rect">
            <a:avLst/>
          </a:prstGeom>
          <a:noFill/>
        </p:spPr>
        <p:txBody>
          <a:bodyPr wrap="square" rtlCol="0">
            <a:spAutoFit/>
          </a:bodyPr>
          <a:lstStyle/>
          <a:p>
            <a:r>
              <a:rPr lang="fr-FR" sz="1100" dirty="0">
                <a:solidFill>
                  <a:prstClr val="black"/>
                </a:solidFill>
                <a:cs typeface="Arial" panose="020B0604020202020204" pitchFamily="34" charset="0"/>
              </a:rPr>
              <a:t>Prestation de service</a:t>
            </a:r>
          </a:p>
          <a:p>
            <a:endParaRPr lang="fr-FR" sz="1100" dirty="0">
              <a:solidFill>
                <a:prstClr val="black"/>
              </a:solidFill>
              <a:cs typeface="Arial" panose="020B0604020202020204" pitchFamily="34" charset="0"/>
            </a:endParaRPr>
          </a:p>
          <a:p>
            <a:endParaRPr lang="fr-FR" sz="1100" dirty="0">
              <a:solidFill>
                <a:prstClr val="black"/>
              </a:solidFill>
              <a:cs typeface="Arial" panose="020B0604020202020204" pitchFamily="34" charset="0"/>
            </a:endParaRPr>
          </a:p>
          <a:p>
            <a:r>
              <a:rPr lang="fr-FR" sz="1100" dirty="0">
                <a:solidFill>
                  <a:prstClr val="black"/>
                </a:solidFill>
                <a:cs typeface="Arial" panose="020B0604020202020204" pitchFamily="34" charset="0"/>
              </a:rPr>
              <a:t>Paiement de la TVA</a:t>
            </a:r>
          </a:p>
        </p:txBody>
      </p:sp>
    </p:spTree>
    <p:extLst>
      <p:ext uri="{BB962C8B-B14F-4D97-AF65-F5344CB8AC3E}">
        <p14:creationId xmlns:p14="http://schemas.microsoft.com/office/powerpoint/2010/main" val="274172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 D/ Ventes à distance (intra-UE) de biens : régime actuel </a:t>
            </a:r>
          </a:p>
        </p:txBody>
      </p:sp>
      <p:sp>
        <p:nvSpPr>
          <p:cNvPr id="5" name="Espace réservé du numéro de diapositive 4"/>
          <p:cNvSpPr>
            <a:spLocks noGrp="1"/>
          </p:cNvSpPr>
          <p:nvPr>
            <p:ph type="sldNum" sz="quarter" idx="13"/>
          </p:nvPr>
        </p:nvSpPr>
        <p:spPr/>
        <p:txBody>
          <a:bodyPr/>
          <a:lstStyle/>
          <a:p>
            <a:fld id="{BCA178D2-D38B-496A-BFAF-4FB157D36662}" type="slidenum">
              <a:rPr lang="en-GB" smtClean="0"/>
              <a:pPr/>
              <a:t>23</a:t>
            </a:fld>
            <a:endParaRPr lang="en-GB" dirty="0"/>
          </a:p>
        </p:txBody>
      </p:sp>
      <p:sp>
        <p:nvSpPr>
          <p:cNvPr id="21" name="Espace réservé du texte 2"/>
          <p:cNvSpPr>
            <a:spLocks noGrp="1"/>
          </p:cNvSpPr>
          <p:nvPr>
            <p:ph type="body" sz="quarter" idx="11"/>
          </p:nvPr>
        </p:nvSpPr>
        <p:spPr>
          <a:xfrm>
            <a:off x="434870" y="1621456"/>
            <a:ext cx="8280000" cy="4446000"/>
          </a:xfrm>
        </p:spPr>
        <p:txBody>
          <a:bodyPr/>
          <a:lstStyle/>
          <a:p>
            <a:pPr>
              <a:buFont typeface="Wingdings" panose="05000000000000000000" pitchFamily="2" charset="2"/>
              <a:buChar char="Ø"/>
            </a:pPr>
            <a:r>
              <a:rPr lang="fr-FR" sz="1800" b="1" dirty="0"/>
              <a:t>Ventes à distance</a:t>
            </a:r>
          </a:p>
        </p:txBody>
      </p:sp>
      <p:sp>
        <p:nvSpPr>
          <p:cNvPr id="25" name="Rectangle 24"/>
          <p:cNvSpPr/>
          <p:nvPr/>
        </p:nvSpPr>
        <p:spPr>
          <a:xfrm>
            <a:off x="3858815" y="4933779"/>
            <a:ext cx="1440160" cy="720080"/>
          </a:xfrm>
          <a:prstGeom prst="rect">
            <a:avLst/>
          </a:prstGeom>
          <a:solidFill>
            <a:srgbClr val="C0504D">
              <a:lumMod val="40000"/>
              <a:lumOff val="60000"/>
            </a:srgbClr>
          </a:solidFill>
          <a:ln w="25400" cap="flat" cmpd="sng" algn="ctr">
            <a:solidFill>
              <a:srgbClr val="C0504D">
                <a:lumMod val="75000"/>
              </a:srgbClr>
            </a:solidFill>
            <a:prstDash val="solid"/>
          </a:ln>
          <a:effectLst/>
        </p:spPr>
        <p:txBody>
          <a:bodyPr rtlCol="0" anchor="ctr"/>
          <a:lstStyle/>
          <a:p>
            <a:pPr algn="ctr">
              <a:defRPr/>
            </a:pPr>
            <a:r>
              <a:rPr lang="fr-FR" sz="1400" kern="0" dirty="0">
                <a:solidFill>
                  <a:srgbClr val="C0504D">
                    <a:lumMod val="75000"/>
                  </a:srgbClr>
                </a:solidFill>
                <a:cs typeface="Arial" panose="020B0604020202020204" pitchFamily="34" charset="0"/>
              </a:rPr>
              <a:t>Consommateur</a:t>
            </a:r>
          </a:p>
        </p:txBody>
      </p:sp>
      <p:sp>
        <p:nvSpPr>
          <p:cNvPr id="27" name="ZoneTexte 26"/>
          <p:cNvSpPr txBox="1"/>
          <p:nvPr/>
        </p:nvSpPr>
        <p:spPr>
          <a:xfrm>
            <a:off x="360821" y="2361488"/>
            <a:ext cx="1584176" cy="369332"/>
          </a:xfrm>
          <a:prstGeom prst="rect">
            <a:avLst/>
          </a:prstGeom>
          <a:noFill/>
        </p:spPr>
        <p:txBody>
          <a:bodyPr wrap="square" rtlCol="0">
            <a:spAutoFit/>
          </a:bodyPr>
          <a:lstStyle/>
          <a:p>
            <a:r>
              <a:rPr lang="fr-FR" dirty="0">
                <a:solidFill>
                  <a:prstClr val="black"/>
                </a:solidFill>
                <a:cs typeface="Arial" panose="020B0604020202020204" pitchFamily="34" charset="0"/>
              </a:rPr>
              <a:t>France</a:t>
            </a:r>
          </a:p>
        </p:txBody>
      </p:sp>
      <p:sp>
        <p:nvSpPr>
          <p:cNvPr id="28" name="Rectangle 27"/>
          <p:cNvSpPr/>
          <p:nvPr/>
        </p:nvSpPr>
        <p:spPr>
          <a:xfrm>
            <a:off x="827480" y="3356990"/>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Vendeur</a:t>
            </a:r>
          </a:p>
        </p:txBody>
      </p:sp>
      <p:sp>
        <p:nvSpPr>
          <p:cNvPr id="30" name="ZoneTexte 29"/>
          <p:cNvSpPr txBox="1"/>
          <p:nvPr/>
        </p:nvSpPr>
        <p:spPr>
          <a:xfrm>
            <a:off x="7236370" y="2361488"/>
            <a:ext cx="1404156" cy="369332"/>
          </a:xfrm>
          <a:prstGeom prst="rect">
            <a:avLst/>
          </a:prstGeom>
          <a:noFill/>
        </p:spPr>
        <p:txBody>
          <a:bodyPr wrap="square" rtlCol="0">
            <a:spAutoFit/>
          </a:bodyPr>
          <a:lstStyle/>
          <a:p>
            <a:pPr algn="r"/>
            <a:r>
              <a:rPr lang="fr-FR" dirty="0">
                <a:solidFill>
                  <a:prstClr val="black"/>
                </a:solidFill>
              </a:rPr>
              <a:t>Autre EM</a:t>
            </a:r>
          </a:p>
        </p:txBody>
      </p:sp>
      <p:sp>
        <p:nvSpPr>
          <p:cNvPr id="31" name="ZoneTexte 30"/>
          <p:cNvSpPr txBox="1"/>
          <p:nvPr/>
        </p:nvSpPr>
        <p:spPr>
          <a:xfrm>
            <a:off x="5309645" y="2852920"/>
            <a:ext cx="1980220" cy="738664"/>
          </a:xfrm>
          <a:prstGeom prst="rect">
            <a:avLst/>
          </a:prstGeom>
          <a:noFill/>
        </p:spPr>
        <p:txBody>
          <a:bodyPr wrap="square" rtlCol="0">
            <a:spAutoFit/>
          </a:bodyPr>
          <a:lstStyle/>
          <a:p>
            <a:pPr algn="ctr"/>
            <a:r>
              <a:rPr lang="fr-FR" sz="1400" b="1" dirty="0">
                <a:solidFill>
                  <a:prstClr val="black"/>
                </a:solidFill>
                <a:cs typeface="Arial" panose="020B0604020202020204" pitchFamily="34" charset="0"/>
              </a:rPr>
              <a:t>Immatriculation</a:t>
            </a:r>
          </a:p>
          <a:p>
            <a:pPr algn="ctr"/>
            <a:r>
              <a:rPr lang="fr-FR" sz="1400" b="1" dirty="0">
                <a:solidFill>
                  <a:prstClr val="black"/>
                </a:solidFill>
                <a:cs typeface="Arial" panose="020B0604020202020204" pitchFamily="34" charset="0"/>
              </a:rPr>
              <a:t>Déclaration </a:t>
            </a:r>
          </a:p>
          <a:p>
            <a:pPr algn="ctr"/>
            <a:r>
              <a:rPr lang="fr-FR" sz="1400" b="1" dirty="0">
                <a:solidFill>
                  <a:prstClr val="black"/>
                </a:solidFill>
                <a:cs typeface="Arial" panose="020B0604020202020204" pitchFamily="34" charset="0"/>
              </a:rPr>
              <a:t>Paiement TVA</a:t>
            </a:r>
          </a:p>
        </p:txBody>
      </p:sp>
      <p:sp>
        <p:nvSpPr>
          <p:cNvPr id="32" name="Rectangle 31"/>
          <p:cNvSpPr/>
          <p:nvPr/>
        </p:nvSpPr>
        <p:spPr>
          <a:xfrm>
            <a:off x="7378348" y="3419200"/>
            <a:ext cx="1010909" cy="720080"/>
          </a:xfrm>
          <a:prstGeom prst="rect">
            <a:avLst/>
          </a:prstGeom>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fr-FR" sz="1400" kern="0" dirty="0">
                <a:solidFill>
                  <a:prstClr val="black"/>
                </a:solidFill>
                <a:cs typeface="Arial" panose="020B0604020202020204" pitchFamily="34" charset="0"/>
              </a:rPr>
              <a:t>Trésor public EM</a:t>
            </a:r>
          </a:p>
        </p:txBody>
      </p:sp>
      <p:sp>
        <p:nvSpPr>
          <p:cNvPr id="33" name="Flèche droite 32"/>
          <p:cNvSpPr/>
          <p:nvPr/>
        </p:nvSpPr>
        <p:spPr>
          <a:xfrm>
            <a:off x="5408472" y="3654743"/>
            <a:ext cx="1782567"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36" name="ZoneTexte 35"/>
          <p:cNvSpPr txBox="1"/>
          <p:nvPr/>
        </p:nvSpPr>
        <p:spPr>
          <a:xfrm>
            <a:off x="4692816" y="4294474"/>
            <a:ext cx="1212318" cy="461665"/>
          </a:xfrm>
          <a:prstGeom prst="rect">
            <a:avLst/>
          </a:prstGeom>
          <a:noFill/>
        </p:spPr>
        <p:txBody>
          <a:bodyPr wrap="square" rtlCol="0">
            <a:spAutoFit/>
          </a:bodyPr>
          <a:lstStyle/>
          <a:p>
            <a:pPr algn="ctr"/>
            <a:r>
              <a:rPr lang="fr-FR" sz="1200" b="1" dirty="0">
                <a:solidFill>
                  <a:prstClr val="black"/>
                </a:solidFill>
                <a:cs typeface="Arial" panose="020B0604020202020204" pitchFamily="34" charset="0"/>
              </a:rPr>
              <a:t>Facture avec TVA  EM</a:t>
            </a:r>
          </a:p>
        </p:txBody>
      </p:sp>
      <p:sp>
        <p:nvSpPr>
          <p:cNvPr id="37" name="Rectangle 36"/>
          <p:cNvSpPr/>
          <p:nvPr/>
        </p:nvSpPr>
        <p:spPr>
          <a:xfrm>
            <a:off x="3854790" y="3361586"/>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Vendeur immatriculé</a:t>
            </a:r>
          </a:p>
        </p:txBody>
      </p:sp>
      <p:cxnSp>
        <p:nvCxnSpPr>
          <p:cNvPr id="47" name="Connecteur droit 46"/>
          <p:cNvCxnSpPr/>
          <p:nvPr/>
        </p:nvCxnSpPr>
        <p:spPr>
          <a:xfrm>
            <a:off x="3131800" y="2636890"/>
            <a:ext cx="0" cy="3240450"/>
          </a:xfrm>
          <a:prstGeom prst="line">
            <a:avLst/>
          </a:prstGeom>
          <a:noFill/>
          <a:ln w="25400" cap="flat" cmpd="sng" algn="ctr">
            <a:solidFill>
              <a:sysClr val="windowText" lastClr="000000">
                <a:lumMod val="50000"/>
                <a:lumOff val="50000"/>
              </a:sysClr>
            </a:solidFill>
            <a:prstDash val="solid"/>
          </a:ln>
          <a:effectLst/>
        </p:spPr>
      </p:cxnSp>
      <p:cxnSp>
        <p:nvCxnSpPr>
          <p:cNvPr id="12" name="Connecteur en angle 11"/>
          <p:cNvCxnSpPr>
            <a:stCxn id="28" idx="2"/>
            <a:endCxn id="25" idx="1"/>
          </p:cNvCxnSpPr>
          <p:nvPr/>
        </p:nvCxnSpPr>
        <p:spPr>
          <a:xfrm rot="16200000" flipH="1">
            <a:off x="2094813" y="3529816"/>
            <a:ext cx="1216749" cy="231125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stCxn id="37" idx="2"/>
            <a:endCxn id="25" idx="0"/>
          </p:cNvCxnSpPr>
          <p:nvPr/>
        </p:nvCxnSpPr>
        <p:spPr>
          <a:xfrm rot="16200000" flipH="1">
            <a:off x="4150826" y="4505709"/>
            <a:ext cx="852113" cy="4025"/>
          </a:xfrm>
          <a:prstGeom prst="bentConnector3">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6218089" y="5472288"/>
            <a:ext cx="498215" cy="0"/>
          </a:xfrm>
          <a:prstGeom prst="straightConnector1">
            <a:avLst/>
          </a:prstGeom>
          <a:noFill/>
          <a:ln w="9525" cap="flat" cmpd="sng" algn="ctr">
            <a:solidFill>
              <a:sysClr val="windowText" lastClr="000000"/>
            </a:solidFill>
            <a:prstDash val="solid"/>
            <a:tailEnd type="arrow"/>
          </a:ln>
          <a:effectLst/>
        </p:spPr>
      </p:cxnSp>
      <p:sp>
        <p:nvSpPr>
          <p:cNvPr id="52" name="Flèche droite 51"/>
          <p:cNvSpPr/>
          <p:nvPr/>
        </p:nvSpPr>
        <p:spPr>
          <a:xfrm>
            <a:off x="6218089" y="5852083"/>
            <a:ext cx="498215" cy="2153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53" name="ZoneTexte 52"/>
          <p:cNvSpPr txBox="1"/>
          <p:nvPr/>
        </p:nvSpPr>
        <p:spPr>
          <a:xfrm>
            <a:off x="6805037" y="5323929"/>
            <a:ext cx="1980220" cy="769441"/>
          </a:xfrm>
          <a:prstGeom prst="rect">
            <a:avLst/>
          </a:prstGeom>
          <a:noFill/>
        </p:spPr>
        <p:txBody>
          <a:bodyPr wrap="square" rtlCol="0">
            <a:spAutoFit/>
          </a:bodyPr>
          <a:lstStyle/>
          <a:p>
            <a:r>
              <a:rPr lang="fr-FR" sz="1100" dirty="0">
                <a:solidFill>
                  <a:prstClr val="black"/>
                </a:solidFill>
                <a:cs typeface="Arial" panose="020B0604020202020204" pitchFamily="34" charset="0"/>
              </a:rPr>
              <a:t>Flux physique des biens</a:t>
            </a:r>
          </a:p>
          <a:p>
            <a:r>
              <a:rPr lang="fr-FR" sz="1100" dirty="0">
                <a:solidFill>
                  <a:prstClr val="black"/>
                </a:solidFill>
                <a:cs typeface="Arial" panose="020B0604020202020204" pitchFamily="34" charset="0"/>
              </a:rPr>
              <a:t>Flux de facturation (obligatoire VAD)</a:t>
            </a:r>
          </a:p>
          <a:p>
            <a:r>
              <a:rPr lang="fr-FR" sz="1100" dirty="0">
                <a:solidFill>
                  <a:prstClr val="black"/>
                </a:solidFill>
                <a:cs typeface="Arial" panose="020B0604020202020204" pitchFamily="34" charset="0"/>
              </a:rPr>
              <a:t>Paiement de la TVA</a:t>
            </a:r>
          </a:p>
        </p:txBody>
      </p:sp>
      <p:cxnSp>
        <p:nvCxnSpPr>
          <p:cNvPr id="54" name="Connecteur droit avec flèche 53"/>
          <p:cNvCxnSpPr/>
          <p:nvPr/>
        </p:nvCxnSpPr>
        <p:spPr>
          <a:xfrm>
            <a:off x="6218089" y="5636053"/>
            <a:ext cx="498215" cy="0"/>
          </a:xfrm>
          <a:prstGeom prst="straightConnector1">
            <a:avLst/>
          </a:prstGeom>
          <a:noFill/>
          <a:ln w="9525" cap="flat" cmpd="sng" algn="ctr">
            <a:solidFill>
              <a:sysClr val="windowText" lastClr="000000"/>
            </a:solidFill>
            <a:prstDash val="dash"/>
            <a:tailEnd type="arrow"/>
          </a:ln>
          <a:effectLst/>
        </p:spPr>
      </p:cxnSp>
    </p:spTree>
    <p:extLst>
      <p:ext uri="{BB962C8B-B14F-4D97-AF65-F5344CB8AC3E}">
        <p14:creationId xmlns:p14="http://schemas.microsoft.com/office/powerpoint/2010/main" val="1739688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lèche droite 40"/>
          <p:cNvSpPr/>
          <p:nvPr/>
        </p:nvSpPr>
        <p:spPr>
          <a:xfrm>
            <a:off x="2663648" y="5298476"/>
            <a:ext cx="4140662"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28" name="Flèche droite 27"/>
          <p:cNvSpPr/>
          <p:nvPr/>
        </p:nvSpPr>
        <p:spPr>
          <a:xfrm rot="20192477">
            <a:off x="2264188" y="3958690"/>
            <a:ext cx="4784015" cy="28842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2" name="Espace réservé du texte 1"/>
          <p:cNvSpPr>
            <a:spLocks noGrp="1"/>
          </p:cNvSpPr>
          <p:nvPr>
            <p:ph type="body" sz="quarter" idx="10"/>
          </p:nvPr>
        </p:nvSpPr>
        <p:spPr/>
        <p:txBody>
          <a:bodyPr/>
          <a:lstStyle/>
          <a:p>
            <a:r>
              <a:rPr lang="fr-FR" dirty="0"/>
              <a:t>II. E/ Ventes à distance (intra-UE) de biens : régime 2021  </a:t>
            </a:r>
          </a:p>
        </p:txBody>
      </p:sp>
      <p:sp>
        <p:nvSpPr>
          <p:cNvPr id="5" name="Espace réservé du numéro de diapositive 4"/>
          <p:cNvSpPr>
            <a:spLocks noGrp="1"/>
          </p:cNvSpPr>
          <p:nvPr>
            <p:ph type="sldNum" sz="quarter" idx="13"/>
          </p:nvPr>
        </p:nvSpPr>
        <p:spPr/>
        <p:txBody>
          <a:bodyPr/>
          <a:lstStyle/>
          <a:p>
            <a:fld id="{BCA178D2-D38B-496A-BFAF-4FB157D36662}" type="slidenum">
              <a:rPr lang="en-GB" smtClean="0"/>
              <a:pPr/>
              <a:t>24</a:t>
            </a:fld>
            <a:endParaRPr lang="en-GB" dirty="0"/>
          </a:p>
        </p:txBody>
      </p:sp>
      <p:sp>
        <p:nvSpPr>
          <p:cNvPr id="3" name="Espace réservé du texte 2"/>
          <p:cNvSpPr>
            <a:spLocks noGrp="1"/>
          </p:cNvSpPr>
          <p:nvPr>
            <p:ph type="body" sz="quarter" idx="11"/>
          </p:nvPr>
        </p:nvSpPr>
        <p:spPr>
          <a:xfrm>
            <a:off x="432000" y="1268760"/>
            <a:ext cx="8280000" cy="4446000"/>
          </a:xfrm>
        </p:spPr>
        <p:txBody>
          <a:bodyPr/>
          <a:lstStyle/>
          <a:p>
            <a:endParaRPr lang="fr-FR" sz="400" dirty="0"/>
          </a:p>
          <a:p>
            <a:pPr>
              <a:buFont typeface="Wingdings" panose="05000000000000000000" pitchFamily="2" charset="2"/>
              <a:buChar char="Ø"/>
            </a:pPr>
            <a:r>
              <a:rPr lang="fr-FR" sz="1800" dirty="0"/>
              <a:t>Baisse et harmonisation des seuils en deçà desquels l’opération peut être imposée dans l’Etat membre de départ (biens + services = 10 000 €) et OSS optionnel si le régime startup ne s’applique pas</a:t>
            </a:r>
          </a:p>
        </p:txBody>
      </p:sp>
      <p:sp>
        <p:nvSpPr>
          <p:cNvPr id="14" name="Rectangle 13"/>
          <p:cNvSpPr/>
          <p:nvPr/>
        </p:nvSpPr>
        <p:spPr>
          <a:xfrm>
            <a:off x="4900120" y="4486264"/>
            <a:ext cx="1440160" cy="720080"/>
          </a:xfrm>
          <a:prstGeom prst="rect">
            <a:avLst/>
          </a:prstGeom>
          <a:solidFill>
            <a:srgbClr val="C0504D">
              <a:lumMod val="40000"/>
              <a:lumOff val="60000"/>
            </a:srgbClr>
          </a:solidFill>
          <a:ln w="25400" cap="flat" cmpd="sng" algn="ctr">
            <a:solidFill>
              <a:srgbClr val="C0504D">
                <a:lumMod val="75000"/>
              </a:srgbClr>
            </a:solidFill>
            <a:prstDash val="solid"/>
          </a:ln>
          <a:effectLst/>
        </p:spPr>
        <p:txBody>
          <a:bodyPr rtlCol="0" anchor="ctr"/>
          <a:lstStyle/>
          <a:p>
            <a:pPr algn="ctr">
              <a:defRPr/>
            </a:pPr>
            <a:r>
              <a:rPr lang="fr-FR" sz="1400" kern="0" dirty="0">
                <a:solidFill>
                  <a:srgbClr val="C0504D">
                    <a:lumMod val="75000"/>
                  </a:srgbClr>
                </a:solidFill>
                <a:cs typeface="Arial" panose="020B0604020202020204" pitchFamily="34" charset="0"/>
              </a:rPr>
              <a:t>Consommateur</a:t>
            </a:r>
          </a:p>
        </p:txBody>
      </p:sp>
      <p:cxnSp>
        <p:nvCxnSpPr>
          <p:cNvPr id="15" name="Connecteur droit 14"/>
          <p:cNvCxnSpPr/>
          <p:nvPr/>
        </p:nvCxnSpPr>
        <p:spPr>
          <a:xfrm>
            <a:off x="3635870" y="2542828"/>
            <a:ext cx="0" cy="3311459"/>
          </a:xfrm>
          <a:prstGeom prst="line">
            <a:avLst/>
          </a:prstGeom>
          <a:noFill/>
          <a:ln w="25400" cap="flat" cmpd="sng" algn="ctr">
            <a:solidFill>
              <a:sysClr val="windowText" lastClr="000000">
                <a:lumMod val="50000"/>
                <a:lumOff val="50000"/>
              </a:sysClr>
            </a:solidFill>
            <a:prstDash val="solid"/>
          </a:ln>
          <a:effectLst/>
        </p:spPr>
      </p:cxnSp>
      <p:sp>
        <p:nvSpPr>
          <p:cNvPr id="16" name="ZoneTexte 15"/>
          <p:cNvSpPr txBox="1"/>
          <p:nvPr/>
        </p:nvSpPr>
        <p:spPr>
          <a:xfrm>
            <a:off x="323410" y="2348880"/>
            <a:ext cx="1584176" cy="369332"/>
          </a:xfrm>
          <a:prstGeom prst="rect">
            <a:avLst/>
          </a:prstGeom>
          <a:noFill/>
        </p:spPr>
        <p:txBody>
          <a:bodyPr wrap="square" rtlCol="0">
            <a:spAutoFit/>
          </a:bodyPr>
          <a:lstStyle/>
          <a:p>
            <a:r>
              <a:rPr lang="fr-FR" dirty="0">
                <a:solidFill>
                  <a:prstClr val="black"/>
                </a:solidFill>
                <a:cs typeface="Arial" panose="020B0604020202020204" pitchFamily="34" charset="0"/>
              </a:rPr>
              <a:t>France</a:t>
            </a:r>
          </a:p>
        </p:txBody>
      </p:sp>
      <p:sp>
        <p:nvSpPr>
          <p:cNvPr id="17" name="ZoneTexte 16"/>
          <p:cNvSpPr txBox="1"/>
          <p:nvPr/>
        </p:nvSpPr>
        <p:spPr>
          <a:xfrm>
            <a:off x="7240631" y="2348880"/>
            <a:ext cx="1530027" cy="369332"/>
          </a:xfrm>
          <a:prstGeom prst="rect">
            <a:avLst/>
          </a:prstGeom>
          <a:noFill/>
        </p:spPr>
        <p:txBody>
          <a:bodyPr wrap="square" rtlCol="0">
            <a:spAutoFit/>
          </a:bodyPr>
          <a:lstStyle/>
          <a:p>
            <a:pPr algn="r"/>
            <a:r>
              <a:rPr lang="fr-FR" dirty="0">
                <a:solidFill>
                  <a:prstClr val="black"/>
                </a:solidFill>
                <a:cs typeface="Arial" panose="020B0604020202020204" pitchFamily="34" charset="0"/>
              </a:rPr>
              <a:t>EM 1</a:t>
            </a:r>
          </a:p>
        </p:txBody>
      </p:sp>
      <p:sp>
        <p:nvSpPr>
          <p:cNvPr id="18" name="Rectangle 17"/>
          <p:cNvSpPr/>
          <p:nvPr/>
        </p:nvSpPr>
        <p:spPr>
          <a:xfrm>
            <a:off x="863480" y="3210176"/>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Vendeur établi en FR</a:t>
            </a:r>
          </a:p>
        </p:txBody>
      </p:sp>
      <p:cxnSp>
        <p:nvCxnSpPr>
          <p:cNvPr id="19" name="Connecteur droit avec flèche 18"/>
          <p:cNvCxnSpPr>
            <a:stCxn id="18" idx="3"/>
            <a:endCxn id="14" idx="1"/>
          </p:cNvCxnSpPr>
          <p:nvPr/>
        </p:nvCxnSpPr>
        <p:spPr>
          <a:xfrm>
            <a:off x="2303640" y="3570216"/>
            <a:ext cx="2596480" cy="1276088"/>
          </a:xfrm>
          <a:prstGeom prst="straightConnector1">
            <a:avLst/>
          </a:prstGeom>
          <a:noFill/>
          <a:ln w="9525" cap="flat" cmpd="sng" algn="ctr">
            <a:solidFill>
              <a:sysClr val="windowText" lastClr="000000"/>
            </a:solidFill>
            <a:prstDash val="solid"/>
            <a:tailEnd type="arrow"/>
          </a:ln>
          <a:effectLst/>
        </p:spPr>
      </p:cxnSp>
      <p:sp>
        <p:nvSpPr>
          <p:cNvPr id="22" name="ZoneTexte 21"/>
          <p:cNvSpPr txBox="1"/>
          <p:nvPr/>
        </p:nvSpPr>
        <p:spPr>
          <a:xfrm>
            <a:off x="7380390" y="4149130"/>
            <a:ext cx="1404156" cy="369332"/>
          </a:xfrm>
          <a:prstGeom prst="rect">
            <a:avLst/>
          </a:prstGeom>
          <a:noFill/>
        </p:spPr>
        <p:txBody>
          <a:bodyPr wrap="square" rtlCol="0">
            <a:spAutoFit/>
          </a:bodyPr>
          <a:lstStyle/>
          <a:p>
            <a:pPr algn="r"/>
            <a:r>
              <a:rPr lang="fr-FR" dirty="0">
                <a:solidFill>
                  <a:prstClr val="black"/>
                </a:solidFill>
              </a:rPr>
              <a:t>EM 2</a:t>
            </a:r>
          </a:p>
        </p:txBody>
      </p:sp>
      <p:cxnSp>
        <p:nvCxnSpPr>
          <p:cNvPr id="26" name="Connecteur droit 25"/>
          <p:cNvCxnSpPr/>
          <p:nvPr/>
        </p:nvCxnSpPr>
        <p:spPr>
          <a:xfrm>
            <a:off x="3671792" y="4086402"/>
            <a:ext cx="4846848" cy="0"/>
          </a:xfrm>
          <a:prstGeom prst="line">
            <a:avLst/>
          </a:prstGeom>
          <a:noFill/>
          <a:ln w="25400" cap="flat" cmpd="sng" algn="ctr">
            <a:solidFill>
              <a:sysClr val="windowText" lastClr="000000">
                <a:lumMod val="50000"/>
                <a:lumOff val="50000"/>
              </a:sysClr>
            </a:solidFill>
            <a:prstDash val="solid"/>
          </a:ln>
          <a:effectLst/>
        </p:spPr>
      </p:cxnSp>
      <p:sp>
        <p:nvSpPr>
          <p:cNvPr id="34" name="Ellipse 33"/>
          <p:cNvSpPr/>
          <p:nvPr/>
        </p:nvSpPr>
        <p:spPr>
          <a:xfrm>
            <a:off x="683460" y="4943407"/>
            <a:ext cx="1800200" cy="720080"/>
          </a:xfrm>
          <a:prstGeom prst="ellipse">
            <a:avLst/>
          </a:prstGeom>
          <a:solidFill>
            <a:srgbClr val="4BACC6">
              <a:lumMod val="20000"/>
              <a:lumOff val="80000"/>
            </a:srgbClr>
          </a:solidFill>
          <a:ln w="25400" cap="flat" cmpd="sng" algn="ctr">
            <a:solidFill>
              <a:srgbClr val="4BACC6">
                <a:lumMod val="75000"/>
              </a:srgbClr>
            </a:solidFill>
            <a:prstDash val="solid"/>
          </a:ln>
          <a:effectLst/>
        </p:spPr>
        <p:txBody>
          <a:bodyPr rtlCol="0" anchor="ctr"/>
          <a:lstStyle/>
          <a:p>
            <a:pPr algn="ctr">
              <a:defRPr/>
            </a:pPr>
            <a:r>
              <a:rPr lang="fr-FR" sz="1600" strike="dblStrike" kern="0" dirty="0">
                <a:solidFill>
                  <a:srgbClr val="4BACC6">
                    <a:lumMod val="75000"/>
                  </a:srgbClr>
                </a:solidFill>
                <a:cs typeface="Arial" panose="020B0604020202020204" pitchFamily="34" charset="0"/>
              </a:rPr>
              <a:t>M</a:t>
            </a:r>
            <a:r>
              <a:rPr lang="fr-FR" sz="1600" kern="0" dirty="0">
                <a:solidFill>
                  <a:srgbClr val="FF0000"/>
                </a:solidFill>
                <a:cs typeface="Arial" panose="020B0604020202020204" pitchFamily="34" charset="0"/>
              </a:rPr>
              <a:t>OSS</a:t>
            </a:r>
          </a:p>
        </p:txBody>
      </p:sp>
      <p:sp>
        <p:nvSpPr>
          <p:cNvPr id="39" name="Flèche droite 38"/>
          <p:cNvSpPr/>
          <p:nvPr/>
        </p:nvSpPr>
        <p:spPr>
          <a:xfrm rot="5400000">
            <a:off x="1170819" y="4322076"/>
            <a:ext cx="825482" cy="2518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40" name="Rectangle 39"/>
          <p:cNvSpPr/>
          <p:nvPr/>
        </p:nvSpPr>
        <p:spPr>
          <a:xfrm>
            <a:off x="6948330" y="5030255"/>
            <a:ext cx="1010909" cy="720080"/>
          </a:xfrm>
          <a:prstGeom prst="rect">
            <a:avLst/>
          </a:prstGeom>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fr-FR" sz="1400" kern="0" dirty="0">
                <a:solidFill>
                  <a:prstClr val="black"/>
                </a:solidFill>
                <a:cs typeface="Arial" panose="020B0604020202020204" pitchFamily="34" charset="0"/>
              </a:rPr>
              <a:t>Trésor EM2</a:t>
            </a:r>
          </a:p>
        </p:txBody>
      </p:sp>
      <p:sp>
        <p:nvSpPr>
          <p:cNvPr id="42" name="ZoneTexte 41"/>
          <p:cNvSpPr txBox="1"/>
          <p:nvPr/>
        </p:nvSpPr>
        <p:spPr>
          <a:xfrm>
            <a:off x="2195670" y="4021341"/>
            <a:ext cx="1188318" cy="461665"/>
          </a:xfrm>
          <a:prstGeom prst="rect">
            <a:avLst/>
          </a:prstGeom>
          <a:noFill/>
        </p:spPr>
        <p:txBody>
          <a:bodyPr wrap="square" rtlCol="0">
            <a:spAutoFit/>
          </a:bodyPr>
          <a:lstStyle/>
          <a:p>
            <a:pPr algn="ctr"/>
            <a:r>
              <a:rPr lang="fr-FR" sz="1200" b="1" dirty="0">
                <a:solidFill>
                  <a:prstClr val="black"/>
                </a:solidFill>
                <a:cs typeface="Arial" panose="020B0604020202020204" pitchFamily="34" charset="0"/>
              </a:rPr>
              <a:t>Vente avec TVA EM2</a:t>
            </a:r>
          </a:p>
        </p:txBody>
      </p:sp>
      <p:sp>
        <p:nvSpPr>
          <p:cNvPr id="23" name="Rectangle 22"/>
          <p:cNvSpPr/>
          <p:nvPr/>
        </p:nvSpPr>
        <p:spPr>
          <a:xfrm>
            <a:off x="6945561" y="2402925"/>
            <a:ext cx="1010909" cy="720080"/>
          </a:xfrm>
          <a:prstGeom prst="rect">
            <a:avLst/>
          </a:prstGeom>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fr-FR" sz="1400" kern="0" dirty="0">
                <a:solidFill>
                  <a:prstClr val="black"/>
                </a:solidFill>
                <a:cs typeface="Arial" panose="020B0604020202020204" pitchFamily="34" charset="0"/>
              </a:rPr>
              <a:t>Trésor EM1</a:t>
            </a:r>
          </a:p>
        </p:txBody>
      </p:sp>
      <p:sp>
        <p:nvSpPr>
          <p:cNvPr id="24" name="Rectangle 23"/>
          <p:cNvSpPr/>
          <p:nvPr/>
        </p:nvSpPr>
        <p:spPr>
          <a:xfrm>
            <a:off x="4900120" y="2402925"/>
            <a:ext cx="1440160" cy="720080"/>
          </a:xfrm>
          <a:prstGeom prst="rect">
            <a:avLst/>
          </a:prstGeom>
          <a:solidFill>
            <a:srgbClr val="C0504D">
              <a:lumMod val="40000"/>
              <a:lumOff val="60000"/>
            </a:srgbClr>
          </a:solidFill>
          <a:ln w="25400" cap="flat" cmpd="sng" algn="ctr">
            <a:solidFill>
              <a:srgbClr val="C0504D">
                <a:lumMod val="75000"/>
              </a:srgbClr>
            </a:solidFill>
            <a:prstDash val="solid"/>
          </a:ln>
          <a:effectLst/>
        </p:spPr>
        <p:txBody>
          <a:bodyPr rtlCol="0" anchor="ctr"/>
          <a:lstStyle/>
          <a:p>
            <a:pPr algn="ctr">
              <a:defRPr/>
            </a:pPr>
            <a:r>
              <a:rPr lang="fr-FR" sz="1400" kern="0" dirty="0">
                <a:solidFill>
                  <a:srgbClr val="C0504D">
                    <a:lumMod val="75000"/>
                  </a:srgbClr>
                </a:solidFill>
                <a:cs typeface="Arial" panose="020B0604020202020204" pitchFamily="34" charset="0"/>
              </a:rPr>
              <a:t>Consommateur</a:t>
            </a:r>
          </a:p>
        </p:txBody>
      </p:sp>
      <p:cxnSp>
        <p:nvCxnSpPr>
          <p:cNvPr id="25" name="Connecteur droit avec flèche 24"/>
          <p:cNvCxnSpPr>
            <a:endCxn id="24" idx="1"/>
          </p:cNvCxnSpPr>
          <p:nvPr/>
        </p:nvCxnSpPr>
        <p:spPr>
          <a:xfrm flipV="1">
            <a:off x="2316273" y="2762965"/>
            <a:ext cx="2583847" cy="803734"/>
          </a:xfrm>
          <a:prstGeom prst="straightConnector1">
            <a:avLst/>
          </a:prstGeom>
          <a:noFill/>
          <a:ln w="9525" cap="flat" cmpd="sng" algn="ctr">
            <a:solidFill>
              <a:sysClr val="windowText" lastClr="000000"/>
            </a:solidFill>
            <a:prstDash val="solid"/>
            <a:tailEnd type="arrow"/>
          </a:ln>
          <a:effectLst/>
        </p:spPr>
      </p:cxnSp>
      <p:sp>
        <p:nvSpPr>
          <p:cNvPr id="27" name="ZoneTexte 26"/>
          <p:cNvSpPr txBox="1"/>
          <p:nvPr/>
        </p:nvSpPr>
        <p:spPr>
          <a:xfrm>
            <a:off x="2399255" y="2787546"/>
            <a:ext cx="1188318" cy="461665"/>
          </a:xfrm>
          <a:prstGeom prst="rect">
            <a:avLst/>
          </a:prstGeom>
          <a:noFill/>
        </p:spPr>
        <p:txBody>
          <a:bodyPr wrap="square" rtlCol="0">
            <a:spAutoFit/>
          </a:bodyPr>
          <a:lstStyle/>
          <a:p>
            <a:pPr algn="ctr"/>
            <a:r>
              <a:rPr lang="fr-FR" sz="1200" b="1" dirty="0">
                <a:solidFill>
                  <a:prstClr val="black"/>
                </a:solidFill>
                <a:cs typeface="Arial" panose="020B0604020202020204" pitchFamily="34" charset="0"/>
              </a:rPr>
              <a:t>Vente avec TVA EM1</a:t>
            </a:r>
          </a:p>
        </p:txBody>
      </p:sp>
      <p:cxnSp>
        <p:nvCxnSpPr>
          <p:cNvPr id="37" name="Connecteur droit avec flèche 36"/>
          <p:cNvCxnSpPr/>
          <p:nvPr/>
        </p:nvCxnSpPr>
        <p:spPr>
          <a:xfrm>
            <a:off x="4577855" y="5886652"/>
            <a:ext cx="498215" cy="0"/>
          </a:xfrm>
          <a:prstGeom prst="straightConnector1">
            <a:avLst/>
          </a:prstGeom>
          <a:noFill/>
          <a:ln w="9525" cap="flat" cmpd="sng" algn="ctr">
            <a:solidFill>
              <a:sysClr val="windowText" lastClr="000000"/>
            </a:solidFill>
            <a:prstDash val="solid"/>
            <a:tailEnd type="arrow"/>
          </a:ln>
          <a:effectLst/>
        </p:spPr>
      </p:cxnSp>
      <p:sp>
        <p:nvSpPr>
          <p:cNvPr id="38" name="Flèche droite 37"/>
          <p:cNvSpPr/>
          <p:nvPr/>
        </p:nvSpPr>
        <p:spPr>
          <a:xfrm>
            <a:off x="4577855" y="6135126"/>
            <a:ext cx="498215" cy="2153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44" name="ZoneTexte 43"/>
          <p:cNvSpPr txBox="1"/>
          <p:nvPr/>
        </p:nvSpPr>
        <p:spPr>
          <a:xfrm>
            <a:off x="5112130" y="5750335"/>
            <a:ext cx="1980220" cy="600164"/>
          </a:xfrm>
          <a:prstGeom prst="rect">
            <a:avLst/>
          </a:prstGeom>
          <a:noFill/>
        </p:spPr>
        <p:txBody>
          <a:bodyPr wrap="square" rtlCol="0">
            <a:spAutoFit/>
          </a:bodyPr>
          <a:lstStyle/>
          <a:p>
            <a:r>
              <a:rPr lang="fr-FR" sz="1100" dirty="0">
                <a:solidFill>
                  <a:prstClr val="black"/>
                </a:solidFill>
                <a:cs typeface="Arial" panose="020B0604020202020204" pitchFamily="34" charset="0"/>
              </a:rPr>
              <a:t>Flux physique des biens</a:t>
            </a:r>
          </a:p>
          <a:p>
            <a:endParaRPr lang="fr-FR" sz="1100" dirty="0">
              <a:solidFill>
                <a:prstClr val="black"/>
              </a:solidFill>
              <a:cs typeface="Arial" panose="020B0604020202020204" pitchFamily="34" charset="0"/>
            </a:endParaRPr>
          </a:p>
          <a:p>
            <a:r>
              <a:rPr lang="fr-FR" sz="1100" dirty="0">
                <a:solidFill>
                  <a:prstClr val="black"/>
                </a:solidFill>
                <a:cs typeface="Arial" panose="020B0604020202020204" pitchFamily="34" charset="0"/>
              </a:rPr>
              <a:t>Paiement de la TVA</a:t>
            </a:r>
          </a:p>
        </p:txBody>
      </p:sp>
    </p:spTree>
    <p:extLst>
      <p:ext uri="{BB962C8B-B14F-4D97-AF65-F5344CB8AC3E}">
        <p14:creationId xmlns:p14="http://schemas.microsoft.com/office/powerpoint/2010/main" val="1937145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 F/ Vendeur non-UE – Ventes intra-UE via une plateforme : régime 2021 </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25</a:t>
            </a:fld>
            <a:endParaRPr lang="en-GB" dirty="0"/>
          </a:p>
        </p:txBody>
      </p:sp>
      <p:sp>
        <p:nvSpPr>
          <p:cNvPr id="4" name="Espace réservé du texte 3"/>
          <p:cNvSpPr>
            <a:spLocks noGrp="1"/>
          </p:cNvSpPr>
          <p:nvPr>
            <p:ph type="body" sz="quarter" idx="11"/>
          </p:nvPr>
        </p:nvSpPr>
        <p:spPr>
          <a:xfrm>
            <a:off x="432000" y="1268760"/>
            <a:ext cx="8280000" cy="4446000"/>
          </a:xfrm>
        </p:spPr>
        <p:txBody>
          <a:bodyPr/>
          <a:lstStyle/>
          <a:p>
            <a:endParaRPr lang="fr-FR" dirty="0"/>
          </a:p>
          <a:p>
            <a:pPr>
              <a:buFont typeface="Wingdings" panose="05000000000000000000" pitchFamily="2" charset="2"/>
              <a:buChar char="Ø"/>
            </a:pPr>
            <a:r>
              <a:rPr lang="fr-FR" sz="1800" b="1" dirty="0"/>
              <a:t>Régime obligatoire si la plateforme facilite la vente</a:t>
            </a:r>
          </a:p>
        </p:txBody>
      </p:sp>
      <p:sp>
        <p:nvSpPr>
          <p:cNvPr id="5" name="Espace réservé du numéro de diapositive 4"/>
          <p:cNvSpPr txBox="1">
            <a:spLocks/>
          </p:cNvSpPr>
          <p:nvPr/>
        </p:nvSpPr>
        <p:spPr>
          <a:xfrm>
            <a:off x="404562" y="6066628"/>
            <a:ext cx="324000" cy="252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solidFill>
            </a:endParaRPr>
          </a:p>
        </p:txBody>
      </p:sp>
      <p:sp>
        <p:nvSpPr>
          <p:cNvPr id="6" name="Rectangle 5"/>
          <p:cNvSpPr/>
          <p:nvPr/>
        </p:nvSpPr>
        <p:spPr>
          <a:xfrm>
            <a:off x="6481900" y="2717721"/>
            <a:ext cx="1440160" cy="720079"/>
          </a:xfrm>
          <a:prstGeom prst="rect">
            <a:avLst/>
          </a:prstGeom>
          <a:solidFill>
            <a:srgbClr val="C0504D">
              <a:lumMod val="40000"/>
              <a:lumOff val="60000"/>
            </a:srgbClr>
          </a:solidFill>
          <a:ln w="25400" cap="flat" cmpd="sng" algn="ctr">
            <a:solidFill>
              <a:srgbClr val="C0504D">
                <a:lumMod val="75000"/>
              </a:srgbClr>
            </a:solidFill>
            <a:prstDash val="solid"/>
          </a:ln>
          <a:effectLst/>
        </p:spPr>
        <p:txBody>
          <a:bodyPr rtlCol="0" anchor="ctr"/>
          <a:lstStyle/>
          <a:p>
            <a:pPr algn="ctr">
              <a:defRPr/>
            </a:pPr>
            <a:r>
              <a:rPr lang="fr-FR" sz="1400" kern="0" dirty="0">
                <a:solidFill>
                  <a:srgbClr val="C0504D">
                    <a:lumMod val="75000"/>
                  </a:srgbClr>
                </a:solidFill>
                <a:cs typeface="Arial" panose="020B0604020202020204" pitchFamily="34" charset="0"/>
              </a:rPr>
              <a:t>Consommateur</a:t>
            </a:r>
          </a:p>
        </p:txBody>
      </p:sp>
      <p:cxnSp>
        <p:nvCxnSpPr>
          <p:cNvPr id="7" name="Connecteur droit 6"/>
          <p:cNvCxnSpPr/>
          <p:nvPr/>
        </p:nvCxnSpPr>
        <p:spPr>
          <a:xfrm>
            <a:off x="2267680" y="2295446"/>
            <a:ext cx="0" cy="3951264"/>
          </a:xfrm>
          <a:prstGeom prst="line">
            <a:avLst/>
          </a:prstGeom>
          <a:noFill/>
          <a:ln w="25400" cap="flat" cmpd="sng" algn="ctr">
            <a:solidFill>
              <a:sysClr val="windowText" lastClr="000000">
                <a:lumMod val="50000"/>
                <a:lumOff val="50000"/>
              </a:sysClr>
            </a:solidFill>
            <a:prstDash val="solid"/>
          </a:ln>
          <a:effectLst/>
        </p:spPr>
      </p:cxnSp>
      <p:sp>
        <p:nvSpPr>
          <p:cNvPr id="8" name="ZoneTexte 7"/>
          <p:cNvSpPr txBox="1"/>
          <p:nvPr/>
        </p:nvSpPr>
        <p:spPr>
          <a:xfrm>
            <a:off x="368098" y="2110780"/>
            <a:ext cx="1584176" cy="369332"/>
          </a:xfrm>
          <a:prstGeom prst="rect">
            <a:avLst/>
          </a:prstGeom>
          <a:noFill/>
        </p:spPr>
        <p:txBody>
          <a:bodyPr wrap="square" rtlCol="0">
            <a:spAutoFit/>
          </a:bodyPr>
          <a:lstStyle/>
          <a:p>
            <a:r>
              <a:rPr lang="fr-FR" dirty="0">
                <a:solidFill>
                  <a:prstClr val="black"/>
                </a:solidFill>
                <a:cs typeface="Arial" panose="020B0604020202020204" pitchFamily="34" charset="0"/>
              </a:rPr>
              <a:t>Hors UE</a:t>
            </a:r>
          </a:p>
        </p:txBody>
      </p:sp>
      <p:sp>
        <p:nvSpPr>
          <p:cNvPr id="9" name="Rectangle 8"/>
          <p:cNvSpPr/>
          <p:nvPr/>
        </p:nvSpPr>
        <p:spPr>
          <a:xfrm>
            <a:off x="251400" y="2717721"/>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Vendeur</a:t>
            </a:r>
          </a:p>
        </p:txBody>
      </p:sp>
      <p:sp>
        <p:nvSpPr>
          <p:cNvPr id="11" name="ZoneTexte 10"/>
          <p:cNvSpPr txBox="1"/>
          <p:nvPr/>
        </p:nvSpPr>
        <p:spPr>
          <a:xfrm>
            <a:off x="7712406" y="2060848"/>
            <a:ext cx="1404156" cy="369332"/>
          </a:xfrm>
          <a:prstGeom prst="rect">
            <a:avLst/>
          </a:prstGeom>
          <a:noFill/>
        </p:spPr>
        <p:txBody>
          <a:bodyPr wrap="square" rtlCol="0">
            <a:spAutoFit/>
          </a:bodyPr>
          <a:lstStyle/>
          <a:p>
            <a:r>
              <a:rPr lang="fr-FR" dirty="0">
                <a:solidFill>
                  <a:prstClr val="black"/>
                </a:solidFill>
              </a:rPr>
              <a:t>France</a:t>
            </a:r>
          </a:p>
        </p:txBody>
      </p:sp>
      <p:sp>
        <p:nvSpPr>
          <p:cNvPr id="26" name="Flèche droite 25"/>
          <p:cNvSpPr/>
          <p:nvPr/>
        </p:nvSpPr>
        <p:spPr>
          <a:xfrm>
            <a:off x="5988074" y="4985405"/>
            <a:ext cx="1275956"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cxnSp>
        <p:nvCxnSpPr>
          <p:cNvPr id="18" name="Connecteur droit 17"/>
          <p:cNvCxnSpPr/>
          <p:nvPr/>
        </p:nvCxnSpPr>
        <p:spPr>
          <a:xfrm flipH="1">
            <a:off x="5560684" y="2295446"/>
            <a:ext cx="19456" cy="3951264"/>
          </a:xfrm>
          <a:prstGeom prst="line">
            <a:avLst/>
          </a:prstGeom>
          <a:noFill/>
          <a:ln w="25400" cap="flat" cmpd="sng" algn="ctr">
            <a:solidFill>
              <a:sysClr val="windowText" lastClr="000000">
                <a:lumMod val="50000"/>
                <a:lumOff val="50000"/>
              </a:sysClr>
            </a:solidFill>
            <a:prstDash val="solid"/>
          </a:ln>
          <a:effectLst/>
        </p:spPr>
      </p:cxnSp>
      <p:sp>
        <p:nvSpPr>
          <p:cNvPr id="19" name="ZoneTexte 18"/>
          <p:cNvSpPr txBox="1"/>
          <p:nvPr/>
        </p:nvSpPr>
        <p:spPr>
          <a:xfrm>
            <a:off x="2915770" y="2060848"/>
            <a:ext cx="2160300" cy="369332"/>
          </a:xfrm>
          <a:prstGeom prst="rect">
            <a:avLst/>
          </a:prstGeom>
          <a:noFill/>
        </p:spPr>
        <p:txBody>
          <a:bodyPr wrap="square" rtlCol="0">
            <a:spAutoFit/>
          </a:bodyPr>
          <a:lstStyle/>
          <a:p>
            <a:r>
              <a:rPr lang="fr-FR" dirty="0">
                <a:solidFill>
                  <a:prstClr val="black"/>
                </a:solidFill>
                <a:cs typeface="Arial" panose="020B0604020202020204" pitchFamily="34" charset="0"/>
              </a:rPr>
              <a:t>Autre Etat membre</a:t>
            </a:r>
          </a:p>
        </p:txBody>
      </p:sp>
      <p:sp>
        <p:nvSpPr>
          <p:cNvPr id="20" name="Rectangle 19"/>
          <p:cNvSpPr/>
          <p:nvPr/>
        </p:nvSpPr>
        <p:spPr>
          <a:xfrm>
            <a:off x="4395600" y="4590480"/>
            <a:ext cx="1440160" cy="720080"/>
          </a:xfrm>
          <a:prstGeom prst="rect">
            <a:avLst/>
          </a:prstGeom>
          <a:solidFill>
            <a:srgbClr val="DBF9E1"/>
          </a:solidFill>
          <a:ln w="25400" cap="flat" cmpd="sng" algn="ctr">
            <a:solidFill>
              <a:srgbClr val="00B050"/>
            </a:solidFill>
            <a:prstDash val="solid"/>
          </a:ln>
          <a:effectLst>
            <a:softEdge rad="0"/>
          </a:effectLst>
        </p:spPr>
        <p:txBody>
          <a:bodyPr rtlCol="0" anchor="ctr"/>
          <a:lstStyle/>
          <a:p>
            <a:pPr algn="ctr">
              <a:defRPr/>
            </a:pPr>
            <a:r>
              <a:rPr lang="fr-FR" sz="1600" kern="0" dirty="0">
                <a:solidFill>
                  <a:srgbClr val="00B050"/>
                </a:solidFill>
                <a:cs typeface="Arial" panose="020B0604020202020204" pitchFamily="34" charset="0"/>
              </a:rPr>
              <a:t>Plateforme</a:t>
            </a:r>
          </a:p>
        </p:txBody>
      </p:sp>
      <p:sp>
        <p:nvSpPr>
          <p:cNvPr id="21" name="Rectangle 20"/>
          <p:cNvSpPr/>
          <p:nvPr/>
        </p:nvSpPr>
        <p:spPr>
          <a:xfrm>
            <a:off x="7403575" y="4576522"/>
            <a:ext cx="1010909" cy="720080"/>
          </a:xfrm>
          <a:prstGeom prst="rect">
            <a:avLst/>
          </a:prstGeom>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fr-FR" sz="1400" kern="0" dirty="0">
                <a:solidFill>
                  <a:prstClr val="black"/>
                </a:solidFill>
                <a:cs typeface="Arial" panose="020B0604020202020204" pitchFamily="34" charset="0"/>
              </a:rPr>
              <a:t>Trésor public FR</a:t>
            </a:r>
          </a:p>
        </p:txBody>
      </p:sp>
      <p:sp>
        <p:nvSpPr>
          <p:cNvPr id="23" name="Rectangle 22"/>
          <p:cNvSpPr/>
          <p:nvPr/>
        </p:nvSpPr>
        <p:spPr>
          <a:xfrm>
            <a:off x="2955440" y="2717721"/>
            <a:ext cx="1440160" cy="720080"/>
          </a:xfrm>
          <a:prstGeom prst="rect">
            <a:avLst/>
          </a:prstGeom>
          <a:solidFill>
            <a:schemeClr val="bg1">
              <a:lumMod val="95000"/>
            </a:schemeClr>
          </a:solidFill>
          <a:ln>
            <a:solidFill>
              <a:schemeClr val="bg1">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defRPr/>
            </a:pPr>
            <a:r>
              <a:rPr lang="fr-FR" sz="1400" kern="0" dirty="0">
                <a:solidFill>
                  <a:srgbClr val="FFFFFF">
                    <a:lumMod val="50000"/>
                  </a:srgbClr>
                </a:solidFill>
                <a:cs typeface="Arial" panose="020B0604020202020204" pitchFamily="34" charset="0"/>
              </a:rPr>
              <a:t>Stock</a:t>
            </a:r>
          </a:p>
        </p:txBody>
      </p:sp>
      <p:cxnSp>
        <p:nvCxnSpPr>
          <p:cNvPr id="24" name="Connecteur droit avec flèche 23"/>
          <p:cNvCxnSpPr>
            <a:stCxn id="23" idx="3"/>
            <a:endCxn id="6" idx="1"/>
          </p:cNvCxnSpPr>
          <p:nvPr/>
        </p:nvCxnSpPr>
        <p:spPr>
          <a:xfrm>
            <a:off x="4395600" y="3077761"/>
            <a:ext cx="2086300" cy="0"/>
          </a:xfrm>
          <a:prstGeom prst="straightConnector1">
            <a:avLst/>
          </a:prstGeom>
          <a:noFill/>
          <a:ln w="9525" cap="flat" cmpd="sng" algn="ctr">
            <a:solidFill>
              <a:sysClr val="windowText" lastClr="000000"/>
            </a:solidFill>
            <a:prstDash val="solid"/>
            <a:tailEnd type="arrow"/>
          </a:ln>
          <a:effectLst/>
        </p:spPr>
      </p:cxnSp>
      <p:sp>
        <p:nvSpPr>
          <p:cNvPr id="27" name="Rectangle 26"/>
          <p:cNvSpPr/>
          <p:nvPr/>
        </p:nvSpPr>
        <p:spPr>
          <a:xfrm>
            <a:off x="2955440" y="3723239"/>
            <a:ext cx="1440160" cy="720080"/>
          </a:xfrm>
          <a:prstGeom prst="rect">
            <a:avLst/>
          </a:prstGeom>
          <a:solidFill>
            <a:srgbClr val="C0504D">
              <a:lumMod val="40000"/>
              <a:lumOff val="60000"/>
            </a:srgbClr>
          </a:solidFill>
          <a:ln w="25400" cap="flat" cmpd="sng" algn="ctr">
            <a:solidFill>
              <a:srgbClr val="C0504D">
                <a:lumMod val="75000"/>
              </a:srgbClr>
            </a:solidFill>
            <a:prstDash val="solid"/>
          </a:ln>
          <a:effectLst/>
        </p:spPr>
        <p:txBody>
          <a:bodyPr rtlCol="0" anchor="ctr"/>
          <a:lstStyle/>
          <a:p>
            <a:pPr algn="ctr">
              <a:defRPr/>
            </a:pPr>
            <a:r>
              <a:rPr lang="fr-FR" sz="1400" kern="0" dirty="0">
                <a:solidFill>
                  <a:srgbClr val="C0504D">
                    <a:lumMod val="75000"/>
                  </a:srgbClr>
                </a:solidFill>
                <a:cs typeface="Arial" panose="020B0604020202020204" pitchFamily="34" charset="0"/>
              </a:rPr>
              <a:t>Consommateur</a:t>
            </a:r>
          </a:p>
        </p:txBody>
      </p:sp>
      <p:cxnSp>
        <p:nvCxnSpPr>
          <p:cNvPr id="28" name="Connecteur droit avec flèche 27"/>
          <p:cNvCxnSpPr>
            <a:stCxn id="23" idx="2"/>
            <a:endCxn id="27" idx="0"/>
          </p:cNvCxnSpPr>
          <p:nvPr/>
        </p:nvCxnSpPr>
        <p:spPr>
          <a:xfrm>
            <a:off x="3675520" y="3437801"/>
            <a:ext cx="0" cy="285438"/>
          </a:xfrm>
          <a:prstGeom prst="straightConnector1">
            <a:avLst/>
          </a:prstGeom>
          <a:noFill/>
          <a:ln w="9525" cap="flat" cmpd="sng" algn="ctr">
            <a:solidFill>
              <a:sysClr val="windowText" lastClr="000000"/>
            </a:solidFill>
            <a:prstDash val="solid"/>
            <a:tailEnd type="arrow"/>
          </a:ln>
          <a:effectLst/>
        </p:spPr>
      </p:cxnSp>
      <p:cxnSp>
        <p:nvCxnSpPr>
          <p:cNvPr id="38" name="Connecteur en angle 37"/>
          <p:cNvCxnSpPr>
            <a:stCxn id="9" idx="2"/>
            <a:endCxn id="20" idx="1"/>
          </p:cNvCxnSpPr>
          <p:nvPr/>
        </p:nvCxnSpPr>
        <p:spPr>
          <a:xfrm rot="16200000" flipH="1">
            <a:off x="1927181" y="2482100"/>
            <a:ext cx="1512719" cy="3424120"/>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Connecteur en angle 39"/>
          <p:cNvCxnSpPr>
            <a:stCxn id="20" idx="3"/>
            <a:endCxn id="6" idx="2"/>
          </p:cNvCxnSpPr>
          <p:nvPr/>
        </p:nvCxnSpPr>
        <p:spPr>
          <a:xfrm flipV="1">
            <a:off x="5835760" y="3437800"/>
            <a:ext cx="1366220" cy="1512720"/>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Connecteur en angle 43"/>
          <p:cNvCxnSpPr>
            <a:stCxn id="20" idx="0"/>
            <a:endCxn id="27" idx="3"/>
          </p:cNvCxnSpPr>
          <p:nvPr/>
        </p:nvCxnSpPr>
        <p:spPr>
          <a:xfrm rot="16200000" flipV="1">
            <a:off x="4502040" y="3976840"/>
            <a:ext cx="507201" cy="720080"/>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587563" y="3523184"/>
            <a:ext cx="341760" cy="400110"/>
          </a:xfrm>
          <a:prstGeom prst="rect">
            <a:avLst/>
          </a:prstGeom>
          <a:noFill/>
          <a:ln>
            <a:noFill/>
          </a:ln>
        </p:spPr>
        <p:txBody>
          <a:bodyPr wrap="none" rtlCol="0">
            <a:spAutoFit/>
          </a:bodyPr>
          <a:lstStyle/>
          <a:p>
            <a:r>
              <a:rPr lang="fr-FR" sz="2000" b="1" dirty="0">
                <a:solidFill>
                  <a:srgbClr val="FF0000"/>
                </a:solidFill>
                <a:cs typeface="Arial" pitchFamily="34" charset="0"/>
              </a:rPr>
              <a:t>?</a:t>
            </a:r>
            <a:endParaRPr lang="fr-FR" b="1" dirty="0">
              <a:solidFill>
                <a:srgbClr val="FF0000"/>
              </a:solidFill>
              <a:cs typeface="Arial" pitchFamily="34" charset="0"/>
            </a:endParaRPr>
          </a:p>
        </p:txBody>
      </p:sp>
      <p:sp>
        <p:nvSpPr>
          <p:cNvPr id="49" name="Rectangle 48"/>
          <p:cNvSpPr/>
          <p:nvPr/>
        </p:nvSpPr>
        <p:spPr>
          <a:xfrm>
            <a:off x="2466135" y="5296602"/>
            <a:ext cx="1010909" cy="720080"/>
          </a:xfrm>
          <a:prstGeom prst="rect">
            <a:avLst/>
          </a:prstGeom>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fr-FR" sz="1400" kern="0" dirty="0">
                <a:solidFill>
                  <a:prstClr val="black"/>
                </a:solidFill>
                <a:cs typeface="Arial" panose="020B0604020202020204" pitchFamily="34" charset="0"/>
              </a:rPr>
              <a:t>Trésor public EM</a:t>
            </a:r>
          </a:p>
        </p:txBody>
      </p:sp>
      <p:sp>
        <p:nvSpPr>
          <p:cNvPr id="51" name="Flèche droite 50"/>
          <p:cNvSpPr/>
          <p:nvPr/>
        </p:nvSpPr>
        <p:spPr>
          <a:xfrm rot="8907632">
            <a:off x="3578464" y="5528538"/>
            <a:ext cx="816264" cy="23392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cxnSp>
        <p:nvCxnSpPr>
          <p:cNvPr id="67" name="Connecteur droit avec flèche 66"/>
          <p:cNvCxnSpPr/>
          <p:nvPr/>
        </p:nvCxnSpPr>
        <p:spPr>
          <a:xfrm>
            <a:off x="6444260" y="5803367"/>
            <a:ext cx="498215" cy="0"/>
          </a:xfrm>
          <a:prstGeom prst="straightConnector1">
            <a:avLst/>
          </a:prstGeom>
          <a:noFill/>
          <a:ln w="9525" cap="flat" cmpd="sng" algn="ctr">
            <a:solidFill>
              <a:sysClr val="windowText" lastClr="000000"/>
            </a:solidFill>
            <a:prstDash val="solid"/>
            <a:tailEnd type="arrow"/>
          </a:ln>
          <a:effectLst/>
        </p:spPr>
      </p:cxnSp>
      <p:sp>
        <p:nvSpPr>
          <p:cNvPr id="68" name="Flèche droite 67"/>
          <p:cNvSpPr/>
          <p:nvPr/>
        </p:nvSpPr>
        <p:spPr>
          <a:xfrm>
            <a:off x="6444260" y="6051841"/>
            <a:ext cx="498215" cy="2153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69" name="ZoneTexte 68"/>
          <p:cNvSpPr txBox="1"/>
          <p:nvPr/>
        </p:nvSpPr>
        <p:spPr>
          <a:xfrm>
            <a:off x="7020340" y="5667050"/>
            <a:ext cx="1980220" cy="600164"/>
          </a:xfrm>
          <a:prstGeom prst="rect">
            <a:avLst/>
          </a:prstGeom>
          <a:noFill/>
        </p:spPr>
        <p:txBody>
          <a:bodyPr wrap="square" rtlCol="0">
            <a:spAutoFit/>
          </a:bodyPr>
          <a:lstStyle/>
          <a:p>
            <a:r>
              <a:rPr lang="fr-FR" sz="1100" dirty="0">
                <a:solidFill>
                  <a:prstClr val="black"/>
                </a:solidFill>
                <a:cs typeface="Arial" panose="020B0604020202020204" pitchFamily="34" charset="0"/>
              </a:rPr>
              <a:t>Flux physique des biens</a:t>
            </a:r>
          </a:p>
          <a:p>
            <a:r>
              <a:rPr lang="fr-FR" sz="1100" dirty="0">
                <a:solidFill>
                  <a:prstClr val="black"/>
                </a:solidFill>
                <a:cs typeface="Arial" panose="020B0604020202020204" pitchFamily="34" charset="0"/>
              </a:rPr>
              <a:t>Flux de « facturation »  </a:t>
            </a:r>
          </a:p>
          <a:p>
            <a:r>
              <a:rPr lang="fr-FR" sz="1100" dirty="0">
                <a:solidFill>
                  <a:prstClr val="black"/>
                </a:solidFill>
                <a:cs typeface="Arial" panose="020B0604020202020204" pitchFamily="34" charset="0"/>
              </a:rPr>
              <a:t>Paiement de la TVA</a:t>
            </a:r>
          </a:p>
        </p:txBody>
      </p:sp>
      <p:cxnSp>
        <p:nvCxnSpPr>
          <p:cNvPr id="70" name="Connecteur droit avec flèche 69"/>
          <p:cNvCxnSpPr/>
          <p:nvPr/>
        </p:nvCxnSpPr>
        <p:spPr>
          <a:xfrm>
            <a:off x="6444260" y="5967132"/>
            <a:ext cx="498215" cy="0"/>
          </a:xfrm>
          <a:prstGeom prst="straightConnector1">
            <a:avLst/>
          </a:prstGeom>
          <a:noFill/>
          <a:ln w="9525" cap="flat" cmpd="sng" algn="ctr">
            <a:solidFill>
              <a:sysClr val="windowText" lastClr="000000"/>
            </a:solidFill>
            <a:prstDash val="dash"/>
            <a:tailEnd type="arrow"/>
          </a:ln>
          <a:effectLst/>
        </p:spPr>
      </p:cxnSp>
    </p:spTree>
    <p:extLst>
      <p:ext uri="{BB962C8B-B14F-4D97-AF65-F5344CB8AC3E}">
        <p14:creationId xmlns:p14="http://schemas.microsoft.com/office/powerpoint/2010/main" val="1044691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 G/ Vente à distance de biens en provenance d’un Etat hors UE : régime actuel</a:t>
            </a:r>
          </a:p>
        </p:txBody>
      </p:sp>
      <p:sp>
        <p:nvSpPr>
          <p:cNvPr id="53" name="Espace réservé du numéro de diapositive 2"/>
          <p:cNvSpPr>
            <a:spLocks noGrp="1"/>
          </p:cNvSpPr>
          <p:nvPr>
            <p:ph type="sldNum" sz="quarter" idx="13"/>
          </p:nvPr>
        </p:nvSpPr>
        <p:spPr/>
        <p:txBody>
          <a:bodyPr/>
          <a:lstStyle/>
          <a:p>
            <a:fld id="{4B39B52A-EAD5-4CA9-B46E-2F3B4224B365}" type="slidenum">
              <a:rPr lang="en-GB" smtClean="0"/>
              <a:pPr/>
              <a:t>26</a:t>
            </a:fld>
            <a:endParaRPr lang="en-GB" dirty="0"/>
          </a:p>
        </p:txBody>
      </p:sp>
      <p:sp>
        <p:nvSpPr>
          <p:cNvPr id="4" name="Espace réservé du texte 3"/>
          <p:cNvSpPr>
            <a:spLocks noGrp="1"/>
          </p:cNvSpPr>
          <p:nvPr>
            <p:ph type="body" sz="quarter" idx="11"/>
          </p:nvPr>
        </p:nvSpPr>
        <p:spPr>
          <a:xfrm>
            <a:off x="396570" y="1570373"/>
            <a:ext cx="8280000" cy="4446000"/>
          </a:xfrm>
        </p:spPr>
        <p:txBody>
          <a:bodyPr/>
          <a:lstStyle/>
          <a:p>
            <a:pPr>
              <a:buFont typeface="Wingdings" panose="05000000000000000000" pitchFamily="2" charset="2"/>
              <a:buChar char="Ø"/>
            </a:pPr>
            <a:r>
              <a:rPr lang="fr-FR" b="1" dirty="0"/>
              <a:t>Pas de régime spécifique – Application des règles de droit commun (importation + VAD)</a:t>
            </a:r>
          </a:p>
        </p:txBody>
      </p:sp>
      <p:sp>
        <p:nvSpPr>
          <p:cNvPr id="37" name="Rectangle 36"/>
          <p:cNvSpPr/>
          <p:nvPr/>
        </p:nvSpPr>
        <p:spPr>
          <a:xfrm>
            <a:off x="4970955" y="3429000"/>
            <a:ext cx="1440160" cy="720080"/>
          </a:xfrm>
          <a:prstGeom prst="rect">
            <a:avLst/>
          </a:prstGeom>
          <a:solidFill>
            <a:srgbClr val="C0504D">
              <a:lumMod val="40000"/>
              <a:lumOff val="60000"/>
            </a:srgbClr>
          </a:solidFill>
          <a:ln w="25400" cap="flat" cmpd="sng" algn="ctr">
            <a:solidFill>
              <a:srgbClr val="C0504D">
                <a:lumMod val="75000"/>
              </a:srgbClr>
            </a:solidFill>
            <a:prstDash val="solid"/>
          </a:ln>
          <a:effectLst/>
        </p:spPr>
        <p:txBody>
          <a:bodyPr rtlCol="0" anchor="ctr"/>
          <a:lstStyle/>
          <a:p>
            <a:pPr algn="ctr">
              <a:defRPr/>
            </a:pPr>
            <a:r>
              <a:rPr lang="fr-FR" sz="1400" kern="0" dirty="0">
                <a:solidFill>
                  <a:srgbClr val="C0504D">
                    <a:lumMod val="75000"/>
                  </a:srgbClr>
                </a:solidFill>
                <a:cs typeface="Arial" panose="020B0604020202020204" pitchFamily="34" charset="0"/>
              </a:rPr>
              <a:t>Consommateur</a:t>
            </a:r>
          </a:p>
        </p:txBody>
      </p:sp>
      <p:sp>
        <p:nvSpPr>
          <p:cNvPr id="38" name="ZoneTexte 37"/>
          <p:cNvSpPr txBox="1"/>
          <p:nvPr/>
        </p:nvSpPr>
        <p:spPr>
          <a:xfrm>
            <a:off x="360821" y="2655786"/>
            <a:ext cx="1584176" cy="369332"/>
          </a:xfrm>
          <a:prstGeom prst="rect">
            <a:avLst/>
          </a:prstGeom>
          <a:noFill/>
        </p:spPr>
        <p:txBody>
          <a:bodyPr wrap="square" rtlCol="0">
            <a:spAutoFit/>
          </a:bodyPr>
          <a:lstStyle/>
          <a:p>
            <a:r>
              <a:rPr lang="fr-FR" dirty="0">
                <a:solidFill>
                  <a:prstClr val="black"/>
                </a:solidFill>
                <a:cs typeface="Arial" panose="020B0604020202020204" pitchFamily="34" charset="0"/>
              </a:rPr>
              <a:t>Hors UE</a:t>
            </a:r>
          </a:p>
        </p:txBody>
      </p:sp>
      <p:sp>
        <p:nvSpPr>
          <p:cNvPr id="39" name="Rectangle 38"/>
          <p:cNvSpPr/>
          <p:nvPr/>
        </p:nvSpPr>
        <p:spPr>
          <a:xfrm>
            <a:off x="329770" y="3429000"/>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Vendeur</a:t>
            </a:r>
          </a:p>
        </p:txBody>
      </p:sp>
      <p:cxnSp>
        <p:nvCxnSpPr>
          <p:cNvPr id="40" name="Connecteur droit avec flèche 39"/>
          <p:cNvCxnSpPr>
            <a:stCxn id="39" idx="3"/>
            <a:endCxn id="37" idx="1"/>
          </p:cNvCxnSpPr>
          <p:nvPr/>
        </p:nvCxnSpPr>
        <p:spPr>
          <a:xfrm>
            <a:off x="1769930" y="3789040"/>
            <a:ext cx="3201025" cy="0"/>
          </a:xfrm>
          <a:prstGeom prst="straightConnector1">
            <a:avLst/>
          </a:prstGeom>
          <a:noFill/>
          <a:ln w="9525" cap="flat" cmpd="sng" algn="ctr">
            <a:solidFill>
              <a:sysClr val="windowText" lastClr="000000"/>
            </a:solidFill>
            <a:prstDash val="solid"/>
            <a:tailEnd type="arrow"/>
          </a:ln>
          <a:effectLst/>
        </p:spPr>
      </p:cxnSp>
      <p:sp>
        <p:nvSpPr>
          <p:cNvPr id="41" name="ZoneTexte 40"/>
          <p:cNvSpPr txBox="1"/>
          <p:nvPr/>
        </p:nvSpPr>
        <p:spPr>
          <a:xfrm>
            <a:off x="6804310" y="2655786"/>
            <a:ext cx="1404156" cy="369332"/>
          </a:xfrm>
          <a:prstGeom prst="rect">
            <a:avLst/>
          </a:prstGeom>
          <a:noFill/>
        </p:spPr>
        <p:txBody>
          <a:bodyPr wrap="square" rtlCol="0">
            <a:spAutoFit/>
          </a:bodyPr>
          <a:lstStyle/>
          <a:p>
            <a:pPr algn="r"/>
            <a:r>
              <a:rPr lang="fr-FR" dirty="0">
                <a:solidFill>
                  <a:prstClr val="black"/>
                </a:solidFill>
              </a:rPr>
              <a:t>France</a:t>
            </a:r>
          </a:p>
        </p:txBody>
      </p:sp>
      <p:sp>
        <p:nvSpPr>
          <p:cNvPr id="42" name="ZoneTexte 41"/>
          <p:cNvSpPr txBox="1"/>
          <p:nvPr/>
        </p:nvSpPr>
        <p:spPr>
          <a:xfrm>
            <a:off x="6384338" y="4293170"/>
            <a:ext cx="1980220" cy="738664"/>
          </a:xfrm>
          <a:prstGeom prst="rect">
            <a:avLst/>
          </a:prstGeom>
          <a:noFill/>
        </p:spPr>
        <p:txBody>
          <a:bodyPr wrap="square" rtlCol="0">
            <a:spAutoFit/>
          </a:bodyPr>
          <a:lstStyle/>
          <a:p>
            <a:pPr algn="ctr"/>
            <a:r>
              <a:rPr lang="fr-FR" sz="1400" b="1" dirty="0">
                <a:solidFill>
                  <a:prstClr val="black"/>
                </a:solidFill>
                <a:cs typeface="Arial" panose="020B0604020202020204" pitchFamily="34" charset="0"/>
              </a:rPr>
              <a:t>Immatriculation</a:t>
            </a:r>
          </a:p>
          <a:p>
            <a:pPr algn="ctr"/>
            <a:r>
              <a:rPr lang="fr-FR" sz="1400" b="1" dirty="0">
                <a:solidFill>
                  <a:prstClr val="black"/>
                </a:solidFill>
                <a:cs typeface="Arial" panose="020B0604020202020204" pitchFamily="34" charset="0"/>
              </a:rPr>
              <a:t>Déclaration </a:t>
            </a:r>
          </a:p>
          <a:p>
            <a:pPr algn="ctr"/>
            <a:r>
              <a:rPr lang="fr-FR" sz="1400" b="1" dirty="0">
                <a:solidFill>
                  <a:prstClr val="black"/>
                </a:solidFill>
                <a:cs typeface="Arial" panose="020B0604020202020204" pitchFamily="34" charset="0"/>
              </a:rPr>
              <a:t>Paiement TVA</a:t>
            </a:r>
          </a:p>
        </p:txBody>
      </p:sp>
      <p:sp>
        <p:nvSpPr>
          <p:cNvPr id="43" name="Rectangle 42"/>
          <p:cNvSpPr/>
          <p:nvPr/>
        </p:nvSpPr>
        <p:spPr>
          <a:xfrm>
            <a:off x="7665661" y="4988523"/>
            <a:ext cx="1010909" cy="720080"/>
          </a:xfrm>
          <a:prstGeom prst="rect">
            <a:avLst/>
          </a:prstGeom>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fr-FR" sz="1400" kern="0" dirty="0">
                <a:solidFill>
                  <a:prstClr val="black"/>
                </a:solidFill>
                <a:cs typeface="Arial" panose="020B0604020202020204" pitchFamily="34" charset="0"/>
              </a:rPr>
              <a:t>Trésor public FR</a:t>
            </a:r>
          </a:p>
        </p:txBody>
      </p:sp>
      <p:sp>
        <p:nvSpPr>
          <p:cNvPr id="44" name="Flèche droite 43"/>
          <p:cNvSpPr/>
          <p:nvPr/>
        </p:nvSpPr>
        <p:spPr>
          <a:xfrm>
            <a:off x="6483165" y="5224065"/>
            <a:ext cx="891283"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45" name="ZoneTexte 44"/>
          <p:cNvSpPr txBox="1"/>
          <p:nvPr/>
        </p:nvSpPr>
        <p:spPr>
          <a:xfrm>
            <a:off x="4478718" y="4403367"/>
            <a:ext cx="1212318" cy="461665"/>
          </a:xfrm>
          <a:prstGeom prst="rect">
            <a:avLst/>
          </a:prstGeom>
          <a:noFill/>
        </p:spPr>
        <p:txBody>
          <a:bodyPr wrap="square" rtlCol="0">
            <a:spAutoFit/>
          </a:bodyPr>
          <a:lstStyle/>
          <a:p>
            <a:pPr algn="ctr"/>
            <a:r>
              <a:rPr lang="fr-FR" sz="1200" b="1" dirty="0">
                <a:solidFill>
                  <a:prstClr val="black"/>
                </a:solidFill>
                <a:cs typeface="Arial" panose="020B0604020202020204" pitchFamily="34" charset="0"/>
              </a:rPr>
              <a:t>Facture avec TVA  FR</a:t>
            </a:r>
          </a:p>
        </p:txBody>
      </p:sp>
      <p:sp>
        <p:nvSpPr>
          <p:cNvPr id="46" name="Rectangle 45"/>
          <p:cNvSpPr/>
          <p:nvPr/>
        </p:nvSpPr>
        <p:spPr>
          <a:xfrm>
            <a:off x="4970956" y="4988523"/>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Vendeur immatriculé</a:t>
            </a:r>
          </a:p>
        </p:txBody>
      </p:sp>
      <p:cxnSp>
        <p:nvCxnSpPr>
          <p:cNvPr id="50" name="Connecteur droit 49"/>
          <p:cNvCxnSpPr/>
          <p:nvPr/>
        </p:nvCxnSpPr>
        <p:spPr>
          <a:xfrm>
            <a:off x="2411700" y="2996940"/>
            <a:ext cx="0" cy="2351523"/>
          </a:xfrm>
          <a:prstGeom prst="line">
            <a:avLst/>
          </a:prstGeom>
          <a:noFill/>
          <a:ln w="25400" cap="flat" cmpd="sng" algn="ctr">
            <a:solidFill>
              <a:sysClr val="windowText" lastClr="000000">
                <a:lumMod val="50000"/>
                <a:lumOff val="50000"/>
              </a:sysClr>
            </a:solidFill>
            <a:prstDash val="solid"/>
          </a:ln>
          <a:effectLst/>
        </p:spPr>
      </p:cxnSp>
      <p:sp>
        <p:nvSpPr>
          <p:cNvPr id="54" name="ZoneTexte 53"/>
          <p:cNvSpPr txBox="1"/>
          <p:nvPr/>
        </p:nvSpPr>
        <p:spPr>
          <a:xfrm>
            <a:off x="2699740" y="2650922"/>
            <a:ext cx="1584176" cy="369332"/>
          </a:xfrm>
          <a:prstGeom prst="rect">
            <a:avLst/>
          </a:prstGeom>
          <a:noFill/>
        </p:spPr>
        <p:txBody>
          <a:bodyPr wrap="square" rtlCol="0">
            <a:spAutoFit/>
          </a:bodyPr>
          <a:lstStyle/>
          <a:p>
            <a:r>
              <a:rPr lang="fr-FR" dirty="0">
                <a:solidFill>
                  <a:prstClr val="black"/>
                </a:solidFill>
                <a:cs typeface="Arial" panose="020B0604020202020204" pitchFamily="34" charset="0"/>
              </a:rPr>
              <a:t>Autre EM</a:t>
            </a:r>
          </a:p>
        </p:txBody>
      </p:sp>
      <p:cxnSp>
        <p:nvCxnSpPr>
          <p:cNvPr id="55" name="Connecteur droit 54"/>
          <p:cNvCxnSpPr/>
          <p:nvPr/>
        </p:nvCxnSpPr>
        <p:spPr>
          <a:xfrm>
            <a:off x="4034825" y="2997040"/>
            <a:ext cx="0" cy="2592260"/>
          </a:xfrm>
          <a:prstGeom prst="line">
            <a:avLst/>
          </a:prstGeom>
          <a:noFill/>
          <a:ln w="25400" cap="flat" cmpd="sng" algn="ctr">
            <a:solidFill>
              <a:sysClr val="windowText" lastClr="000000">
                <a:lumMod val="50000"/>
                <a:lumOff val="50000"/>
              </a:sysClr>
            </a:solidFill>
            <a:prstDash val="solid"/>
          </a:ln>
          <a:effectLst/>
        </p:spPr>
      </p:cxnSp>
      <p:cxnSp>
        <p:nvCxnSpPr>
          <p:cNvPr id="70" name="Connecteur droit avec flèche 69"/>
          <p:cNvCxnSpPr/>
          <p:nvPr/>
        </p:nvCxnSpPr>
        <p:spPr>
          <a:xfrm>
            <a:off x="332076" y="5767899"/>
            <a:ext cx="498215" cy="0"/>
          </a:xfrm>
          <a:prstGeom prst="straightConnector1">
            <a:avLst/>
          </a:prstGeom>
          <a:noFill/>
          <a:ln w="9525" cap="flat" cmpd="sng" algn="ctr">
            <a:solidFill>
              <a:sysClr val="windowText" lastClr="000000"/>
            </a:solidFill>
            <a:prstDash val="solid"/>
            <a:tailEnd type="arrow"/>
          </a:ln>
          <a:effectLst/>
        </p:spPr>
      </p:cxnSp>
      <p:sp>
        <p:nvSpPr>
          <p:cNvPr id="71" name="Flèche droite 70"/>
          <p:cNvSpPr/>
          <p:nvPr/>
        </p:nvSpPr>
        <p:spPr>
          <a:xfrm>
            <a:off x="332076" y="6016373"/>
            <a:ext cx="498215" cy="2153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72" name="ZoneTexte 71"/>
          <p:cNvSpPr txBox="1"/>
          <p:nvPr/>
        </p:nvSpPr>
        <p:spPr>
          <a:xfrm>
            <a:off x="932591" y="5631582"/>
            <a:ext cx="1980220" cy="600164"/>
          </a:xfrm>
          <a:prstGeom prst="rect">
            <a:avLst/>
          </a:prstGeom>
          <a:noFill/>
        </p:spPr>
        <p:txBody>
          <a:bodyPr wrap="square" rtlCol="0">
            <a:spAutoFit/>
          </a:bodyPr>
          <a:lstStyle/>
          <a:p>
            <a:r>
              <a:rPr lang="fr-FR" sz="1100" dirty="0">
                <a:solidFill>
                  <a:prstClr val="black"/>
                </a:solidFill>
                <a:cs typeface="Arial" panose="020B0604020202020204" pitchFamily="34" charset="0"/>
              </a:rPr>
              <a:t>Flux physique des biens</a:t>
            </a:r>
          </a:p>
          <a:p>
            <a:r>
              <a:rPr lang="fr-FR" sz="1100" dirty="0">
                <a:solidFill>
                  <a:prstClr val="black"/>
                </a:solidFill>
                <a:cs typeface="Arial" panose="020B0604020202020204" pitchFamily="34" charset="0"/>
              </a:rPr>
              <a:t>Flux de facturation </a:t>
            </a:r>
          </a:p>
          <a:p>
            <a:r>
              <a:rPr lang="fr-FR" sz="1100" dirty="0">
                <a:solidFill>
                  <a:prstClr val="black"/>
                </a:solidFill>
                <a:cs typeface="Arial" panose="020B0604020202020204" pitchFamily="34" charset="0"/>
              </a:rPr>
              <a:t>Paiement de la TVA</a:t>
            </a:r>
          </a:p>
        </p:txBody>
      </p:sp>
      <p:cxnSp>
        <p:nvCxnSpPr>
          <p:cNvPr id="73" name="Connecteur droit avec flèche 72"/>
          <p:cNvCxnSpPr/>
          <p:nvPr/>
        </p:nvCxnSpPr>
        <p:spPr>
          <a:xfrm>
            <a:off x="332076" y="5931664"/>
            <a:ext cx="498215" cy="0"/>
          </a:xfrm>
          <a:prstGeom prst="straightConnector1">
            <a:avLst/>
          </a:prstGeom>
          <a:noFill/>
          <a:ln w="9525" cap="flat" cmpd="sng" algn="ctr">
            <a:solidFill>
              <a:sysClr val="windowText" lastClr="000000"/>
            </a:solidFill>
            <a:prstDash val="dash"/>
            <a:tailEnd type="arrow"/>
          </a:ln>
          <a:effectLst/>
        </p:spPr>
      </p:cxnSp>
      <p:sp>
        <p:nvSpPr>
          <p:cNvPr id="25" name="Ellipse 24"/>
          <p:cNvSpPr/>
          <p:nvPr/>
        </p:nvSpPr>
        <p:spPr>
          <a:xfrm>
            <a:off x="2014388" y="3756254"/>
            <a:ext cx="1512210" cy="565133"/>
          </a:xfrm>
          <a:prstGeom prst="ellipse">
            <a:avLst/>
          </a:prstGeom>
          <a:solidFill>
            <a:srgbClr val="4BACC6">
              <a:lumMod val="20000"/>
              <a:lumOff val="80000"/>
            </a:srgbClr>
          </a:solidFill>
          <a:ln w="25400" cap="flat" cmpd="sng" algn="ctr">
            <a:solidFill>
              <a:srgbClr val="4BACC6">
                <a:lumMod val="75000"/>
              </a:srgbClr>
            </a:solidFill>
            <a:prstDash val="solid"/>
          </a:ln>
          <a:effectLst/>
        </p:spPr>
        <p:txBody>
          <a:bodyPr rtlCol="0" anchor="ctr"/>
          <a:lstStyle/>
          <a:p>
            <a:pPr algn="ctr">
              <a:defRPr/>
            </a:pPr>
            <a:r>
              <a:rPr lang="fr-FR" sz="1400" kern="0" dirty="0">
                <a:solidFill>
                  <a:srgbClr val="4BACC6">
                    <a:lumMod val="75000"/>
                  </a:srgbClr>
                </a:solidFill>
                <a:cs typeface="Arial" panose="020B0604020202020204" pitchFamily="34" charset="0"/>
              </a:rPr>
              <a:t>Douane</a:t>
            </a:r>
          </a:p>
          <a:p>
            <a:pPr algn="ctr">
              <a:defRPr/>
            </a:pPr>
            <a:r>
              <a:rPr lang="fr-FR" sz="1400" kern="0" dirty="0">
                <a:solidFill>
                  <a:srgbClr val="4BACC6">
                    <a:lumMod val="75000"/>
                  </a:srgbClr>
                </a:solidFill>
                <a:cs typeface="Arial" panose="020B0604020202020204" pitchFamily="34" charset="0"/>
              </a:rPr>
              <a:t>Importation </a:t>
            </a:r>
          </a:p>
        </p:txBody>
      </p:sp>
      <p:cxnSp>
        <p:nvCxnSpPr>
          <p:cNvPr id="7" name="Connecteur droit avec flèche 6"/>
          <p:cNvCxnSpPr>
            <a:stCxn id="46" idx="0"/>
            <a:endCxn id="37" idx="2"/>
          </p:cNvCxnSpPr>
          <p:nvPr/>
        </p:nvCxnSpPr>
        <p:spPr>
          <a:xfrm flipH="1" flipV="1">
            <a:off x="5691035" y="4149080"/>
            <a:ext cx="1" cy="83944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091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 H/ Vente à distance de biens importés : régime 2021</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27</a:t>
            </a:fld>
            <a:endParaRPr lang="en-GB" dirty="0"/>
          </a:p>
        </p:txBody>
      </p:sp>
      <p:sp>
        <p:nvSpPr>
          <p:cNvPr id="4" name="Espace réservé du texte 3"/>
          <p:cNvSpPr>
            <a:spLocks noGrp="1"/>
          </p:cNvSpPr>
          <p:nvPr>
            <p:ph type="body" sz="quarter" idx="11"/>
          </p:nvPr>
        </p:nvSpPr>
        <p:spPr>
          <a:xfrm>
            <a:off x="432000" y="1628800"/>
            <a:ext cx="8280000" cy="4608512"/>
          </a:xfrm>
        </p:spPr>
        <p:txBody>
          <a:bodyPr/>
          <a:lstStyle/>
          <a:p>
            <a:pPr>
              <a:buFont typeface="Wingdings" panose="05000000000000000000" pitchFamily="2" charset="2"/>
              <a:buChar char="Ø"/>
            </a:pPr>
            <a:r>
              <a:rPr lang="fr-FR" sz="1800" dirty="0"/>
              <a:t>Définition des VAD de biens importés : </a:t>
            </a:r>
          </a:p>
          <a:p>
            <a:pPr marL="305100" lvl="1" indent="0">
              <a:buNone/>
            </a:pPr>
            <a:r>
              <a:rPr lang="fr-FR" dirty="0"/>
              <a:t>« </a:t>
            </a:r>
            <a:r>
              <a:rPr lang="fr-FR" sz="1400" i="1" dirty="0"/>
              <a:t>Les livraisons de biens expédiés ou transportés par le fournisseur ou pour son compte, y compris lorsque le fournisseur intervient indirectement dans le transport ou l'expédition des biens, à partir d'un territoire tiers ou d'un pays tiers à destination d'un acquéreur dans un État membre, lorsque les conditions suivantes sont réunies : </a:t>
            </a:r>
          </a:p>
          <a:p>
            <a:pPr lvl="1">
              <a:buAutoNum type="alphaLcParenR"/>
            </a:pPr>
            <a:r>
              <a:rPr lang="fr-FR" sz="1400" i="1" dirty="0"/>
              <a:t>la livraison de biens est effectuée pour un assujetti ou pour une personne morale non assujettie, dont les acquisitions intracommunautaires de biens ne sont pas soumises à la TVA en vertu de l'article 3, paragraphe 1, ou pour toute autre personne non assujettie ; </a:t>
            </a:r>
          </a:p>
          <a:p>
            <a:pPr lvl="1">
              <a:buFont typeface="Arial" pitchFamily="34" charset="0"/>
              <a:buAutoNum type="alphaLcParenR"/>
            </a:pPr>
            <a:r>
              <a:rPr lang="fr-FR" sz="1400" i="1" dirty="0"/>
              <a:t>les biens livrés sont ni des moyens de transport neufs ni des biens livrés après montage ou installation, avec ou sans essai de mise en service, par le fournisseur ou pour son compte ».</a:t>
            </a:r>
          </a:p>
          <a:p>
            <a:pPr lvl="1">
              <a:buAutoNum type="alphaLcParenR"/>
            </a:pPr>
            <a:endParaRPr lang="fr-FR" sz="1600" dirty="0"/>
          </a:p>
          <a:p>
            <a:pPr>
              <a:buFont typeface="Wingdings" panose="05000000000000000000" pitchFamily="2" charset="2"/>
              <a:buChar char="Ø"/>
            </a:pPr>
            <a:r>
              <a:rPr lang="fr-FR" sz="1800" dirty="0"/>
              <a:t>Maintien du régime de droit commun pour les envois d’une valeur &gt; 150 €.</a:t>
            </a:r>
          </a:p>
          <a:p>
            <a:endParaRPr lang="fr-FR" sz="1800" dirty="0"/>
          </a:p>
          <a:p>
            <a:pPr>
              <a:buFont typeface="Wingdings" panose="05000000000000000000" pitchFamily="2" charset="2"/>
              <a:buChar char="Ø"/>
            </a:pPr>
            <a:r>
              <a:rPr lang="fr-FR" sz="1800" dirty="0"/>
              <a:t>Création de deux régimes spécifiques pour les envois d’une valeur &lt; 150 € :</a:t>
            </a:r>
          </a:p>
          <a:p>
            <a:pPr lvl="1"/>
            <a:r>
              <a:rPr lang="fr-FR" sz="1600" dirty="0"/>
              <a:t>régime optionnel du IOSS ;</a:t>
            </a:r>
          </a:p>
          <a:p>
            <a:pPr lvl="1"/>
            <a:r>
              <a:rPr lang="fr-FR" sz="1600" dirty="0"/>
              <a:t>régime spécial d’importation ; </a:t>
            </a:r>
          </a:p>
          <a:p>
            <a:pPr lvl="1"/>
            <a:r>
              <a:rPr lang="fr-FR" sz="1600" dirty="0"/>
              <a:t>intervention d’une plateforme.</a:t>
            </a:r>
          </a:p>
        </p:txBody>
      </p:sp>
    </p:spTree>
    <p:extLst>
      <p:ext uri="{BB962C8B-B14F-4D97-AF65-F5344CB8AC3E}">
        <p14:creationId xmlns:p14="http://schemas.microsoft.com/office/powerpoint/2010/main" val="3305878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 I/ Vente à distance de biens importés : régime 2021 IOSS </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28</a:t>
            </a:fld>
            <a:endParaRPr lang="en-GB" dirty="0"/>
          </a:p>
        </p:txBody>
      </p:sp>
      <p:sp>
        <p:nvSpPr>
          <p:cNvPr id="4" name="Espace réservé du texte 3"/>
          <p:cNvSpPr>
            <a:spLocks noGrp="1"/>
          </p:cNvSpPr>
          <p:nvPr>
            <p:ph type="body" sz="quarter" idx="11"/>
          </p:nvPr>
        </p:nvSpPr>
        <p:spPr>
          <a:xfrm>
            <a:off x="434641" y="1527454"/>
            <a:ext cx="8280000" cy="4446000"/>
          </a:xfrm>
        </p:spPr>
        <p:txBody>
          <a:bodyPr/>
          <a:lstStyle/>
          <a:p>
            <a:pPr>
              <a:buFont typeface="Wingdings" panose="05000000000000000000" pitchFamily="2" charset="2"/>
              <a:buChar char="Ø"/>
            </a:pPr>
            <a:r>
              <a:rPr lang="fr-FR" sz="1800" b="1" dirty="0"/>
              <a:t>Régime optionnel du IOSS  (envois &lt; 150 €) </a:t>
            </a:r>
          </a:p>
        </p:txBody>
      </p:sp>
      <p:sp>
        <p:nvSpPr>
          <p:cNvPr id="6" name="Rectangle 5"/>
          <p:cNvSpPr/>
          <p:nvPr/>
        </p:nvSpPr>
        <p:spPr>
          <a:xfrm>
            <a:off x="6771405" y="3030374"/>
            <a:ext cx="1440160" cy="720080"/>
          </a:xfrm>
          <a:prstGeom prst="rect">
            <a:avLst/>
          </a:prstGeom>
          <a:solidFill>
            <a:srgbClr val="C0504D">
              <a:lumMod val="40000"/>
              <a:lumOff val="60000"/>
            </a:srgbClr>
          </a:solidFill>
          <a:ln w="25400" cap="flat" cmpd="sng" algn="ctr">
            <a:solidFill>
              <a:srgbClr val="C0504D">
                <a:lumMod val="75000"/>
              </a:srgbClr>
            </a:solidFill>
            <a:prstDash val="solid"/>
          </a:ln>
          <a:effectLst/>
        </p:spPr>
        <p:txBody>
          <a:bodyPr rtlCol="0" anchor="ctr"/>
          <a:lstStyle/>
          <a:p>
            <a:pPr algn="ctr">
              <a:defRPr/>
            </a:pPr>
            <a:r>
              <a:rPr lang="fr-FR" sz="1400" kern="0" dirty="0">
                <a:solidFill>
                  <a:srgbClr val="C0504D">
                    <a:lumMod val="75000"/>
                  </a:srgbClr>
                </a:solidFill>
                <a:cs typeface="Arial" panose="020B0604020202020204" pitchFamily="34" charset="0"/>
              </a:rPr>
              <a:t>Consommateur</a:t>
            </a:r>
          </a:p>
        </p:txBody>
      </p:sp>
      <p:cxnSp>
        <p:nvCxnSpPr>
          <p:cNvPr id="7" name="Connecteur droit 6"/>
          <p:cNvCxnSpPr>
            <a:endCxn id="20" idx="0"/>
          </p:cNvCxnSpPr>
          <p:nvPr/>
        </p:nvCxnSpPr>
        <p:spPr>
          <a:xfrm>
            <a:off x="2954875" y="2204872"/>
            <a:ext cx="0" cy="2644682"/>
          </a:xfrm>
          <a:prstGeom prst="line">
            <a:avLst/>
          </a:prstGeom>
          <a:noFill/>
          <a:ln w="25400" cap="flat" cmpd="sng" algn="ctr">
            <a:solidFill>
              <a:sysClr val="windowText" lastClr="000000">
                <a:lumMod val="50000"/>
                <a:lumOff val="50000"/>
              </a:sysClr>
            </a:solidFill>
            <a:prstDash val="solid"/>
          </a:ln>
          <a:effectLst/>
        </p:spPr>
      </p:cxnSp>
      <p:sp>
        <p:nvSpPr>
          <p:cNvPr id="8" name="ZoneTexte 7"/>
          <p:cNvSpPr txBox="1"/>
          <p:nvPr/>
        </p:nvSpPr>
        <p:spPr>
          <a:xfrm>
            <a:off x="434641" y="2051470"/>
            <a:ext cx="1584176" cy="369332"/>
          </a:xfrm>
          <a:prstGeom prst="rect">
            <a:avLst/>
          </a:prstGeom>
          <a:noFill/>
        </p:spPr>
        <p:txBody>
          <a:bodyPr wrap="square" rtlCol="0">
            <a:spAutoFit/>
          </a:bodyPr>
          <a:lstStyle/>
          <a:p>
            <a:r>
              <a:rPr lang="fr-FR" dirty="0">
                <a:solidFill>
                  <a:prstClr val="black"/>
                </a:solidFill>
                <a:cs typeface="Arial" panose="020B0604020202020204" pitchFamily="34" charset="0"/>
              </a:rPr>
              <a:t>Hors UE</a:t>
            </a:r>
          </a:p>
        </p:txBody>
      </p:sp>
      <p:sp>
        <p:nvSpPr>
          <p:cNvPr id="9" name="Rectangle 8"/>
          <p:cNvSpPr/>
          <p:nvPr/>
        </p:nvSpPr>
        <p:spPr>
          <a:xfrm>
            <a:off x="578657" y="3030374"/>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Vendeur</a:t>
            </a:r>
          </a:p>
        </p:txBody>
      </p:sp>
      <p:cxnSp>
        <p:nvCxnSpPr>
          <p:cNvPr id="10" name="Connecteur droit avec flèche 9"/>
          <p:cNvCxnSpPr>
            <a:stCxn id="9" idx="3"/>
            <a:endCxn id="6" idx="1"/>
          </p:cNvCxnSpPr>
          <p:nvPr/>
        </p:nvCxnSpPr>
        <p:spPr>
          <a:xfrm>
            <a:off x="2018817" y="3390414"/>
            <a:ext cx="4752588" cy="0"/>
          </a:xfrm>
          <a:prstGeom prst="straightConnector1">
            <a:avLst/>
          </a:prstGeom>
          <a:noFill/>
          <a:ln w="9525" cap="flat" cmpd="sng" algn="ctr">
            <a:solidFill>
              <a:sysClr val="windowText" lastClr="000000"/>
            </a:solidFill>
            <a:prstDash val="solid"/>
            <a:tailEnd type="arrow"/>
          </a:ln>
          <a:effectLst/>
        </p:spPr>
      </p:cxnSp>
      <p:sp>
        <p:nvSpPr>
          <p:cNvPr id="11" name="ZoneTexte 10"/>
          <p:cNvSpPr txBox="1"/>
          <p:nvPr/>
        </p:nvSpPr>
        <p:spPr>
          <a:xfrm>
            <a:off x="7560332" y="1916832"/>
            <a:ext cx="1404156" cy="369332"/>
          </a:xfrm>
          <a:prstGeom prst="rect">
            <a:avLst/>
          </a:prstGeom>
          <a:noFill/>
        </p:spPr>
        <p:txBody>
          <a:bodyPr wrap="square" rtlCol="0">
            <a:spAutoFit/>
          </a:bodyPr>
          <a:lstStyle/>
          <a:p>
            <a:r>
              <a:rPr lang="fr-FR" dirty="0">
                <a:solidFill>
                  <a:prstClr val="black"/>
                </a:solidFill>
              </a:rPr>
              <a:t>France</a:t>
            </a:r>
          </a:p>
        </p:txBody>
      </p:sp>
      <p:sp>
        <p:nvSpPr>
          <p:cNvPr id="25" name="Flèche droite 24"/>
          <p:cNvSpPr/>
          <p:nvPr/>
        </p:nvSpPr>
        <p:spPr>
          <a:xfrm rot="3284292">
            <a:off x="1654300" y="4178582"/>
            <a:ext cx="1197454" cy="28743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26" name="Flèche droite 25"/>
          <p:cNvSpPr/>
          <p:nvPr/>
        </p:nvSpPr>
        <p:spPr>
          <a:xfrm>
            <a:off x="3736861" y="5094523"/>
            <a:ext cx="730224"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29" name="Ellipse 28"/>
          <p:cNvSpPr/>
          <p:nvPr/>
        </p:nvSpPr>
        <p:spPr>
          <a:xfrm>
            <a:off x="2378795" y="3390414"/>
            <a:ext cx="1152160" cy="421162"/>
          </a:xfrm>
          <a:prstGeom prst="ellipse">
            <a:avLst/>
          </a:prstGeom>
          <a:solidFill>
            <a:srgbClr val="4BACC6">
              <a:lumMod val="20000"/>
              <a:lumOff val="80000"/>
            </a:srgbClr>
          </a:solidFill>
          <a:ln w="25400" cap="flat" cmpd="sng" algn="ctr">
            <a:solidFill>
              <a:srgbClr val="4BACC6">
                <a:lumMod val="75000"/>
              </a:srgbClr>
            </a:solidFill>
            <a:prstDash val="solid"/>
          </a:ln>
          <a:effectLst/>
        </p:spPr>
        <p:txBody>
          <a:bodyPr rtlCol="0" anchor="ctr"/>
          <a:lstStyle/>
          <a:p>
            <a:pPr algn="ctr">
              <a:defRPr/>
            </a:pPr>
            <a:r>
              <a:rPr lang="fr-FR" sz="1400" kern="0" dirty="0">
                <a:solidFill>
                  <a:srgbClr val="4BACC6">
                    <a:lumMod val="75000"/>
                  </a:srgbClr>
                </a:solidFill>
                <a:cs typeface="Arial" panose="020B0604020202020204" pitchFamily="34" charset="0"/>
              </a:rPr>
              <a:t>Douane</a:t>
            </a:r>
          </a:p>
        </p:txBody>
      </p:sp>
      <p:sp>
        <p:nvSpPr>
          <p:cNvPr id="20" name="Rectangle 19"/>
          <p:cNvSpPr/>
          <p:nvPr/>
        </p:nvSpPr>
        <p:spPr>
          <a:xfrm>
            <a:off x="2234795" y="4849554"/>
            <a:ext cx="1440160" cy="720080"/>
          </a:xfrm>
          <a:prstGeom prst="rect">
            <a:avLst/>
          </a:prstGeom>
          <a:solidFill>
            <a:srgbClr val="DBF9E1"/>
          </a:solidFill>
          <a:ln w="25400" cap="flat" cmpd="sng" algn="ctr">
            <a:solidFill>
              <a:srgbClr val="00B050"/>
            </a:solidFill>
            <a:prstDash val="solid"/>
          </a:ln>
          <a:effectLst>
            <a:softEdge rad="0"/>
          </a:effectLst>
        </p:spPr>
        <p:txBody>
          <a:bodyPr rtlCol="0" anchor="ctr"/>
          <a:lstStyle/>
          <a:p>
            <a:pPr algn="ctr">
              <a:defRPr/>
            </a:pPr>
            <a:r>
              <a:rPr lang="fr-FR" sz="1600" kern="0" dirty="0">
                <a:solidFill>
                  <a:srgbClr val="00B050"/>
                </a:solidFill>
                <a:cs typeface="Arial" panose="020B0604020202020204" pitchFamily="34" charset="0"/>
              </a:rPr>
              <a:t>Intermédiaire IOSS</a:t>
            </a:r>
          </a:p>
        </p:txBody>
      </p:sp>
      <p:sp>
        <p:nvSpPr>
          <p:cNvPr id="21" name="Rectangle 20"/>
          <p:cNvSpPr/>
          <p:nvPr/>
        </p:nvSpPr>
        <p:spPr>
          <a:xfrm>
            <a:off x="7491485" y="4783274"/>
            <a:ext cx="1010909" cy="720080"/>
          </a:xfrm>
          <a:prstGeom prst="rect">
            <a:avLst/>
          </a:prstGeom>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fr-FR" sz="1400" kern="0" dirty="0">
                <a:solidFill>
                  <a:prstClr val="black"/>
                </a:solidFill>
                <a:cs typeface="Arial" panose="020B0604020202020204" pitchFamily="34" charset="0"/>
              </a:rPr>
              <a:t>Trésor public FR</a:t>
            </a:r>
          </a:p>
        </p:txBody>
      </p:sp>
      <p:sp>
        <p:nvSpPr>
          <p:cNvPr id="22" name="ZoneTexte 21"/>
          <p:cNvSpPr txBox="1"/>
          <p:nvPr/>
        </p:nvSpPr>
        <p:spPr>
          <a:xfrm>
            <a:off x="2951187" y="2872958"/>
            <a:ext cx="1584218" cy="523220"/>
          </a:xfrm>
          <a:prstGeom prst="rect">
            <a:avLst/>
          </a:prstGeom>
          <a:noFill/>
          <a:ln>
            <a:noFill/>
          </a:ln>
        </p:spPr>
        <p:txBody>
          <a:bodyPr wrap="square" rtlCol="0">
            <a:spAutoFit/>
          </a:bodyPr>
          <a:lstStyle/>
          <a:p>
            <a:r>
              <a:rPr lang="fr-FR" sz="1400" dirty="0">
                <a:solidFill>
                  <a:prstClr val="black"/>
                </a:solidFill>
                <a:cs typeface="Arial" pitchFamily="34" charset="0"/>
              </a:rPr>
              <a:t>Importation exonérée de TVA</a:t>
            </a:r>
          </a:p>
        </p:txBody>
      </p:sp>
      <p:sp>
        <p:nvSpPr>
          <p:cNvPr id="12" name="Rectangle 11"/>
          <p:cNvSpPr/>
          <p:nvPr/>
        </p:nvSpPr>
        <p:spPr>
          <a:xfrm>
            <a:off x="4071030" y="2442398"/>
            <a:ext cx="2520350" cy="338554"/>
          </a:xfrm>
          <a:prstGeom prst="rect">
            <a:avLst/>
          </a:prstGeom>
        </p:spPr>
        <p:txBody>
          <a:bodyPr wrap="square">
            <a:spAutoFit/>
          </a:bodyPr>
          <a:lstStyle/>
          <a:p>
            <a:pPr algn="ctr"/>
            <a:r>
              <a:rPr lang="fr-FR" sz="1600" b="1" dirty="0">
                <a:solidFill>
                  <a:prstClr val="black"/>
                </a:solidFill>
                <a:cs typeface="Arial" panose="020B0604020202020204" pitchFamily="34" charset="0"/>
              </a:rPr>
              <a:t>Vente avec TVA FR</a:t>
            </a:r>
          </a:p>
        </p:txBody>
      </p:sp>
      <p:cxnSp>
        <p:nvCxnSpPr>
          <p:cNvPr id="14" name="Connecteur en angle 13"/>
          <p:cNvCxnSpPr>
            <a:stCxn id="9" idx="0"/>
            <a:endCxn id="6" idx="0"/>
          </p:cNvCxnSpPr>
          <p:nvPr/>
        </p:nvCxnSpPr>
        <p:spPr>
          <a:xfrm rot="5400000" flipH="1" flipV="1">
            <a:off x="4395111" y="-66000"/>
            <a:ext cx="12700" cy="6192748"/>
          </a:xfrm>
          <a:prstGeom prst="bentConnector3">
            <a:avLst>
              <a:gd name="adj1" fmla="val 1800000"/>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4549323" y="4868408"/>
            <a:ext cx="1563763" cy="701226"/>
          </a:xfrm>
          <a:prstGeom prst="ellipse">
            <a:avLst/>
          </a:prstGeom>
          <a:solidFill>
            <a:srgbClr val="4BACC6">
              <a:lumMod val="20000"/>
              <a:lumOff val="80000"/>
            </a:srgbClr>
          </a:solidFill>
          <a:ln w="25400" cap="flat" cmpd="sng" algn="ctr">
            <a:solidFill>
              <a:srgbClr val="4BACC6">
                <a:lumMod val="75000"/>
              </a:srgbClr>
            </a:solidFill>
            <a:prstDash val="solid"/>
          </a:ln>
          <a:effectLst/>
        </p:spPr>
        <p:txBody>
          <a:bodyPr rtlCol="0" anchor="ctr"/>
          <a:lstStyle/>
          <a:p>
            <a:pPr algn="ctr">
              <a:defRPr/>
            </a:pPr>
            <a:r>
              <a:rPr lang="fr-FR" sz="1600" kern="0" dirty="0">
                <a:solidFill>
                  <a:srgbClr val="4BACC6">
                    <a:lumMod val="75000"/>
                  </a:srgbClr>
                </a:solidFill>
                <a:cs typeface="Arial" panose="020B0604020202020204" pitchFamily="34" charset="0"/>
              </a:rPr>
              <a:t>IOSS</a:t>
            </a:r>
          </a:p>
        </p:txBody>
      </p:sp>
      <p:sp>
        <p:nvSpPr>
          <p:cNvPr id="27" name="Flèche droite 26"/>
          <p:cNvSpPr/>
          <p:nvPr/>
        </p:nvSpPr>
        <p:spPr>
          <a:xfrm>
            <a:off x="6226267" y="5094523"/>
            <a:ext cx="1121217"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cxnSp>
        <p:nvCxnSpPr>
          <p:cNvPr id="33" name="Connecteur droit avec flèche 32"/>
          <p:cNvCxnSpPr/>
          <p:nvPr/>
        </p:nvCxnSpPr>
        <p:spPr>
          <a:xfrm>
            <a:off x="273542" y="5721220"/>
            <a:ext cx="498215" cy="0"/>
          </a:xfrm>
          <a:prstGeom prst="straightConnector1">
            <a:avLst/>
          </a:prstGeom>
          <a:noFill/>
          <a:ln w="9525" cap="flat" cmpd="sng" algn="ctr">
            <a:solidFill>
              <a:sysClr val="windowText" lastClr="000000"/>
            </a:solidFill>
            <a:prstDash val="solid"/>
            <a:tailEnd type="arrow"/>
          </a:ln>
          <a:effectLst/>
        </p:spPr>
      </p:cxnSp>
      <p:sp>
        <p:nvSpPr>
          <p:cNvPr id="34" name="Flèche droite 33"/>
          <p:cNvSpPr/>
          <p:nvPr/>
        </p:nvSpPr>
        <p:spPr>
          <a:xfrm>
            <a:off x="273542" y="5969694"/>
            <a:ext cx="498215" cy="2153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35" name="ZoneTexte 34"/>
          <p:cNvSpPr txBox="1"/>
          <p:nvPr/>
        </p:nvSpPr>
        <p:spPr>
          <a:xfrm>
            <a:off x="902645" y="5584903"/>
            <a:ext cx="1980220" cy="600164"/>
          </a:xfrm>
          <a:prstGeom prst="rect">
            <a:avLst/>
          </a:prstGeom>
          <a:noFill/>
        </p:spPr>
        <p:txBody>
          <a:bodyPr wrap="square" rtlCol="0">
            <a:spAutoFit/>
          </a:bodyPr>
          <a:lstStyle/>
          <a:p>
            <a:r>
              <a:rPr lang="fr-FR" sz="1100" dirty="0">
                <a:solidFill>
                  <a:prstClr val="black"/>
                </a:solidFill>
                <a:cs typeface="Arial" panose="020B0604020202020204" pitchFamily="34" charset="0"/>
              </a:rPr>
              <a:t>Flux physique des biens</a:t>
            </a:r>
          </a:p>
          <a:p>
            <a:r>
              <a:rPr lang="fr-FR" sz="1100" dirty="0">
                <a:solidFill>
                  <a:prstClr val="black"/>
                </a:solidFill>
                <a:cs typeface="Arial" panose="020B0604020202020204" pitchFamily="34" charset="0"/>
              </a:rPr>
              <a:t>Flux de facturation </a:t>
            </a:r>
          </a:p>
          <a:p>
            <a:r>
              <a:rPr lang="fr-FR" sz="1100" dirty="0">
                <a:solidFill>
                  <a:prstClr val="black"/>
                </a:solidFill>
                <a:cs typeface="Arial" panose="020B0604020202020204" pitchFamily="34" charset="0"/>
              </a:rPr>
              <a:t>Paiement de la TVA</a:t>
            </a:r>
          </a:p>
        </p:txBody>
      </p:sp>
      <p:cxnSp>
        <p:nvCxnSpPr>
          <p:cNvPr id="36" name="Connecteur droit avec flèche 35"/>
          <p:cNvCxnSpPr/>
          <p:nvPr/>
        </p:nvCxnSpPr>
        <p:spPr>
          <a:xfrm>
            <a:off x="273542" y="5884985"/>
            <a:ext cx="498215" cy="0"/>
          </a:xfrm>
          <a:prstGeom prst="straightConnector1">
            <a:avLst/>
          </a:prstGeom>
          <a:noFill/>
          <a:ln w="9525" cap="flat" cmpd="sng" algn="ctr">
            <a:solidFill>
              <a:sysClr val="windowText" lastClr="000000"/>
            </a:solidFill>
            <a:prstDash val="dash"/>
            <a:tailEnd type="arrow"/>
          </a:ln>
          <a:effectLst/>
        </p:spPr>
      </p:cxnSp>
    </p:spTree>
    <p:extLst>
      <p:ext uri="{BB962C8B-B14F-4D97-AF65-F5344CB8AC3E}">
        <p14:creationId xmlns:p14="http://schemas.microsoft.com/office/powerpoint/2010/main" val="2372532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 J/ Vente à distance de biens importés : régime spécial de l’importation 2021</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29</a:t>
            </a:fld>
            <a:endParaRPr lang="en-GB" dirty="0"/>
          </a:p>
        </p:txBody>
      </p:sp>
      <p:sp>
        <p:nvSpPr>
          <p:cNvPr id="4" name="Espace réservé du texte 3"/>
          <p:cNvSpPr>
            <a:spLocks noGrp="1"/>
          </p:cNvSpPr>
          <p:nvPr>
            <p:ph type="body" sz="quarter" idx="11"/>
          </p:nvPr>
        </p:nvSpPr>
        <p:spPr>
          <a:xfrm>
            <a:off x="432000" y="1556792"/>
            <a:ext cx="8280000" cy="4446000"/>
          </a:xfrm>
        </p:spPr>
        <p:txBody>
          <a:bodyPr/>
          <a:lstStyle/>
          <a:p>
            <a:pPr>
              <a:buFont typeface="Wingdings" panose="05000000000000000000" pitchFamily="2" charset="2"/>
              <a:buChar char="Ø"/>
            </a:pPr>
            <a:r>
              <a:rPr lang="fr-FR" sz="1800" b="1" dirty="0"/>
              <a:t>Régime spécial de l’importation (envois &lt; 150 €/pas d’option du vendeur pour le IOSS)</a:t>
            </a:r>
          </a:p>
        </p:txBody>
      </p:sp>
      <p:sp>
        <p:nvSpPr>
          <p:cNvPr id="5" name="Espace réservé du numéro de diapositive 4"/>
          <p:cNvSpPr txBox="1">
            <a:spLocks/>
          </p:cNvSpPr>
          <p:nvPr/>
        </p:nvSpPr>
        <p:spPr>
          <a:xfrm>
            <a:off x="432000" y="6489368"/>
            <a:ext cx="324000" cy="252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solidFill>
            </a:endParaRPr>
          </a:p>
        </p:txBody>
      </p:sp>
      <p:sp>
        <p:nvSpPr>
          <p:cNvPr id="6" name="Rectangle 5"/>
          <p:cNvSpPr/>
          <p:nvPr/>
        </p:nvSpPr>
        <p:spPr>
          <a:xfrm>
            <a:off x="6732300" y="3246390"/>
            <a:ext cx="1440160" cy="720080"/>
          </a:xfrm>
          <a:prstGeom prst="rect">
            <a:avLst/>
          </a:prstGeom>
          <a:solidFill>
            <a:srgbClr val="C0504D">
              <a:lumMod val="40000"/>
              <a:lumOff val="60000"/>
            </a:srgbClr>
          </a:solidFill>
          <a:ln w="25400" cap="flat" cmpd="sng" algn="ctr">
            <a:solidFill>
              <a:srgbClr val="C0504D">
                <a:lumMod val="75000"/>
              </a:srgbClr>
            </a:solidFill>
            <a:prstDash val="solid"/>
          </a:ln>
          <a:effectLst/>
        </p:spPr>
        <p:txBody>
          <a:bodyPr rtlCol="0" anchor="ctr"/>
          <a:lstStyle/>
          <a:p>
            <a:pPr algn="ctr">
              <a:defRPr/>
            </a:pPr>
            <a:r>
              <a:rPr lang="fr-FR" sz="1400" kern="0" dirty="0">
                <a:solidFill>
                  <a:srgbClr val="C0504D">
                    <a:lumMod val="75000"/>
                  </a:srgbClr>
                </a:solidFill>
                <a:cs typeface="Arial" panose="020B0604020202020204" pitchFamily="34" charset="0"/>
              </a:rPr>
              <a:t>Consommateur</a:t>
            </a:r>
          </a:p>
        </p:txBody>
      </p:sp>
      <p:cxnSp>
        <p:nvCxnSpPr>
          <p:cNvPr id="7" name="Connecteur droit 6"/>
          <p:cNvCxnSpPr/>
          <p:nvPr/>
        </p:nvCxnSpPr>
        <p:spPr>
          <a:xfrm>
            <a:off x="3851900" y="2420888"/>
            <a:ext cx="0" cy="3600400"/>
          </a:xfrm>
          <a:prstGeom prst="line">
            <a:avLst/>
          </a:prstGeom>
          <a:noFill/>
          <a:ln w="25400" cap="flat" cmpd="sng" algn="ctr">
            <a:solidFill>
              <a:sysClr val="windowText" lastClr="000000">
                <a:lumMod val="50000"/>
                <a:lumOff val="50000"/>
              </a:sysClr>
            </a:solidFill>
            <a:prstDash val="solid"/>
          </a:ln>
          <a:effectLst/>
        </p:spPr>
      </p:cxnSp>
      <p:sp>
        <p:nvSpPr>
          <p:cNvPr id="8" name="ZoneTexte 7"/>
          <p:cNvSpPr txBox="1"/>
          <p:nvPr/>
        </p:nvSpPr>
        <p:spPr>
          <a:xfrm>
            <a:off x="363207" y="2492898"/>
            <a:ext cx="1584176" cy="369332"/>
          </a:xfrm>
          <a:prstGeom prst="rect">
            <a:avLst/>
          </a:prstGeom>
          <a:noFill/>
        </p:spPr>
        <p:txBody>
          <a:bodyPr wrap="square" rtlCol="0">
            <a:spAutoFit/>
          </a:bodyPr>
          <a:lstStyle/>
          <a:p>
            <a:r>
              <a:rPr lang="fr-FR" dirty="0">
                <a:solidFill>
                  <a:prstClr val="black"/>
                </a:solidFill>
                <a:cs typeface="Arial" panose="020B0604020202020204" pitchFamily="34" charset="0"/>
              </a:rPr>
              <a:t>Hors UE</a:t>
            </a:r>
          </a:p>
        </p:txBody>
      </p:sp>
      <p:sp>
        <p:nvSpPr>
          <p:cNvPr id="9" name="Rectangle 8"/>
          <p:cNvSpPr/>
          <p:nvPr/>
        </p:nvSpPr>
        <p:spPr>
          <a:xfrm>
            <a:off x="971500" y="3240040"/>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Vendeur</a:t>
            </a:r>
          </a:p>
        </p:txBody>
      </p:sp>
      <p:cxnSp>
        <p:nvCxnSpPr>
          <p:cNvPr id="10" name="Connecteur droit avec flèche 9"/>
          <p:cNvCxnSpPr>
            <a:stCxn id="9" idx="3"/>
            <a:endCxn id="6" idx="1"/>
          </p:cNvCxnSpPr>
          <p:nvPr/>
        </p:nvCxnSpPr>
        <p:spPr>
          <a:xfrm>
            <a:off x="2411660" y="3600080"/>
            <a:ext cx="4320640" cy="6350"/>
          </a:xfrm>
          <a:prstGeom prst="straightConnector1">
            <a:avLst/>
          </a:prstGeom>
          <a:noFill/>
          <a:ln w="9525" cap="flat" cmpd="sng" algn="ctr">
            <a:solidFill>
              <a:sysClr val="windowText" lastClr="000000"/>
            </a:solidFill>
            <a:prstDash val="solid"/>
            <a:tailEnd type="arrow"/>
          </a:ln>
          <a:effectLst/>
        </p:spPr>
      </p:cxnSp>
      <p:sp>
        <p:nvSpPr>
          <p:cNvPr id="11" name="ZoneTexte 10"/>
          <p:cNvSpPr txBox="1"/>
          <p:nvPr/>
        </p:nvSpPr>
        <p:spPr>
          <a:xfrm>
            <a:off x="7739844" y="2492898"/>
            <a:ext cx="1404156" cy="369332"/>
          </a:xfrm>
          <a:prstGeom prst="rect">
            <a:avLst/>
          </a:prstGeom>
          <a:noFill/>
        </p:spPr>
        <p:txBody>
          <a:bodyPr wrap="square" rtlCol="0">
            <a:spAutoFit/>
          </a:bodyPr>
          <a:lstStyle/>
          <a:p>
            <a:r>
              <a:rPr lang="fr-FR" dirty="0">
                <a:solidFill>
                  <a:prstClr val="black"/>
                </a:solidFill>
                <a:cs typeface="Arial" panose="020B0604020202020204" pitchFamily="34" charset="0"/>
              </a:rPr>
              <a:t>France</a:t>
            </a:r>
          </a:p>
        </p:txBody>
      </p:sp>
      <p:sp>
        <p:nvSpPr>
          <p:cNvPr id="20" name="Rectangle 19"/>
          <p:cNvSpPr/>
          <p:nvPr/>
        </p:nvSpPr>
        <p:spPr>
          <a:xfrm>
            <a:off x="4572000" y="5229254"/>
            <a:ext cx="1440160" cy="720080"/>
          </a:xfrm>
          <a:prstGeom prst="rect">
            <a:avLst/>
          </a:prstGeom>
          <a:solidFill>
            <a:srgbClr val="DBF9E1"/>
          </a:solidFill>
          <a:ln w="25400" cap="flat" cmpd="sng" algn="ctr">
            <a:solidFill>
              <a:srgbClr val="00B050"/>
            </a:solidFill>
            <a:prstDash val="solid"/>
          </a:ln>
          <a:effectLst>
            <a:softEdge rad="0"/>
          </a:effectLst>
        </p:spPr>
        <p:txBody>
          <a:bodyPr rtlCol="0" anchor="ctr"/>
          <a:lstStyle/>
          <a:p>
            <a:pPr algn="ctr">
              <a:defRPr/>
            </a:pPr>
            <a:r>
              <a:rPr lang="fr-FR" sz="1600" kern="0" dirty="0">
                <a:solidFill>
                  <a:srgbClr val="00B050"/>
                </a:solidFill>
                <a:cs typeface="Arial" panose="020B0604020202020204" pitchFamily="34" charset="0"/>
              </a:rPr>
              <a:t>Déclarant douane</a:t>
            </a:r>
          </a:p>
        </p:txBody>
      </p:sp>
      <p:sp>
        <p:nvSpPr>
          <p:cNvPr id="25" name="Flèche droite 24"/>
          <p:cNvSpPr/>
          <p:nvPr/>
        </p:nvSpPr>
        <p:spPr>
          <a:xfrm rot="13778203">
            <a:off x="4016186" y="4667687"/>
            <a:ext cx="911177"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26" name="Flèche droite 25"/>
          <p:cNvSpPr/>
          <p:nvPr/>
        </p:nvSpPr>
        <p:spPr>
          <a:xfrm rot="8297469">
            <a:off x="5908646" y="4499311"/>
            <a:ext cx="1672912"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27" name="ZoneTexte 26"/>
          <p:cNvSpPr txBox="1"/>
          <p:nvPr/>
        </p:nvSpPr>
        <p:spPr>
          <a:xfrm>
            <a:off x="6948330" y="4469018"/>
            <a:ext cx="1274975" cy="523220"/>
          </a:xfrm>
          <a:prstGeom prst="rect">
            <a:avLst/>
          </a:prstGeom>
          <a:noFill/>
          <a:ln>
            <a:noFill/>
          </a:ln>
        </p:spPr>
        <p:txBody>
          <a:bodyPr wrap="square" rtlCol="0">
            <a:spAutoFit/>
          </a:bodyPr>
          <a:lstStyle/>
          <a:p>
            <a:r>
              <a:rPr lang="fr-FR" sz="1400" dirty="0">
                <a:solidFill>
                  <a:prstClr val="black"/>
                </a:solidFill>
                <a:cs typeface="Arial" pitchFamily="34" charset="0"/>
              </a:rPr>
              <a:t>1. Paiement de la TVA</a:t>
            </a:r>
          </a:p>
        </p:txBody>
      </p:sp>
      <p:sp>
        <p:nvSpPr>
          <p:cNvPr id="28" name="ZoneTexte 27"/>
          <p:cNvSpPr txBox="1"/>
          <p:nvPr/>
        </p:nvSpPr>
        <p:spPr>
          <a:xfrm>
            <a:off x="4543748" y="4351833"/>
            <a:ext cx="1324396" cy="523220"/>
          </a:xfrm>
          <a:prstGeom prst="rect">
            <a:avLst/>
          </a:prstGeom>
          <a:noFill/>
          <a:ln>
            <a:noFill/>
          </a:ln>
        </p:spPr>
        <p:txBody>
          <a:bodyPr wrap="square" rtlCol="0">
            <a:spAutoFit/>
          </a:bodyPr>
          <a:lstStyle/>
          <a:p>
            <a:r>
              <a:rPr lang="fr-FR" sz="1400" dirty="0">
                <a:solidFill>
                  <a:prstClr val="black"/>
                </a:solidFill>
                <a:cs typeface="Arial" pitchFamily="34" charset="0"/>
              </a:rPr>
              <a:t>2. Versement de la TVA</a:t>
            </a:r>
          </a:p>
        </p:txBody>
      </p:sp>
      <p:sp>
        <p:nvSpPr>
          <p:cNvPr id="29" name="Ellipse 28"/>
          <p:cNvSpPr/>
          <p:nvPr/>
        </p:nvSpPr>
        <p:spPr>
          <a:xfrm>
            <a:off x="3086914" y="3689344"/>
            <a:ext cx="1529971" cy="720080"/>
          </a:xfrm>
          <a:prstGeom prst="ellipse">
            <a:avLst/>
          </a:prstGeom>
          <a:solidFill>
            <a:srgbClr val="4BACC6">
              <a:lumMod val="20000"/>
              <a:lumOff val="80000"/>
            </a:srgbClr>
          </a:solidFill>
          <a:ln w="25400" cap="flat" cmpd="sng" algn="ctr">
            <a:solidFill>
              <a:srgbClr val="4BACC6">
                <a:lumMod val="75000"/>
              </a:srgbClr>
            </a:solidFill>
            <a:prstDash val="solid"/>
          </a:ln>
          <a:effectLst/>
        </p:spPr>
        <p:txBody>
          <a:bodyPr rtlCol="0" anchor="ctr"/>
          <a:lstStyle/>
          <a:p>
            <a:pPr algn="ctr">
              <a:defRPr/>
            </a:pPr>
            <a:r>
              <a:rPr lang="fr-FR" sz="1400" kern="0" dirty="0">
                <a:solidFill>
                  <a:srgbClr val="4BACC6">
                    <a:lumMod val="75000"/>
                  </a:srgbClr>
                </a:solidFill>
                <a:cs typeface="Arial" panose="020B0604020202020204" pitchFamily="34" charset="0"/>
              </a:rPr>
              <a:t>Importation  </a:t>
            </a:r>
          </a:p>
          <a:p>
            <a:pPr algn="ctr">
              <a:defRPr/>
            </a:pPr>
            <a:r>
              <a:rPr lang="fr-FR" sz="1400" kern="0" dirty="0">
                <a:solidFill>
                  <a:srgbClr val="4BACC6">
                    <a:lumMod val="75000"/>
                  </a:srgbClr>
                </a:solidFill>
                <a:cs typeface="Arial" panose="020B0604020202020204" pitchFamily="34" charset="0"/>
              </a:rPr>
              <a:t>Douane</a:t>
            </a:r>
          </a:p>
        </p:txBody>
      </p:sp>
      <p:sp>
        <p:nvSpPr>
          <p:cNvPr id="18" name="Rectangle 17"/>
          <p:cNvSpPr/>
          <p:nvPr/>
        </p:nvSpPr>
        <p:spPr>
          <a:xfrm>
            <a:off x="3706329" y="2545171"/>
            <a:ext cx="2520350" cy="307777"/>
          </a:xfrm>
          <a:prstGeom prst="rect">
            <a:avLst/>
          </a:prstGeom>
        </p:spPr>
        <p:txBody>
          <a:bodyPr wrap="square">
            <a:spAutoFit/>
          </a:bodyPr>
          <a:lstStyle/>
          <a:p>
            <a:pPr algn="ctr"/>
            <a:r>
              <a:rPr lang="fr-FR" sz="1400" b="1" dirty="0">
                <a:solidFill>
                  <a:prstClr val="black"/>
                </a:solidFill>
                <a:cs typeface="Arial" panose="020B0604020202020204" pitchFamily="34" charset="0"/>
              </a:rPr>
              <a:t>Vente HT</a:t>
            </a:r>
          </a:p>
        </p:txBody>
      </p:sp>
      <p:cxnSp>
        <p:nvCxnSpPr>
          <p:cNvPr id="16" name="Connecteur en angle 15"/>
          <p:cNvCxnSpPr>
            <a:stCxn id="9" idx="0"/>
            <a:endCxn id="6" idx="0"/>
          </p:cNvCxnSpPr>
          <p:nvPr/>
        </p:nvCxnSpPr>
        <p:spPr>
          <a:xfrm rot="16200000" flipH="1">
            <a:off x="4568805" y="362815"/>
            <a:ext cx="6350" cy="5760800"/>
          </a:xfrm>
          <a:prstGeom prst="bentConnector3">
            <a:avLst>
              <a:gd name="adj1" fmla="val -5964173"/>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401323" y="5705937"/>
            <a:ext cx="498215" cy="0"/>
          </a:xfrm>
          <a:prstGeom prst="straightConnector1">
            <a:avLst/>
          </a:prstGeom>
          <a:noFill/>
          <a:ln w="9525" cap="flat" cmpd="sng" algn="ctr">
            <a:solidFill>
              <a:sysClr val="windowText" lastClr="000000"/>
            </a:solidFill>
            <a:prstDash val="solid"/>
            <a:tailEnd type="arrow"/>
          </a:ln>
          <a:effectLst/>
        </p:spPr>
      </p:cxnSp>
      <p:sp>
        <p:nvSpPr>
          <p:cNvPr id="22" name="Flèche droite 21"/>
          <p:cNvSpPr/>
          <p:nvPr/>
        </p:nvSpPr>
        <p:spPr>
          <a:xfrm>
            <a:off x="401323" y="5954411"/>
            <a:ext cx="498215" cy="2153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23" name="ZoneTexte 22"/>
          <p:cNvSpPr txBox="1"/>
          <p:nvPr/>
        </p:nvSpPr>
        <p:spPr>
          <a:xfrm>
            <a:off x="863588" y="5569620"/>
            <a:ext cx="1980220" cy="600164"/>
          </a:xfrm>
          <a:prstGeom prst="rect">
            <a:avLst/>
          </a:prstGeom>
          <a:noFill/>
        </p:spPr>
        <p:txBody>
          <a:bodyPr wrap="square" rtlCol="0">
            <a:spAutoFit/>
          </a:bodyPr>
          <a:lstStyle/>
          <a:p>
            <a:r>
              <a:rPr lang="fr-FR" sz="1100" dirty="0">
                <a:solidFill>
                  <a:prstClr val="black"/>
                </a:solidFill>
                <a:cs typeface="Arial" panose="020B0604020202020204" pitchFamily="34" charset="0"/>
              </a:rPr>
              <a:t>Flux physique des biens</a:t>
            </a:r>
          </a:p>
          <a:p>
            <a:r>
              <a:rPr lang="fr-FR" sz="1100" dirty="0">
                <a:solidFill>
                  <a:prstClr val="black"/>
                </a:solidFill>
                <a:cs typeface="Arial" panose="020B0604020202020204" pitchFamily="34" charset="0"/>
              </a:rPr>
              <a:t>Flux de facturation </a:t>
            </a:r>
          </a:p>
          <a:p>
            <a:r>
              <a:rPr lang="fr-FR" sz="1100" dirty="0">
                <a:solidFill>
                  <a:prstClr val="black"/>
                </a:solidFill>
                <a:cs typeface="Arial" panose="020B0604020202020204" pitchFamily="34" charset="0"/>
              </a:rPr>
              <a:t>Paiement de la TVA</a:t>
            </a:r>
          </a:p>
        </p:txBody>
      </p:sp>
      <p:cxnSp>
        <p:nvCxnSpPr>
          <p:cNvPr id="24" name="Connecteur droit avec flèche 23"/>
          <p:cNvCxnSpPr/>
          <p:nvPr/>
        </p:nvCxnSpPr>
        <p:spPr>
          <a:xfrm>
            <a:off x="401323" y="5869702"/>
            <a:ext cx="498215" cy="0"/>
          </a:xfrm>
          <a:prstGeom prst="straightConnector1">
            <a:avLst/>
          </a:prstGeom>
          <a:noFill/>
          <a:ln w="9525" cap="flat" cmpd="sng" algn="ctr">
            <a:solidFill>
              <a:sysClr val="windowText" lastClr="000000"/>
            </a:solidFill>
            <a:prstDash val="dash"/>
            <a:tailEnd type="arrow"/>
          </a:ln>
          <a:effectLst/>
        </p:spPr>
      </p:cxnSp>
    </p:spTree>
    <p:extLst>
      <p:ext uri="{BB962C8B-B14F-4D97-AF65-F5344CB8AC3E}">
        <p14:creationId xmlns:p14="http://schemas.microsoft.com/office/powerpoint/2010/main" val="250475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FR" dirty="0"/>
              <a:t>I. Compliance : certification des systèmes de caisse et conservation des factures</a:t>
            </a:r>
            <a:br>
              <a:rPr lang="fr-FR" dirty="0"/>
            </a:br>
            <a:endParaRPr lang="fr-FR" dirty="0"/>
          </a:p>
        </p:txBody>
      </p:sp>
      <p:sp>
        <p:nvSpPr>
          <p:cNvPr id="12" name="Espace réservé du texte 11"/>
          <p:cNvSpPr>
            <a:spLocks noGrp="1"/>
          </p:cNvSpPr>
          <p:nvPr>
            <p:ph type="body" sz="quarter" idx="15"/>
          </p:nvPr>
        </p:nvSpPr>
        <p:spPr/>
        <p:txBody>
          <a:bodyPr/>
          <a:lstStyle/>
          <a:p>
            <a:r>
              <a:rPr lang="fr-FR" dirty="0"/>
              <a:t>Elisabeth </a:t>
            </a:r>
            <a:r>
              <a:rPr lang="fr-FR" dirty="0" err="1"/>
              <a:t>Ashworth</a:t>
            </a:r>
            <a:r>
              <a:rPr lang="fr-FR" dirty="0"/>
              <a:t> et Frédéric </a:t>
            </a:r>
            <a:r>
              <a:rPr lang="fr-FR" dirty="0" err="1"/>
              <a:t>Agez</a:t>
            </a:r>
            <a:endParaRPr lang="fr-FR" dirty="0"/>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3</a:t>
            </a:fld>
            <a:endParaRPr lang="en-GB" dirty="0"/>
          </a:p>
        </p:txBody>
      </p:sp>
      <p:pic>
        <p:nvPicPr>
          <p:cNvPr id="5" name="Image 4"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pic>
        <p:nvPicPr>
          <p:cNvPr id="2" name="Image 1" descr="CMSLegal_ImageFromLibrary"/>
          <p:cNvPicPr>
            <a:picLocks/>
          </p:cNvPicPr>
          <p:nvPr/>
        </p:nvPicPr>
        <p:blipFill>
          <a:blip r:embed="rId6">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6" name="Image 5" descr="CMSLegal_ImageFromLibrary"/>
          <p:cNvPicPr>
            <a:picLocks/>
          </p:cNvPicPr>
          <p:nvPr/>
        </p:nvPicPr>
        <p:blipFill>
          <a:blip r:embed="rId7">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7" name="Image 6" descr="CMSLegal_ImageFromLibrary"/>
          <p:cNvPicPr>
            <a:picLocks/>
          </p:cNvPicPr>
          <p:nvPr/>
        </p:nvPicPr>
        <p:blipFill>
          <a:blip r:embed="rId8">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6" name="Groupe 15"/>
          <p:cNvGrpSpPr/>
          <p:nvPr/>
        </p:nvGrpSpPr>
        <p:grpSpPr>
          <a:xfrm>
            <a:off x="432001" y="332656"/>
            <a:ext cx="8430105" cy="795369"/>
            <a:chOff x="432001" y="332656"/>
            <a:chExt cx="8430105" cy="795369"/>
          </a:xfrm>
        </p:grpSpPr>
        <p:pic>
          <p:nvPicPr>
            <p:cNvPr id="17" name="Image 16" descr="CMSLegal_Cover_Logo_IM_iL_004_N"/>
            <p:cNvPicPr>
              <a:picLocks noChangeAspect="1"/>
            </p:cNvPicPr>
            <p:nvPr userDrawn="1"/>
          </p:nvPicPr>
          <p:blipFill rotWithShape="1">
            <a:blip r:embed="rId9"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8" name="Image 17" descr="CMS-FL-avocat-negativ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3861530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 K/ Ventes à distance de biens importés lorsqu’une plateforme facilite la vente : régime 2021</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30</a:t>
            </a:fld>
            <a:endParaRPr lang="en-GB" dirty="0"/>
          </a:p>
        </p:txBody>
      </p:sp>
      <p:sp>
        <p:nvSpPr>
          <p:cNvPr id="4" name="Espace réservé du texte 3"/>
          <p:cNvSpPr>
            <a:spLocks noGrp="1"/>
          </p:cNvSpPr>
          <p:nvPr>
            <p:ph type="body" sz="quarter" idx="11"/>
          </p:nvPr>
        </p:nvSpPr>
        <p:spPr>
          <a:xfrm>
            <a:off x="369134" y="1563709"/>
            <a:ext cx="8280000" cy="4446000"/>
          </a:xfrm>
        </p:spPr>
        <p:txBody>
          <a:bodyPr/>
          <a:lstStyle/>
          <a:p>
            <a:pPr>
              <a:buFont typeface="Wingdings" panose="05000000000000000000" pitchFamily="2" charset="2"/>
              <a:buChar char="Ø"/>
            </a:pPr>
            <a:r>
              <a:rPr lang="fr-FR" sz="1800" b="1" dirty="0"/>
              <a:t>Pour l’ensemble des vendeurs (UE/hors UE) : envois &lt; 150 € lorsque l’importation a lieu dans l’EM de consommation ou dans un autre EM</a:t>
            </a:r>
          </a:p>
        </p:txBody>
      </p:sp>
      <p:sp>
        <p:nvSpPr>
          <p:cNvPr id="5" name="Espace réservé du numéro de diapositive 4"/>
          <p:cNvSpPr txBox="1">
            <a:spLocks/>
          </p:cNvSpPr>
          <p:nvPr/>
        </p:nvSpPr>
        <p:spPr>
          <a:xfrm>
            <a:off x="432000" y="6489368"/>
            <a:ext cx="324000" cy="252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solidFill>
            </a:endParaRPr>
          </a:p>
        </p:txBody>
      </p:sp>
      <p:sp>
        <p:nvSpPr>
          <p:cNvPr id="6" name="Rectangle 5"/>
          <p:cNvSpPr/>
          <p:nvPr/>
        </p:nvSpPr>
        <p:spPr>
          <a:xfrm>
            <a:off x="6732300" y="4465766"/>
            <a:ext cx="1440160" cy="720080"/>
          </a:xfrm>
          <a:prstGeom prst="rect">
            <a:avLst/>
          </a:prstGeom>
          <a:solidFill>
            <a:srgbClr val="C0504D">
              <a:lumMod val="40000"/>
              <a:lumOff val="60000"/>
            </a:srgbClr>
          </a:solidFill>
          <a:ln w="25400" cap="flat" cmpd="sng" algn="ctr">
            <a:solidFill>
              <a:srgbClr val="C0504D">
                <a:lumMod val="75000"/>
              </a:srgbClr>
            </a:solidFill>
            <a:prstDash val="solid"/>
          </a:ln>
          <a:effectLst/>
        </p:spPr>
        <p:txBody>
          <a:bodyPr rtlCol="0" anchor="ctr"/>
          <a:lstStyle/>
          <a:p>
            <a:pPr algn="ctr">
              <a:defRPr/>
            </a:pPr>
            <a:r>
              <a:rPr lang="fr-FR" sz="1400" kern="0" dirty="0">
                <a:solidFill>
                  <a:srgbClr val="C0504D">
                    <a:lumMod val="75000"/>
                  </a:srgbClr>
                </a:solidFill>
                <a:cs typeface="Arial" panose="020B0604020202020204" pitchFamily="34" charset="0"/>
              </a:rPr>
              <a:t>Consommateur</a:t>
            </a:r>
          </a:p>
        </p:txBody>
      </p:sp>
      <p:cxnSp>
        <p:nvCxnSpPr>
          <p:cNvPr id="7" name="Connecteur droit 6"/>
          <p:cNvCxnSpPr/>
          <p:nvPr/>
        </p:nvCxnSpPr>
        <p:spPr>
          <a:xfrm>
            <a:off x="3851900" y="2532109"/>
            <a:ext cx="0" cy="3240350"/>
          </a:xfrm>
          <a:prstGeom prst="line">
            <a:avLst/>
          </a:prstGeom>
          <a:noFill/>
          <a:ln w="25400" cap="flat" cmpd="sng" algn="ctr">
            <a:solidFill>
              <a:sysClr val="windowText" lastClr="000000">
                <a:lumMod val="50000"/>
                <a:lumOff val="50000"/>
              </a:sysClr>
            </a:solidFill>
            <a:prstDash val="solid"/>
          </a:ln>
          <a:effectLst/>
        </p:spPr>
      </p:cxnSp>
      <p:sp>
        <p:nvSpPr>
          <p:cNvPr id="8" name="ZoneTexte 7"/>
          <p:cNvSpPr txBox="1"/>
          <p:nvPr/>
        </p:nvSpPr>
        <p:spPr>
          <a:xfrm>
            <a:off x="369134" y="2435971"/>
            <a:ext cx="1584176" cy="369332"/>
          </a:xfrm>
          <a:prstGeom prst="rect">
            <a:avLst/>
          </a:prstGeom>
          <a:noFill/>
        </p:spPr>
        <p:txBody>
          <a:bodyPr wrap="square" rtlCol="0">
            <a:spAutoFit/>
          </a:bodyPr>
          <a:lstStyle/>
          <a:p>
            <a:r>
              <a:rPr lang="fr-FR" dirty="0">
                <a:solidFill>
                  <a:prstClr val="black"/>
                </a:solidFill>
                <a:cs typeface="Arial" panose="020B0604020202020204" pitchFamily="34" charset="0"/>
              </a:rPr>
              <a:t>Hors UE</a:t>
            </a:r>
          </a:p>
        </p:txBody>
      </p:sp>
      <p:sp>
        <p:nvSpPr>
          <p:cNvPr id="9" name="Rectangle 8"/>
          <p:cNvSpPr/>
          <p:nvPr/>
        </p:nvSpPr>
        <p:spPr>
          <a:xfrm>
            <a:off x="1331640" y="4465766"/>
            <a:ext cx="1440160" cy="720080"/>
          </a:xfrm>
          <a:prstGeom prst="rect">
            <a:avLst/>
          </a:prstGeom>
          <a:solidFill>
            <a:srgbClr val="1F497D">
              <a:lumMod val="20000"/>
              <a:lumOff val="80000"/>
            </a:srgbClr>
          </a:solidFill>
          <a:ln w="25400" cap="flat" cmpd="sng" algn="ctr">
            <a:solidFill>
              <a:srgbClr val="4F81BD">
                <a:lumMod val="75000"/>
              </a:srgbClr>
            </a:solidFill>
            <a:prstDash val="solid"/>
          </a:ln>
          <a:effectLst>
            <a:softEdge rad="0"/>
          </a:effectLst>
        </p:spPr>
        <p:txBody>
          <a:bodyPr rtlCol="0" anchor="ctr"/>
          <a:lstStyle/>
          <a:p>
            <a:pPr algn="ctr">
              <a:defRPr/>
            </a:pPr>
            <a:r>
              <a:rPr lang="fr-FR" sz="1600" kern="0" dirty="0">
                <a:solidFill>
                  <a:srgbClr val="4F81BD">
                    <a:lumMod val="75000"/>
                  </a:srgbClr>
                </a:solidFill>
                <a:cs typeface="Arial" panose="020B0604020202020204" pitchFamily="34" charset="0"/>
              </a:rPr>
              <a:t>Vendeur</a:t>
            </a:r>
          </a:p>
        </p:txBody>
      </p:sp>
      <p:cxnSp>
        <p:nvCxnSpPr>
          <p:cNvPr id="10" name="Connecteur droit avec flèche 9"/>
          <p:cNvCxnSpPr>
            <a:stCxn id="9" idx="3"/>
            <a:endCxn id="6" idx="1"/>
          </p:cNvCxnSpPr>
          <p:nvPr/>
        </p:nvCxnSpPr>
        <p:spPr>
          <a:xfrm>
            <a:off x="2771800" y="4825806"/>
            <a:ext cx="3960500" cy="0"/>
          </a:xfrm>
          <a:prstGeom prst="straightConnector1">
            <a:avLst/>
          </a:prstGeom>
          <a:noFill/>
          <a:ln w="9525" cap="flat" cmpd="sng" algn="ctr">
            <a:solidFill>
              <a:sysClr val="windowText" lastClr="000000"/>
            </a:solidFill>
            <a:prstDash val="solid"/>
            <a:tailEnd type="arrow"/>
          </a:ln>
          <a:effectLst/>
        </p:spPr>
      </p:cxnSp>
      <p:sp>
        <p:nvSpPr>
          <p:cNvPr id="11" name="ZoneTexte 10"/>
          <p:cNvSpPr txBox="1"/>
          <p:nvPr/>
        </p:nvSpPr>
        <p:spPr>
          <a:xfrm>
            <a:off x="7521227" y="2420888"/>
            <a:ext cx="1404156" cy="369332"/>
          </a:xfrm>
          <a:prstGeom prst="rect">
            <a:avLst/>
          </a:prstGeom>
          <a:noFill/>
        </p:spPr>
        <p:txBody>
          <a:bodyPr wrap="square" rtlCol="0">
            <a:spAutoFit/>
          </a:bodyPr>
          <a:lstStyle/>
          <a:p>
            <a:r>
              <a:rPr lang="fr-FR" dirty="0">
                <a:solidFill>
                  <a:prstClr val="black"/>
                </a:solidFill>
              </a:rPr>
              <a:t>France</a:t>
            </a:r>
          </a:p>
        </p:txBody>
      </p:sp>
      <p:sp>
        <p:nvSpPr>
          <p:cNvPr id="25" name="Flèche droite 24"/>
          <p:cNvSpPr/>
          <p:nvPr/>
        </p:nvSpPr>
        <p:spPr>
          <a:xfrm rot="20121253">
            <a:off x="5267008" y="2891081"/>
            <a:ext cx="911177" cy="24899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cxnSp>
        <p:nvCxnSpPr>
          <p:cNvPr id="14" name="Connecteur en angle 13"/>
          <p:cNvCxnSpPr>
            <a:stCxn id="9" idx="0"/>
          </p:cNvCxnSpPr>
          <p:nvPr/>
        </p:nvCxnSpPr>
        <p:spPr>
          <a:xfrm rot="5400000" flipH="1" flipV="1">
            <a:off x="2729224" y="2983040"/>
            <a:ext cx="805223" cy="2160230"/>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a:endCxn id="6" idx="0"/>
          </p:cNvCxnSpPr>
          <p:nvPr/>
        </p:nvCxnSpPr>
        <p:spPr>
          <a:xfrm>
            <a:off x="5652150" y="3660543"/>
            <a:ext cx="1800230" cy="805223"/>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123660" y="3952229"/>
            <a:ext cx="341760" cy="400110"/>
          </a:xfrm>
          <a:prstGeom prst="rect">
            <a:avLst/>
          </a:prstGeom>
          <a:noFill/>
          <a:ln>
            <a:noFill/>
          </a:ln>
        </p:spPr>
        <p:txBody>
          <a:bodyPr wrap="none" rtlCol="0">
            <a:spAutoFit/>
          </a:bodyPr>
          <a:lstStyle/>
          <a:p>
            <a:r>
              <a:rPr lang="fr-FR" sz="2000" b="1" dirty="0">
                <a:solidFill>
                  <a:srgbClr val="FF0000"/>
                </a:solidFill>
                <a:cs typeface="Arial" pitchFamily="34" charset="0"/>
              </a:rPr>
              <a:t>?</a:t>
            </a:r>
            <a:endParaRPr lang="fr-FR" b="1" dirty="0">
              <a:solidFill>
                <a:srgbClr val="FF0000"/>
              </a:solidFill>
              <a:cs typeface="Arial" pitchFamily="34" charset="0"/>
            </a:endParaRPr>
          </a:p>
        </p:txBody>
      </p:sp>
      <p:sp>
        <p:nvSpPr>
          <p:cNvPr id="21" name="Ellipse 20"/>
          <p:cNvSpPr/>
          <p:nvPr/>
        </p:nvSpPr>
        <p:spPr>
          <a:xfrm>
            <a:off x="3275820" y="4851824"/>
            <a:ext cx="1152160" cy="421162"/>
          </a:xfrm>
          <a:prstGeom prst="ellipse">
            <a:avLst/>
          </a:prstGeom>
          <a:solidFill>
            <a:srgbClr val="4BACC6">
              <a:lumMod val="20000"/>
              <a:lumOff val="80000"/>
            </a:srgbClr>
          </a:solidFill>
          <a:ln w="25400" cap="flat" cmpd="sng" algn="ctr">
            <a:solidFill>
              <a:srgbClr val="4BACC6">
                <a:lumMod val="75000"/>
              </a:srgbClr>
            </a:solidFill>
            <a:prstDash val="solid"/>
          </a:ln>
          <a:effectLst/>
        </p:spPr>
        <p:txBody>
          <a:bodyPr rtlCol="0" anchor="ctr"/>
          <a:lstStyle/>
          <a:p>
            <a:pPr algn="ctr">
              <a:defRPr/>
            </a:pPr>
            <a:r>
              <a:rPr lang="fr-FR" sz="1400" kern="0" dirty="0">
                <a:solidFill>
                  <a:srgbClr val="4BACC6">
                    <a:lumMod val="75000"/>
                  </a:srgbClr>
                </a:solidFill>
                <a:cs typeface="Arial" panose="020B0604020202020204" pitchFamily="34" charset="0"/>
              </a:rPr>
              <a:t>Douane</a:t>
            </a:r>
          </a:p>
        </p:txBody>
      </p:sp>
      <p:sp>
        <p:nvSpPr>
          <p:cNvPr id="22" name="Rectangle 21"/>
          <p:cNvSpPr/>
          <p:nvPr/>
        </p:nvSpPr>
        <p:spPr>
          <a:xfrm>
            <a:off x="7295455" y="3738660"/>
            <a:ext cx="1525135" cy="523220"/>
          </a:xfrm>
          <a:prstGeom prst="rect">
            <a:avLst/>
          </a:prstGeom>
        </p:spPr>
        <p:txBody>
          <a:bodyPr wrap="square">
            <a:spAutoFit/>
          </a:bodyPr>
          <a:lstStyle/>
          <a:p>
            <a:pPr algn="ctr"/>
            <a:r>
              <a:rPr lang="fr-FR" sz="1400" b="1" dirty="0">
                <a:solidFill>
                  <a:prstClr val="black"/>
                </a:solidFill>
                <a:cs typeface="Arial" panose="020B0604020202020204" pitchFamily="34" charset="0"/>
              </a:rPr>
              <a:t>Vente avec </a:t>
            </a:r>
            <a:br>
              <a:rPr lang="fr-FR" sz="1400" b="1" dirty="0">
                <a:solidFill>
                  <a:prstClr val="black"/>
                </a:solidFill>
                <a:cs typeface="Arial" panose="020B0604020202020204" pitchFamily="34" charset="0"/>
              </a:rPr>
            </a:br>
            <a:r>
              <a:rPr lang="fr-FR" sz="1400" b="1" dirty="0">
                <a:solidFill>
                  <a:prstClr val="black"/>
                </a:solidFill>
                <a:cs typeface="Arial" panose="020B0604020202020204" pitchFamily="34" charset="0"/>
              </a:rPr>
              <a:t>TVA FR</a:t>
            </a:r>
          </a:p>
        </p:txBody>
      </p:sp>
      <p:sp>
        <p:nvSpPr>
          <p:cNvPr id="24" name="Rectangle 23"/>
          <p:cNvSpPr/>
          <p:nvPr/>
        </p:nvSpPr>
        <p:spPr>
          <a:xfrm>
            <a:off x="6239647" y="2534979"/>
            <a:ext cx="1010909" cy="720080"/>
          </a:xfrm>
          <a:prstGeom prst="rect">
            <a:avLst/>
          </a:prstGeom>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fr-FR" sz="1400" kern="0" dirty="0">
                <a:solidFill>
                  <a:prstClr val="black"/>
                </a:solidFill>
                <a:cs typeface="Arial" panose="020B0604020202020204" pitchFamily="34" charset="0"/>
              </a:rPr>
              <a:t>Trésor public FR</a:t>
            </a:r>
          </a:p>
        </p:txBody>
      </p:sp>
      <p:cxnSp>
        <p:nvCxnSpPr>
          <p:cNvPr id="23" name="Connecteur droit avec flèche 22"/>
          <p:cNvCxnSpPr/>
          <p:nvPr/>
        </p:nvCxnSpPr>
        <p:spPr>
          <a:xfrm>
            <a:off x="4473745" y="5653549"/>
            <a:ext cx="498215" cy="0"/>
          </a:xfrm>
          <a:prstGeom prst="straightConnector1">
            <a:avLst/>
          </a:prstGeom>
          <a:noFill/>
          <a:ln w="9525" cap="flat" cmpd="sng" algn="ctr">
            <a:solidFill>
              <a:sysClr val="windowText" lastClr="000000"/>
            </a:solidFill>
            <a:prstDash val="solid"/>
            <a:tailEnd type="arrow"/>
          </a:ln>
          <a:effectLst/>
        </p:spPr>
      </p:cxnSp>
      <p:sp>
        <p:nvSpPr>
          <p:cNvPr id="26" name="Flèche droite 25"/>
          <p:cNvSpPr/>
          <p:nvPr/>
        </p:nvSpPr>
        <p:spPr>
          <a:xfrm>
            <a:off x="4473745" y="5902023"/>
            <a:ext cx="498215" cy="2153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rgbClr val="FFFFFF"/>
              </a:solidFill>
            </a:endParaRPr>
          </a:p>
        </p:txBody>
      </p:sp>
      <p:sp>
        <p:nvSpPr>
          <p:cNvPr id="27" name="ZoneTexte 26"/>
          <p:cNvSpPr txBox="1"/>
          <p:nvPr/>
        </p:nvSpPr>
        <p:spPr>
          <a:xfrm>
            <a:off x="4936010" y="5517232"/>
            <a:ext cx="1980220" cy="600164"/>
          </a:xfrm>
          <a:prstGeom prst="rect">
            <a:avLst/>
          </a:prstGeom>
          <a:noFill/>
        </p:spPr>
        <p:txBody>
          <a:bodyPr wrap="square" rtlCol="0">
            <a:spAutoFit/>
          </a:bodyPr>
          <a:lstStyle/>
          <a:p>
            <a:r>
              <a:rPr lang="fr-FR" sz="1100" dirty="0">
                <a:solidFill>
                  <a:prstClr val="black"/>
                </a:solidFill>
                <a:cs typeface="Arial" panose="020B0604020202020204" pitchFamily="34" charset="0"/>
              </a:rPr>
              <a:t>Flux physique des biens</a:t>
            </a:r>
          </a:p>
          <a:p>
            <a:r>
              <a:rPr lang="fr-FR" sz="1100" dirty="0">
                <a:solidFill>
                  <a:prstClr val="black"/>
                </a:solidFill>
                <a:cs typeface="Arial" panose="020B0604020202020204" pitchFamily="34" charset="0"/>
              </a:rPr>
              <a:t>Flux de « facturation » </a:t>
            </a:r>
          </a:p>
          <a:p>
            <a:r>
              <a:rPr lang="fr-FR" sz="1100" dirty="0">
                <a:solidFill>
                  <a:prstClr val="black"/>
                </a:solidFill>
                <a:cs typeface="Arial" panose="020B0604020202020204" pitchFamily="34" charset="0"/>
              </a:rPr>
              <a:t>Paiement de la TVA</a:t>
            </a:r>
          </a:p>
        </p:txBody>
      </p:sp>
      <p:cxnSp>
        <p:nvCxnSpPr>
          <p:cNvPr id="28" name="Connecteur droit avec flèche 27"/>
          <p:cNvCxnSpPr/>
          <p:nvPr/>
        </p:nvCxnSpPr>
        <p:spPr>
          <a:xfrm>
            <a:off x="4473745" y="5817314"/>
            <a:ext cx="498215" cy="0"/>
          </a:xfrm>
          <a:prstGeom prst="straightConnector1">
            <a:avLst/>
          </a:prstGeom>
          <a:noFill/>
          <a:ln w="9525" cap="flat" cmpd="sng" algn="ctr">
            <a:solidFill>
              <a:sysClr val="windowText" lastClr="000000"/>
            </a:solidFill>
            <a:prstDash val="dash"/>
            <a:tailEnd type="arrow"/>
          </a:ln>
          <a:effectLst/>
        </p:spPr>
      </p:cxnSp>
      <p:sp>
        <p:nvSpPr>
          <p:cNvPr id="29" name="Rectangle 28"/>
          <p:cNvSpPr/>
          <p:nvPr/>
        </p:nvSpPr>
        <p:spPr>
          <a:xfrm>
            <a:off x="4211951" y="3305235"/>
            <a:ext cx="1440160" cy="720080"/>
          </a:xfrm>
          <a:prstGeom prst="rect">
            <a:avLst/>
          </a:prstGeom>
          <a:solidFill>
            <a:srgbClr val="DBF9E1"/>
          </a:solidFill>
          <a:ln w="25400" cap="flat" cmpd="sng" algn="ctr">
            <a:solidFill>
              <a:srgbClr val="00B050"/>
            </a:solidFill>
            <a:prstDash val="solid"/>
          </a:ln>
          <a:effectLst>
            <a:softEdge rad="0"/>
          </a:effectLst>
        </p:spPr>
        <p:txBody>
          <a:bodyPr rtlCol="0" anchor="ctr"/>
          <a:lstStyle/>
          <a:p>
            <a:pPr algn="ctr">
              <a:defRPr/>
            </a:pPr>
            <a:r>
              <a:rPr lang="fr-FR" sz="1600" kern="0" dirty="0">
                <a:solidFill>
                  <a:srgbClr val="00B050"/>
                </a:solidFill>
                <a:cs typeface="Arial" panose="020B0604020202020204" pitchFamily="34" charset="0"/>
              </a:rPr>
              <a:t>Plateforme</a:t>
            </a:r>
          </a:p>
        </p:txBody>
      </p:sp>
    </p:spTree>
    <p:extLst>
      <p:ext uri="{BB962C8B-B14F-4D97-AF65-F5344CB8AC3E}">
        <p14:creationId xmlns:p14="http://schemas.microsoft.com/office/powerpoint/2010/main" val="356683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32000" y="4269600"/>
            <a:ext cx="7596384" cy="936000"/>
          </a:xfrm>
        </p:spPr>
        <p:txBody>
          <a:bodyPr/>
          <a:lstStyle/>
          <a:p>
            <a:r>
              <a:rPr lang="fr-FR" sz="2000" b="1" dirty="0"/>
              <a:t>III. Correction des erreurs et respect du principe de neutralité</a:t>
            </a:r>
            <a:br>
              <a:rPr lang="fr-FR" sz="2000" b="1" dirty="0"/>
            </a:br>
            <a:endParaRPr lang="fr-FR" sz="2000" b="1" dirty="0"/>
          </a:p>
        </p:txBody>
      </p:sp>
      <p:sp>
        <p:nvSpPr>
          <p:cNvPr id="12" name="Espace réservé du texte 11"/>
          <p:cNvSpPr>
            <a:spLocks noGrp="1"/>
          </p:cNvSpPr>
          <p:nvPr>
            <p:ph type="body" sz="quarter" idx="15"/>
          </p:nvPr>
        </p:nvSpPr>
        <p:spPr/>
        <p:txBody>
          <a:bodyPr/>
          <a:lstStyle/>
          <a:p>
            <a:r>
              <a:rPr lang="fr-FR" sz="1400" dirty="0"/>
              <a:t>Frédéric </a:t>
            </a:r>
            <a:r>
              <a:rPr lang="fr-FR" sz="1400" dirty="0" err="1"/>
              <a:t>Bertacchi</a:t>
            </a:r>
            <a:endParaRPr lang="fr-FR" sz="1400" dirty="0"/>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31</a:t>
            </a:fld>
            <a:endParaRPr lang="en-GB" dirty="0"/>
          </a:p>
        </p:txBody>
      </p:sp>
      <p:pic>
        <p:nvPicPr>
          <p:cNvPr id="5" name="Image 4"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pic>
        <p:nvPicPr>
          <p:cNvPr id="2" name="Image 1" descr="CMSLegal_ImageFromLibrary"/>
          <p:cNvPicPr>
            <a:picLocks/>
          </p:cNvPicPr>
          <p:nvPr/>
        </p:nvPicPr>
        <p:blipFill>
          <a:blip r:embed="rId6">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6" name="Image 5" descr="CMSLegal_ImageFromLibrary"/>
          <p:cNvPicPr>
            <a:picLocks/>
          </p:cNvPicPr>
          <p:nvPr/>
        </p:nvPicPr>
        <p:blipFill>
          <a:blip r:embed="rId7">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7" name="Image 6" descr="CMSLegal_ImageFromLibrary"/>
          <p:cNvPicPr>
            <a:picLocks/>
          </p:cNvPicPr>
          <p:nvPr/>
        </p:nvPicPr>
        <p:blipFill>
          <a:blip r:embed="rId8">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6" name="Groupe 15"/>
          <p:cNvGrpSpPr/>
          <p:nvPr/>
        </p:nvGrpSpPr>
        <p:grpSpPr>
          <a:xfrm>
            <a:off x="432001" y="332656"/>
            <a:ext cx="8430105" cy="795369"/>
            <a:chOff x="432001" y="332656"/>
            <a:chExt cx="8430105" cy="795369"/>
          </a:xfrm>
        </p:grpSpPr>
        <p:pic>
          <p:nvPicPr>
            <p:cNvPr id="17" name="Image 16" descr="CMSLegal_Cover_Logo_IM_iL_004_N"/>
            <p:cNvPicPr>
              <a:picLocks noChangeAspect="1"/>
            </p:cNvPicPr>
            <p:nvPr userDrawn="1"/>
          </p:nvPicPr>
          <p:blipFill rotWithShape="1">
            <a:blip r:embed="rId9"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8" name="Image 17" descr="CMS-FL-avocat-negativ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1517803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III. A/ Correction des erreurs et péremption du droit à déduction (1/5)</a:t>
            </a:r>
          </a:p>
        </p:txBody>
      </p:sp>
      <p:sp>
        <p:nvSpPr>
          <p:cNvPr id="3" name="Espace réservé du texte 2"/>
          <p:cNvSpPr>
            <a:spLocks noGrp="1"/>
          </p:cNvSpPr>
          <p:nvPr>
            <p:ph type="body" sz="quarter" idx="11"/>
          </p:nvPr>
        </p:nvSpPr>
        <p:spPr>
          <a:xfrm>
            <a:off x="432000" y="1556792"/>
            <a:ext cx="8172448" cy="4757608"/>
          </a:xfrm>
        </p:spPr>
        <p:txBody>
          <a:bodyPr/>
          <a:lstStyle/>
          <a:p>
            <a:pPr>
              <a:buFont typeface="Wingdings" panose="05000000000000000000" pitchFamily="2" charset="2"/>
              <a:buChar char="Ø"/>
            </a:pPr>
            <a:r>
              <a:rPr lang="fr-FR" sz="1800" dirty="0"/>
              <a:t>L’article 208 de l’annexe II au CGI autorise les assujettis à corriger « </a:t>
            </a:r>
            <a:r>
              <a:rPr lang="fr-FR" sz="1800" i="1" dirty="0"/>
              <a:t>la taxe dont la déduction a été omise</a:t>
            </a:r>
            <a:r>
              <a:rPr lang="fr-FR" sz="1800" dirty="0"/>
              <a:t> … </a:t>
            </a:r>
            <a:r>
              <a:rPr lang="fr-FR" sz="1800" i="1" dirty="0"/>
              <a:t>sur les déclarations ultérieures déposées avant le 31 décembre de la deuxième année qui suit celle de l’omission</a:t>
            </a:r>
            <a:r>
              <a:rPr lang="fr-FR" sz="1800" dirty="0"/>
              <a:t> ».</a:t>
            </a:r>
          </a:p>
          <a:p>
            <a:pPr>
              <a:buFont typeface="Wingdings" panose="05000000000000000000" pitchFamily="2" charset="2"/>
              <a:buChar char="Ø"/>
            </a:pPr>
            <a:endParaRPr lang="fr-FR" sz="1000" dirty="0"/>
          </a:p>
          <a:p>
            <a:pPr>
              <a:buFont typeface="Wingdings" panose="05000000000000000000" pitchFamily="2" charset="2"/>
              <a:buChar char="Ø"/>
            </a:pPr>
            <a:r>
              <a:rPr lang="fr-FR" sz="1800" dirty="0"/>
              <a:t>Le délai fixé par l’article 208 de l’annexe II est conforme :</a:t>
            </a:r>
          </a:p>
          <a:p>
            <a:pPr lvl="1"/>
            <a:r>
              <a:rPr lang="fr-FR" sz="1600" dirty="0"/>
              <a:t>à la Constitution : Cons. </a:t>
            </a:r>
            <a:r>
              <a:rPr lang="fr-FR" sz="1600" dirty="0" err="1"/>
              <a:t>const</a:t>
            </a:r>
            <a:r>
              <a:rPr lang="fr-FR" sz="1600" dirty="0"/>
              <a:t>., 18-6-2010, n° 2010-5 QPC</a:t>
            </a:r>
            <a:r>
              <a:rPr lang="en-US" sz="1600" dirty="0"/>
              <a:t>, SNC Kimberly Clark ;</a:t>
            </a:r>
            <a:endParaRPr lang="fr-FR" sz="1600" dirty="0"/>
          </a:p>
          <a:p>
            <a:pPr lvl="1"/>
            <a:r>
              <a:rPr lang="fr-FR" sz="1600" dirty="0"/>
              <a:t>à la directive TVA sous réserve que :</a:t>
            </a:r>
          </a:p>
          <a:p>
            <a:pPr lvl="2">
              <a:buFont typeface="Wingdings" panose="05000000000000000000" pitchFamily="2" charset="2"/>
              <a:buChar char="ü"/>
            </a:pPr>
            <a:r>
              <a:rPr lang="fr-FR" sz="1400" dirty="0"/>
              <a:t>les principes d’effectivité et d’équivalence soient respectés (CJUE, 8-5-2008, </a:t>
            </a:r>
            <a:r>
              <a:rPr lang="fr-FR" sz="1400" dirty="0" err="1"/>
              <a:t>aff.</a:t>
            </a:r>
            <a:r>
              <a:rPr lang="fr-FR" sz="1400" dirty="0"/>
              <a:t> 95/07 et 96/07, 3</a:t>
            </a:r>
            <a:r>
              <a:rPr lang="fr-FR" sz="1400" baseline="30000" dirty="0"/>
              <a:t>e</a:t>
            </a:r>
            <a:r>
              <a:rPr lang="fr-FR" sz="1400" dirty="0"/>
              <a:t> ch., </a:t>
            </a:r>
            <a:r>
              <a:rPr lang="fr-FR" sz="1400" dirty="0" err="1"/>
              <a:t>Ecotrade</a:t>
            </a:r>
            <a:r>
              <a:rPr lang="fr-FR" sz="1400" dirty="0"/>
              <a:t> </a:t>
            </a:r>
            <a:r>
              <a:rPr lang="fr-FR" sz="1400" dirty="0" err="1"/>
              <a:t>SpA</a:t>
            </a:r>
            <a:r>
              <a:rPr lang="fr-FR" sz="1400" dirty="0"/>
              <a:t>) ;</a:t>
            </a:r>
          </a:p>
          <a:p>
            <a:pPr lvl="2">
              <a:buFont typeface="Wingdings" panose="05000000000000000000" pitchFamily="2" charset="2"/>
              <a:buChar char="ü"/>
            </a:pPr>
            <a:r>
              <a:rPr lang="fr-FR" sz="1400" dirty="0"/>
              <a:t>et que ce délai ne rende pas excessivement difficile ou pratiquement impossible l'exercice du droit à déduction (CJUE, 12 juillet 2012, </a:t>
            </a:r>
            <a:r>
              <a:rPr lang="fr-FR" sz="1400" dirty="0" err="1"/>
              <a:t>aff.</a:t>
            </a:r>
            <a:r>
              <a:rPr lang="fr-FR" sz="1400" dirty="0"/>
              <a:t> 284/11, 2</a:t>
            </a:r>
            <a:r>
              <a:rPr lang="fr-FR" sz="1400" baseline="30000" dirty="0"/>
              <a:t>e</a:t>
            </a:r>
            <a:r>
              <a:rPr lang="fr-FR" sz="1400" dirty="0"/>
              <a:t> ch., EMS-</a:t>
            </a:r>
            <a:r>
              <a:rPr lang="fr-FR" sz="1400" dirty="0" err="1"/>
              <a:t>Bulgaria</a:t>
            </a:r>
            <a:r>
              <a:rPr lang="fr-FR" sz="1400" dirty="0"/>
              <a:t> Transport OOD c/ </a:t>
            </a:r>
            <a:r>
              <a:rPr lang="fr-FR" sz="1400" dirty="0" err="1"/>
              <a:t>Direktor</a:t>
            </a:r>
            <a:r>
              <a:rPr lang="fr-FR" sz="1400" dirty="0"/>
              <a:t> na </a:t>
            </a:r>
            <a:r>
              <a:rPr lang="fr-FR" sz="1400" dirty="0" err="1"/>
              <a:t>Direktsia</a:t>
            </a:r>
            <a:r>
              <a:rPr lang="fr-FR" sz="1400" dirty="0"/>
              <a:t> « </a:t>
            </a:r>
            <a:r>
              <a:rPr lang="fr-FR" sz="1400" dirty="0" err="1"/>
              <a:t>Obzhalvane</a:t>
            </a:r>
            <a:r>
              <a:rPr lang="fr-FR" sz="1400" dirty="0"/>
              <a:t> i </a:t>
            </a:r>
            <a:r>
              <a:rPr lang="fr-FR" sz="1400" dirty="0" err="1"/>
              <a:t>upravlenie</a:t>
            </a:r>
            <a:r>
              <a:rPr lang="fr-FR" sz="1400" dirty="0"/>
              <a:t> na </a:t>
            </a:r>
            <a:r>
              <a:rPr lang="fr-FR" sz="1400" dirty="0" err="1"/>
              <a:t>izpalnenieto</a:t>
            </a:r>
            <a:r>
              <a:rPr lang="fr-FR" sz="1400" dirty="0"/>
              <a:t> » Plovdiv).</a:t>
            </a:r>
          </a:p>
          <a:p>
            <a:pPr lvl="2">
              <a:buFont typeface="Wingdings" panose="05000000000000000000" pitchFamily="2" charset="2"/>
              <a:buChar char="ü"/>
            </a:pPr>
            <a:endParaRPr lang="fr-FR" sz="1000" dirty="0"/>
          </a:p>
          <a:p>
            <a:pPr>
              <a:buFont typeface="Wingdings" panose="05000000000000000000" pitchFamily="2" charset="2"/>
              <a:buChar char="Ø"/>
            </a:pPr>
            <a:r>
              <a:rPr lang="fr-FR" sz="1800" dirty="0"/>
              <a:t>La condition d’inscription sur une ligne distincte méconnaîtrait «</a:t>
            </a:r>
            <a:r>
              <a:rPr lang="fr-FR" sz="1800" i="1" dirty="0"/>
              <a:t> le principe d'effectivité et le principe de proportionnalité</a:t>
            </a:r>
            <a:r>
              <a:rPr lang="fr-FR" sz="1800" dirty="0"/>
              <a:t> » (CAA Paris, 19 février 2009,</a:t>
            </a:r>
            <a:br>
              <a:rPr lang="fr-FR" sz="1800" dirty="0"/>
            </a:br>
            <a:r>
              <a:rPr lang="fr-FR" sz="1800" dirty="0"/>
              <a:t>n° 07PA01498) mais « </a:t>
            </a:r>
            <a:r>
              <a:rPr lang="fr-FR" sz="1800" i="1" dirty="0"/>
              <a:t>cette analyse de la Cour n'est pas partagée par l'administration </a:t>
            </a:r>
            <a:r>
              <a:rPr lang="fr-FR" sz="1800" dirty="0"/>
              <a:t>» (BOI-TVA-DED-40-20 § 60).</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smtClean="0"/>
              <a:pPr/>
              <a:t>32</a:t>
            </a:fld>
            <a:endParaRPr lang="en-GB" dirty="0"/>
          </a:p>
        </p:txBody>
      </p:sp>
    </p:spTree>
    <p:extLst>
      <p:ext uri="{BB962C8B-B14F-4D97-AF65-F5344CB8AC3E}">
        <p14:creationId xmlns:p14="http://schemas.microsoft.com/office/powerpoint/2010/main" val="4191236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III. A/ Correction des erreurs et péremption du droit à déduction (2/5)</a:t>
            </a:r>
          </a:p>
        </p:txBody>
      </p:sp>
      <p:sp>
        <p:nvSpPr>
          <p:cNvPr id="3" name="Espace réservé du texte 2"/>
          <p:cNvSpPr>
            <a:spLocks noGrp="1"/>
          </p:cNvSpPr>
          <p:nvPr>
            <p:ph type="body" sz="quarter" idx="11"/>
          </p:nvPr>
        </p:nvSpPr>
        <p:spPr>
          <a:xfrm>
            <a:off x="432000" y="1868400"/>
            <a:ext cx="8316464" cy="4446000"/>
          </a:xfrm>
        </p:spPr>
        <p:txBody>
          <a:bodyPr/>
          <a:lstStyle/>
          <a:p>
            <a:pPr>
              <a:buFont typeface="Wingdings" panose="05000000000000000000" pitchFamily="2" charset="2"/>
              <a:buChar char="Ø"/>
            </a:pPr>
            <a:r>
              <a:rPr lang="fr-FR" dirty="0"/>
              <a:t>Point de départ du délai de péremption :</a:t>
            </a:r>
          </a:p>
          <a:p>
            <a:pPr>
              <a:buFont typeface="Wingdings" panose="05000000000000000000" pitchFamily="2" charset="2"/>
              <a:buChar char="Ø"/>
            </a:pPr>
            <a:endParaRPr lang="fr-FR" dirty="0"/>
          </a:p>
          <a:p>
            <a:pPr lvl="1"/>
            <a:r>
              <a:rPr lang="fr-FR" dirty="0"/>
              <a:t>précisions apportées par le Conseil d’Etat : </a:t>
            </a:r>
          </a:p>
          <a:p>
            <a:pPr marL="615600" lvl="2" indent="0">
              <a:buNone/>
            </a:pPr>
            <a:r>
              <a:rPr lang="fr-FR" dirty="0"/>
              <a:t>« </a:t>
            </a:r>
            <a:r>
              <a:rPr lang="fr-FR" i="1" dirty="0"/>
              <a:t>Le délai pour réparer une omission de déclaration de la taxe déductible court à compter de l'exigibilité de la taxe chez le fournisseur ; (…) Il incombe à celui qui acquitte une facture ne faisant pas apparaître le montant de cet impôt, </a:t>
            </a:r>
            <a:r>
              <a:rPr lang="fr-FR" b="1" i="1" dirty="0"/>
              <a:t>alors qu'il n'ignore pas que le prestataire en est redevable</a:t>
            </a:r>
            <a:r>
              <a:rPr lang="fr-FR" i="1" dirty="0"/>
              <a:t>, de se faire délivrer dans le délai prévu à l'article 224 de l'annexe II une facture répondant aux exigences de l'article 289 précité.</a:t>
            </a:r>
            <a:r>
              <a:rPr lang="fr-FR" dirty="0"/>
              <a:t> » (CE, 31 décembre 2008 n° 307142, 8</a:t>
            </a:r>
            <a:r>
              <a:rPr lang="fr-FR" baseline="30000" dirty="0"/>
              <a:t>e</a:t>
            </a:r>
            <a:r>
              <a:rPr lang="fr-FR" dirty="0"/>
              <a:t> et 3</a:t>
            </a:r>
            <a:r>
              <a:rPr lang="fr-FR" baseline="30000" dirty="0"/>
              <a:t>e</a:t>
            </a:r>
            <a:r>
              <a:rPr lang="fr-FR" dirty="0"/>
              <a:t> </a:t>
            </a:r>
            <a:r>
              <a:rPr lang="fr-FR" dirty="0" err="1"/>
              <a:t>s.-s</a:t>
            </a:r>
            <a:r>
              <a:rPr lang="fr-FR" dirty="0"/>
              <a:t>., Sté </a:t>
            </a:r>
            <a:r>
              <a:rPr lang="fr-FR" dirty="0" err="1"/>
              <a:t>Somaro</a:t>
            </a:r>
            <a:r>
              <a:rPr lang="fr-FR" dirty="0"/>
              <a:t>) ;</a:t>
            </a:r>
          </a:p>
          <a:p>
            <a:pPr marL="615600" lvl="2" indent="0">
              <a:buNone/>
            </a:pPr>
            <a:endParaRPr lang="fr-FR" dirty="0"/>
          </a:p>
          <a:p>
            <a:pPr lvl="1"/>
            <a:r>
              <a:rPr lang="fr-FR" dirty="0"/>
              <a:t>et par l’administration :</a:t>
            </a:r>
          </a:p>
          <a:p>
            <a:pPr marL="615600" lvl="2" indent="0">
              <a:buNone/>
            </a:pPr>
            <a:r>
              <a:rPr lang="fr-FR" dirty="0"/>
              <a:t>« </a:t>
            </a:r>
            <a:r>
              <a:rPr lang="fr-FR" i="1" dirty="0"/>
              <a:t>Le redevable qui fait l'objet d'un rappel peut délivrer à son client une facture rectificative portant régularisation de la TVA. Ce dernier est alors autorisé à opérer la déduction du complément de taxe jusqu'au 31 décembre de la deuxième année qui suit celle de la facturation rectificative » (</a:t>
            </a:r>
            <a:r>
              <a:rPr lang="fr-FR" dirty="0"/>
              <a:t>BOI-TVA-DED-40-20). </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smtClean="0"/>
              <a:pPr/>
              <a:t>33</a:t>
            </a:fld>
            <a:endParaRPr lang="en-GB" dirty="0"/>
          </a:p>
        </p:txBody>
      </p:sp>
    </p:spTree>
    <p:extLst>
      <p:ext uri="{BB962C8B-B14F-4D97-AF65-F5344CB8AC3E}">
        <p14:creationId xmlns:p14="http://schemas.microsoft.com/office/powerpoint/2010/main" val="3854309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III. A/ Correction des erreurs et péremption du droit à déduction (3/5)</a:t>
            </a:r>
          </a:p>
        </p:txBody>
      </p:sp>
      <p:sp>
        <p:nvSpPr>
          <p:cNvPr id="3" name="Espace réservé du texte 2"/>
          <p:cNvSpPr>
            <a:spLocks noGrp="1"/>
          </p:cNvSpPr>
          <p:nvPr>
            <p:ph type="body" sz="quarter" idx="11"/>
          </p:nvPr>
        </p:nvSpPr>
        <p:spPr>
          <a:xfrm>
            <a:off x="432000" y="1868400"/>
            <a:ext cx="8316464" cy="4446000"/>
          </a:xfrm>
        </p:spPr>
        <p:txBody>
          <a:bodyPr/>
          <a:lstStyle/>
          <a:p>
            <a:pPr>
              <a:buFont typeface="Wingdings" panose="05000000000000000000" pitchFamily="2" charset="2"/>
              <a:buChar char="Ø"/>
            </a:pPr>
            <a:r>
              <a:rPr lang="fr-FR" dirty="0"/>
              <a:t>Précisions apportées par la Cour de justice de l’Union européenne :</a:t>
            </a:r>
          </a:p>
          <a:p>
            <a:pPr lvl="1"/>
            <a:r>
              <a:rPr lang="fr-FR" dirty="0"/>
              <a:t>il convient de distinguer :</a:t>
            </a:r>
          </a:p>
          <a:p>
            <a:pPr lvl="2">
              <a:buFont typeface="Wingdings" panose="05000000000000000000" pitchFamily="2" charset="2"/>
              <a:buChar char="ü"/>
            </a:pPr>
            <a:r>
              <a:rPr lang="fr-FR" dirty="0"/>
              <a:t>la naissance du droit à déduction : lorsque la TVA devient exigible chez le fournisseur/prestataire ;</a:t>
            </a:r>
          </a:p>
          <a:p>
            <a:pPr lvl="2">
              <a:buFont typeface="Wingdings" panose="05000000000000000000" pitchFamily="2" charset="2"/>
              <a:buChar char="ü"/>
            </a:pPr>
            <a:r>
              <a:rPr lang="fr-FR" dirty="0"/>
              <a:t>et les conditions d'exercice du droit à déduction : lorsque le client est en possession d'une facture (CJUE, </a:t>
            </a:r>
            <a:r>
              <a:rPr lang="fr-FR" dirty="0" err="1"/>
              <a:t>aff.</a:t>
            </a:r>
            <a:r>
              <a:rPr lang="fr-FR" dirty="0"/>
              <a:t> C-518/14, arrêt du </a:t>
            </a:r>
            <a:r>
              <a:rPr lang="en-US" dirty="0"/>
              <a:t>15 </a:t>
            </a:r>
            <a:r>
              <a:rPr lang="en-US" dirty="0" err="1"/>
              <a:t>septembre</a:t>
            </a:r>
            <a:r>
              <a:rPr lang="en-US" dirty="0"/>
              <a:t> 2016, </a:t>
            </a:r>
            <a:r>
              <a:rPr lang="en-US" dirty="0" err="1"/>
              <a:t>Senatex</a:t>
            </a:r>
            <a:r>
              <a:rPr lang="fr-FR" dirty="0"/>
              <a:t>) ;</a:t>
            </a:r>
          </a:p>
          <a:p>
            <a:pPr lvl="1"/>
            <a:r>
              <a:rPr lang="fr-FR" dirty="0"/>
              <a:t>aucune distinction en revanche selon que le droit à déduction est revendiqué selon la procédure prévue par la directive 2006/12/CE ou par la 8</a:t>
            </a:r>
            <a:r>
              <a:rPr lang="fr-FR" baseline="30000" dirty="0"/>
              <a:t>e</a:t>
            </a:r>
            <a:r>
              <a:rPr lang="fr-FR" dirty="0"/>
              <a:t> directive (</a:t>
            </a:r>
            <a:r>
              <a:rPr lang="de-DE" dirty="0"/>
              <a:t>CJUE, </a:t>
            </a:r>
            <a:r>
              <a:rPr lang="de-DE" dirty="0" err="1"/>
              <a:t>aff</a:t>
            </a:r>
            <a:r>
              <a:rPr lang="de-DE" dirty="0"/>
              <a:t>. C-533/16, </a:t>
            </a:r>
            <a:r>
              <a:rPr lang="de-DE" dirty="0" err="1"/>
              <a:t>arrêt</a:t>
            </a:r>
            <a:r>
              <a:rPr lang="de-DE" dirty="0"/>
              <a:t> du 21 </a:t>
            </a:r>
            <a:r>
              <a:rPr lang="de-DE" dirty="0" err="1"/>
              <a:t>mars</a:t>
            </a:r>
            <a:r>
              <a:rPr lang="de-DE" dirty="0"/>
              <a:t> 2018, Volkswagen AG) :</a:t>
            </a:r>
            <a:endParaRPr lang="fr-FR" dirty="0"/>
          </a:p>
          <a:p>
            <a:pPr lvl="2">
              <a:buFont typeface="Wingdings" panose="05000000000000000000" pitchFamily="2" charset="2"/>
              <a:buChar char="ü"/>
            </a:pPr>
            <a:r>
              <a:rPr lang="fr-FR" dirty="0"/>
              <a:t>la 8</a:t>
            </a:r>
            <a:r>
              <a:rPr lang="fr-FR" baseline="30000" dirty="0"/>
              <a:t>e</a:t>
            </a:r>
            <a:r>
              <a:rPr lang="fr-FR" dirty="0"/>
              <a:t> directive n’a pas pour « </a:t>
            </a:r>
            <a:r>
              <a:rPr lang="fr-FR" i="1" dirty="0"/>
              <a:t>objectif de déterminer les conditions d’exercice ni l’étendue du droit au remboursement… le droit au remboursement de la TVA payée en amont est déterminé en vertu de la directive 2006/112, telle qu’appliquée dans l’État membre du remboursement</a:t>
            </a:r>
            <a:r>
              <a:rPr lang="fr-FR" dirty="0"/>
              <a:t> ».</a:t>
            </a:r>
          </a:p>
          <a:p>
            <a:pPr lvl="1"/>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smtClean="0"/>
              <a:pPr/>
              <a:t>34</a:t>
            </a:fld>
            <a:endParaRPr lang="en-GB" dirty="0"/>
          </a:p>
        </p:txBody>
      </p:sp>
    </p:spTree>
    <p:extLst>
      <p:ext uri="{BB962C8B-B14F-4D97-AF65-F5344CB8AC3E}">
        <p14:creationId xmlns:p14="http://schemas.microsoft.com/office/powerpoint/2010/main" val="3475935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III. A/ Correction des erreurs et péremption du droit à déduction (4/5)</a:t>
            </a:r>
          </a:p>
        </p:txBody>
      </p:sp>
      <p:sp>
        <p:nvSpPr>
          <p:cNvPr id="3" name="Espace réservé du texte 2"/>
          <p:cNvSpPr>
            <a:spLocks noGrp="1"/>
          </p:cNvSpPr>
          <p:nvPr>
            <p:ph type="body" sz="quarter" idx="11"/>
          </p:nvPr>
        </p:nvSpPr>
        <p:spPr>
          <a:xfrm>
            <a:off x="432000" y="1700808"/>
            <a:ext cx="8244456" cy="4446000"/>
          </a:xfrm>
        </p:spPr>
        <p:txBody>
          <a:bodyPr/>
          <a:lstStyle/>
          <a:p>
            <a:pPr>
              <a:buFont typeface="Wingdings" panose="05000000000000000000" pitchFamily="2" charset="2"/>
              <a:buChar char="Ø"/>
            </a:pPr>
            <a:r>
              <a:rPr lang="fr-FR" dirty="0"/>
              <a:t>Régularisation spontanée : </a:t>
            </a:r>
            <a:r>
              <a:rPr lang="fr-FR" dirty="0" err="1"/>
              <a:t>aff.</a:t>
            </a:r>
            <a:r>
              <a:rPr lang="fr-FR" dirty="0"/>
              <a:t> C-533/16 </a:t>
            </a:r>
            <a:r>
              <a:rPr lang="fr-FR" sz="1800" dirty="0"/>
              <a:t>Volkswagen AG :</a:t>
            </a:r>
          </a:p>
          <a:p>
            <a:pPr marL="363600" lvl="1" indent="0">
              <a:buNone/>
            </a:pPr>
            <a:r>
              <a:rPr lang="fr-FR" sz="1600" dirty="0"/>
              <a:t>Des fournisseurs ont facturé sans TVA des ventes marchandises. Six ans après les premières opérations, des factures rectificatives mentionnant la TVA ont été établies.</a:t>
            </a:r>
          </a:p>
          <a:p>
            <a:pPr marL="363600" lvl="1" indent="0">
              <a:buNone/>
            </a:pPr>
            <a:r>
              <a:rPr lang="fr-FR" sz="1600" dirty="0"/>
              <a:t>Le 1</a:t>
            </a:r>
            <a:r>
              <a:rPr lang="fr-FR" sz="1600" baseline="30000" dirty="0"/>
              <a:t>er</a:t>
            </a:r>
            <a:r>
              <a:rPr lang="fr-FR" sz="1600" dirty="0"/>
              <a:t> juillet N+1 suivant l‘émission des factures rectificatives, une demande de remboursement 8</a:t>
            </a:r>
            <a:r>
              <a:rPr lang="fr-FR" sz="1600" baseline="30000" dirty="0"/>
              <a:t>e</a:t>
            </a:r>
            <a:r>
              <a:rPr lang="fr-FR" sz="1600" dirty="0"/>
              <a:t> directive a été présentée et rejetée pour les années jugées prescrites :</a:t>
            </a:r>
          </a:p>
          <a:p>
            <a:pPr lvl="1"/>
            <a:r>
              <a:rPr lang="fr-FR" sz="1600" dirty="0"/>
              <a:t>la Cour relève que c’est seulement à la suite de la régularisation que l’opérateur a été en mesure d’exercer son droit à déduction et que le destinataire de la facture n’a « </a:t>
            </a:r>
            <a:r>
              <a:rPr lang="fr-FR" sz="1600" i="1" dirty="0"/>
              <a:t>pas fait preuve d’un manque de diligence</a:t>
            </a:r>
            <a:r>
              <a:rPr lang="fr-FR" sz="1600" dirty="0"/>
              <a:t> », et « </a:t>
            </a:r>
            <a:r>
              <a:rPr lang="fr-FR" sz="1600" i="1" dirty="0"/>
              <a:t>l’absence d’abus ou de collusion frauduleuse</a:t>
            </a:r>
            <a:r>
              <a:rPr lang="fr-FR" sz="1600" dirty="0"/>
              <a:t> » ;</a:t>
            </a:r>
          </a:p>
          <a:p>
            <a:pPr lvl="1"/>
            <a:r>
              <a:rPr lang="fr-FR" sz="1600" dirty="0"/>
              <a:t>pour conclure que la directive « </a:t>
            </a:r>
            <a:r>
              <a:rPr lang="fr-FR" sz="1600" i="1" dirty="0"/>
              <a:t>s’oppose à la réglementation d’un Etat membre en vertu de laquelle (…) la TVA a été facturée à l’assujetti et payée par celui-ci plusieurs années après la livraison des biens en cause, le bénéfice du droit au remboursement de la TVA est refusé, au motif que le délai de forclusion prévu par ladite réglementation pour l’exercice de ce droit aurait commencé à courir à compter de la date de la livraison et aurait expiré avant l’introduction de la demande de remboursement</a:t>
            </a:r>
            <a:r>
              <a:rPr lang="fr-FR" sz="1600" dirty="0"/>
              <a:t> ».</a:t>
            </a:r>
          </a:p>
          <a:p>
            <a:pPr marL="671400" lvl="2" indent="0">
              <a:buNone/>
            </a:pPr>
            <a:endParaRPr lang="en-US" sz="1200" dirty="0"/>
          </a:p>
          <a:p>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smtClean="0"/>
              <a:pPr/>
              <a:t>35</a:t>
            </a:fld>
            <a:endParaRPr lang="en-GB" dirty="0"/>
          </a:p>
        </p:txBody>
      </p:sp>
    </p:spTree>
    <p:extLst>
      <p:ext uri="{BB962C8B-B14F-4D97-AF65-F5344CB8AC3E}">
        <p14:creationId xmlns:p14="http://schemas.microsoft.com/office/powerpoint/2010/main" val="2909716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III. A/ Correction des erreurs et péremption du droit à déduction (5/5)</a:t>
            </a:r>
          </a:p>
        </p:txBody>
      </p:sp>
      <p:sp>
        <p:nvSpPr>
          <p:cNvPr id="3" name="Espace réservé du texte 2"/>
          <p:cNvSpPr>
            <a:spLocks noGrp="1"/>
          </p:cNvSpPr>
          <p:nvPr>
            <p:ph type="body" sz="quarter" idx="11"/>
          </p:nvPr>
        </p:nvSpPr>
        <p:spPr>
          <a:xfrm>
            <a:off x="467544" y="1556792"/>
            <a:ext cx="8244456" cy="4901624"/>
          </a:xfrm>
        </p:spPr>
        <p:txBody>
          <a:bodyPr/>
          <a:lstStyle/>
          <a:p>
            <a:pPr>
              <a:buFont typeface="Wingdings" panose="05000000000000000000" pitchFamily="2" charset="2"/>
              <a:buChar char="Ø"/>
            </a:pPr>
            <a:r>
              <a:rPr lang="fr-FR" dirty="0"/>
              <a:t>Régularisation à la suite d’un contrôle fiscal (CJUE, a</a:t>
            </a:r>
            <a:r>
              <a:rPr lang="pt-BR" dirty="0"/>
              <a:t>ff. C-8/17, Biosafe - Indústria de Reciclagens) :</a:t>
            </a:r>
          </a:p>
          <a:p>
            <a:pPr lvl="1"/>
            <a:r>
              <a:rPr lang="fr-FR" dirty="0"/>
              <a:t>la société </a:t>
            </a:r>
            <a:r>
              <a:rPr lang="fr-FR" dirty="0" err="1"/>
              <a:t>Biosafe</a:t>
            </a:r>
            <a:r>
              <a:rPr lang="fr-FR" dirty="0"/>
              <a:t> a fait l’objet d’un contrôle fiscal au cours duquel l’administration a remis en cause le taux réduit de la TVA appliqué ;</a:t>
            </a:r>
          </a:p>
          <a:p>
            <a:pPr lvl="1"/>
            <a:r>
              <a:rPr lang="fr-FR" dirty="0"/>
              <a:t>le fournisseur a alors émis des factures rectificatives à son client qui a refusé d’acquitter la TVA au motif qu’il serait prescrit pour faire valoir son droit à déduction ;</a:t>
            </a:r>
          </a:p>
          <a:p>
            <a:pPr lvl="1"/>
            <a:r>
              <a:rPr lang="fr-FR" dirty="0"/>
              <a:t>la Cour relève que :</a:t>
            </a:r>
          </a:p>
          <a:p>
            <a:pPr lvl="2">
              <a:buFont typeface="Wingdings" panose="05000000000000000000" pitchFamily="2" charset="2"/>
              <a:buChar char="ü"/>
            </a:pPr>
            <a:r>
              <a:rPr lang="fr-FR" sz="1400" dirty="0"/>
              <a:t>le client « </a:t>
            </a:r>
            <a:r>
              <a:rPr lang="fr-FR" sz="1400" i="1" dirty="0"/>
              <a:t>a été dans l’impossibilité objective d’exercer son droit à déduction avant la régularisation de la TVA effectuée par </a:t>
            </a:r>
            <a:r>
              <a:rPr lang="fr-FR" sz="1400" i="1" dirty="0" err="1"/>
              <a:t>Biosafe</a:t>
            </a:r>
            <a:r>
              <a:rPr lang="fr-FR" sz="1400" i="1" dirty="0"/>
              <a:t>, n’ayant pas disposé auparavant des documents rectificatifs des factures initiales ni su qu’un complément de TVA était dû </a:t>
            </a:r>
            <a:r>
              <a:rPr lang="fr-FR" sz="1400" dirty="0"/>
              <a:t>;</a:t>
            </a:r>
          </a:p>
          <a:p>
            <a:pPr lvl="2">
              <a:buFont typeface="Wingdings" panose="05000000000000000000" pitchFamily="2" charset="2"/>
              <a:buChar char="ü"/>
            </a:pPr>
            <a:r>
              <a:rPr lang="fr-FR" sz="1400" dirty="0"/>
              <a:t>« </a:t>
            </a:r>
            <a:r>
              <a:rPr lang="fr-FR" sz="1400" i="1" dirty="0"/>
              <a:t>c’est seulement à la suite de cette régularisation que les conditions matérielles et formelles ouvrant droit à déduction de la TVA ont été réunies » ; </a:t>
            </a:r>
          </a:p>
          <a:p>
            <a:pPr lvl="2">
              <a:buFont typeface="Wingdings" panose="05000000000000000000" pitchFamily="2" charset="2"/>
              <a:buChar char="ü"/>
            </a:pPr>
            <a:r>
              <a:rPr lang="fr-FR" sz="1400" i="1" dirty="0"/>
              <a:t>« n’ayant pas fait preuve d’un manque de diligence avant la réception des notes de débit, et en l’absence d’abus ou de collusion frauduleuse avec </a:t>
            </a:r>
            <a:r>
              <a:rPr lang="fr-FR" sz="1400" i="1" dirty="0" err="1"/>
              <a:t>Biosafe</a:t>
            </a:r>
            <a:r>
              <a:rPr lang="fr-FR" sz="1400" i="1" dirty="0"/>
              <a:t>, un délai qui aurait commencé à courir à compter de la date d’émission des factures initiales et aurait, pour certaines opérations, expiré avant cette régularisation ne pouvait valablement être opposé à l’exercice du droit à déduction de la TVA ». </a:t>
            </a:r>
          </a:p>
          <a:p>
            <a:pPr marL="0" indent="0">
              <a:buNone/>
            </a:pPr>
            <a:endParaRPr lang="fr-FR" sz="1800"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smtClean="0"/>
              <a:pPr/>
              <a:t>36</a:t>
            </a:fld>
            <a:endParaRPr lang="en-GB" dirty="0"/>
          </a:p>
        </p:txBody>
      </p:sp>
    </p:spTree>
    <p:extLst>
      <p:ext uri="{BB962C8B-B14F-4D97-AF65-F5344CB8AC3E}">
        <p14:creationId xmlns:p14="http://schemas.microsoft.com/office/powerpoint/2010/main" val="3201722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a:p>
            <a:r>
              <a:rPr lang="fr-FR" dirty="0"/>
              <a:t>III. B/ Correction des erreurs et rejet d’une demande de remboursement de crédit de TVA (1/3)</a:t>
            </a:r>
          </a:p>
          <a:p>
            <a:endParaRPr lang="fr-FR" dirty="0"/>
          </a:p>
        </p:txBody>
      </p:sp>
      <p:sp>
        <p:nvSpPr>
          <p:cNvPr id="3" name="Espace réservé du texte 2"/>
          <p:cNvSpPr>
            <a:spLocks noGrp="1"/>
          </p:cNvSpPr>
          <p:nvPr>
            <p:ph type="body" sz="quarter" idx="11"/>
          </p:nvPr>
        </p:nvSpPr>
        <p:spPr>
          <a:xfrm>
            <a:off x="432000" y="1868400"/>
            <a:ext cx="8172448" cy="4446000"/>
          </a:xfrm>
        </p:spPr>
        <p:txBody>
          <a:bodyPr/>
          <a:lstStyle/>
          <a:p>
            <a:pPr>
              <a:buFont typeface="Wingdings" panose="05000000000000000000" pitchFamily="2" charset="2"/>
              <a:buChar char="Ø"/>
            </a:pPr>
            <a:r>
              <a:rPr lang="fr-FR" dirty="0"/>
              <a:t>Quel traitement retenir lorsqu’une demande de remboursement de crédit de TVA fait l’objet d’une décision de rejet ?</a:t>
            </a:r>
          </a:p>
          <a:p>
            <a:pPr>
              <a:buFont typeface="Wingdings" panose="05000000000000000000" pitchFamily="2" charset="2"/>
              <a:buChar char="Ø"/>
            </a:pPr>
            <a:endParaRPr lang="fr-FR" dirty="0"/>
          </a:p>
          <a:p>
            <a:pPr lvl="1"/>
            <a:r>
              <a:rPr lang="fr-FR" b="1" dirty="0"/>
              <a:t>Le contexte :</a:t>
            </a:r>
          </a:p>
          <a:p>
            <a:pPr lvl="2">
              <a:buFont typeface="Wingdings" panose="05000000000000000000" pitchFamily="2" charset="2"/>
              <a:buChar char="ü"/>
            </a:pPr>
            <a:r>
              <a:rPr lang="fr-FR" dirty="0"/>
              <a:t>une société présente une demande de remboursement de crédit de TVA ;</a:t>
            </a:r>
          </a:p>
          <a:p>
            <a:pPr lvl="2">
              <a:buFont typeface="Wingdings" panose="05000000000000000000" pitchFamily="2" charset="2"/>
              <a:buChar char="ü"/>
            </a:pPr>
            <a:r>
              <a:rPr lang="fr-FR" dirty="0"/>
              <a:t>elle fait l’objet d’une vérification de comptabilité au cours de laquelle l’administration rejette l’existence du crédit ;</a:t>
            </a:r>
          </a:p>
          <a:p>
            <a:pPr lvl="2">
              <a:buFont typeface="Wingdings" panose="05000000000000000000" pitchFamily="2" charset="2"/>
              <a:buChar char="ü"/>
            </a:pPr>
            <a:r>
              <a:rPr lang="fr-FR" dirty="0"/>
              <a:t>la société ne conteste pas le redressement, se « </a:t>
            </a:r>
            <a:r>
              <a:rPr lang="fr-FR" dirty="0" err="1"/>
              <a:t>recrédite</a:t>
            </a:r>
            <a:r>
              <a:rPr lang="fr-FR" dirty="0"/>
              <a:t> » du montant de la TVA et en demande de nouveau le remboursement ;</a:t>
            </a:r>
          </a:p>
          <a:p>
            <a:pPr lvl="2">
              <a:buFont typeface="Wingdings" panose="05000000000000000000" pitchFamily="2" charset="2"/>
              <a:buChar char="ü"/>
            </a:pPr>
            <a:r>
              <a:rPr lang="fr-FR" dirty="0"/>
              <a:t>la demande est de nouveau rejetée à la suite d’un nouveau contrôle ;</a:t>
            </a:r>
          </a:p>
          <a:p>
            <a:pPr lvl="2">
              <a:buFont typeface="Wingdings" panose="05000000000000000000" pitchFamily="2" charset="2"/>
              <a:buChar char="ü"/>
            </a:pPr>
            <a:r>
              <a:rPr lang="fr-FR" dirty="0"/>
              <a:t>elle se « </a:t>
            </a:r>
            <a:r>
              <a:rPr lang="fr-FR" dirty="0" err="1"/>
              <a:t>recrédite</a:t>
            </a:r>
            <a:r>
              <a:rPr lang="fr-FR" dirty="0"/>
              <a:t> » de nouveau, sollicite le remboursement du crédit de TVA.</a:t>
            </a:r>
            <a:br>
              <a:rPr lang="fr-FR" dirty="0"/>
            </a:br>
            <a:r>
              <a:rPr lang="fr-FR" dirty="0"/>
              <a:t>A l’issue d’un troisième contrôle, elle porte la décision de rejet devant la juridiction administrative.</a:t>
            </a:r>
          </a:p>
          <a:p>
            <a:pPr marL="363600" lvl="1" indent="0">
              <a:buNone/>
            </a:pPr>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smtClean="0"/>
              <a:pPr/>
              <a:t>37</a:t>
            </a:fld>
            <a:endParaRPr lang="en-GB" dirty="0"/>
          </a:p>
        </p:txBody>
      </p:sp>
    </p:spTree>
    <p:extLst>
      <p:ext uri="{BB962C8B-B14F-4D97-AF65-F5344CB8AC3E}">
        <p14:creationId xmlns:p14="http://schemas.microsoft.com/office/powerpoint/2010/main" val="3871998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a:p>
            <a:r>
              <a:rPr lang="fr-FR" dirty="0"/>
              <a:t>III. B/ Correction des erreurs et rejet d’une demande de remboursement de crédit de TVA (2/3)</a:t>
            </a:r>
          </a:p>
          <a:p>
            <a:endParaRPr lang="fr-FR" dirty="0"/>
          </a:p>
        </p:txBody>
      </p:sp>
      <p:sp>
        <p:nvSpPr>
          <p:cNvPr id="3" name="Espace réservé du texte 2"/>
          <p:cNvSpPr>
            <a:spLocks noGrp="1"/>
          </p:cNvSpPr>
          <p:nvPr>
            <p:ph type="body" sz="quarter" idx="11"/>
          </p:nvPr>
        </p:nvSpPr>
        <p:spPr>
          <a:xfrm>
            <a:off x="432000" y="1868400"/>
            <a:ext cx="8244456" cy="4446000"/>
          </a:xfrm>
        </p:spPr>
        <p:txBody>
          <a:bodyPr/>
          <a:lstStyle/>
          <a:p>
            <a:pPr>
              <a:buFont typeface="Wingdings" panose="05000000000000000000" pitchFamily="2" charset="2"/>
              <a:buChar char="Ø"/>
            </a:pPr>
            <a:r>
              <a:rPr lang="fr-FR" dirty="0"/>
              <a:t>Dans une décision de 2005 (CE, 28 décembre 2005, n° 263982, 8</a:t>
            </a:r>
            <a:r>
              <a:rPr lang="fr-FR" baseline="30000" dirty="0"/>
              <a:t>e</a:t>
            </a:r>
            <a:r>
              <a:rPr lang="fr-FR" dirty="0"/>
              <a:t> et 3</a:t>
            </a:r>
            <a:r>
              <a:rPr lang="fr-FR" baseline="30000" dirty="0"/>
              <a:t>e</a:t>
            </a:r>
            <a:r>
              <a:rPr lang="fr-FR" dirty="0"/>
              <a:t> </a:t>
            </a:r>
            <a:r>
              <a:rPr lang="fr-FR" dirty="0" err="1"/>
              <a:t>s.-s</a:t>
            </a:r>
            <a:r>
              <a:rPr lang="fr-FR" dirty="0"/>
              <a:t>., M</a:t>
            </a:r>
            <a:r>
              <a:rPr lang="fr-FR" baseline="30000" dirty="0"/>
              <a:t>e</a:t>
            </a:r>
            <a:r>
              <a:rPr lang="fr-FR" dirty="0"/>
              <a:t> </a:t>
            </a:r>
            <a:r>
              <a:rPr lang="fr-FR" dirty="0" err="1"/>
              <a:t>Deltour</a:t>
            </a:r>
            <a:r>
              <a:rPr lang="fr-FR" dirty="0"/>
              <a:t>, liquidateur de la Sté </a:t>
            </a:r>
            <a:r>
              <a:rPr lang="fr-FR" dirty="0" err="1"/>
              <a:t>Sodinel</a:t>
            </a:r>
            <a:r>
              <a:rPr lang="fr-FR" dirty="0"/>
              <a:t>), le Conseil d’Etat a jugé qu’un contribuable est fondé à se « </a:t>
            </a:r>
            <a:r>
              <a:rPr lang="fr-FR" dirty="0" err="1"/>
              <a:t>recréditer</a:t>
            </a:r>
            <a:r>
              <a:rPr lang="fr-FR" dirty="0"/>
              <a:t> » de la TVA dont la déduction a été rejetée dans le délai de l’article 208 (ex. 224) de l’annexe II au CGI :</a:t>
            </a:r>
          </a:p>
          <a:p>
            <a:pPr>
              <a:buFont typeface="Wingdings" panose="05000000000000000000" pitchFamily="2" charset="2"/>
              <a:buChar char="Ø"/>
            </a:pPr>
            <a:endParaRPr lang="fr-FR" sz="400" dirty="0"/>
          </a:p>
          <a:p>
            <a:pPr marL="305100" lvl="1" indent="0">
              <a:buNone/>
            </a:pPr>
            <a:r>
              <a:rPr lang="fr-FR" dirty="0"/>
              <a:t>«  </a:t>
            </a:r>
            <a:r>
              <a:rPr lang="fr-FR" i="1" dirty="0"/>
              <a:t>L'administration fiscale a rejeté la première demande de remboursement du crédit de taxe litigieux par une décision notifiée le 11 juin 1993 qui, faute d'avoir été contestée, est devenue définitive ; qu'il appartenait alors à la société …de déclarer à nouveau, dans les conditions fixées à l'article 224 de l'annexe II au CGI, soit avant le 31 décembre 1995, le montant de la taxe dont elle estimait que la déduction lui était ouverte.</a:t>
            </a:r>
            <a:r>
              <a:rPr lang="fr-FR" dirty="0"/>
              <a:t> » </a:t>
            </a:r>
          </a:p>
          <a:p>
            <a:pPr lvl="1"/>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smtClean="0"/>
              <a:pPr/>
              <a:t>38</a:t>
            </a:fld>
            <a:endParaRPr lang="en-GB" dirty="0"/>
          </a:p>
        </p:txBody>
      </p:sp>
    </p:spTree>
    <p:extLst>
      <p:ext uri="{BB962C8B-B14F-4D97-AF65-F5344CB8AC3E}">
        <p14:creationId xmlns:p14="http://schemas.microsoft.com/office/powerpoint/2010/main" val="3539424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a:p>
            <a:r>
              <a:rPr lang="fr-FR" dirty="0"/>
              <a:t>III. B/ Correction des erreurs et rejet d’une demande de remboursement de crédit de TVA (3/3)</a:t>
            </a:r>
          </a:p>
          <a:p>
            <a:endParaRPr lang="fr-FR" dirty="0"/>
          </a:p>
        </p:txBody>
      </p:sp>
      <p:sp>
        <p:nvSpPr>
          <p:cNvPr id="3" name="Espace réservé du texte 2"/>
          <p:cNvSpPr>
            <a:spLocks noGrp="1"/>
          </p:cNvSpPr>
          <p:nvPr>
            <p:ph type="body" sz="quarter" idx="11"/>
          </p:nvPr>
        </p:nvSpPr>
        <p:spPr>
          <a:xfrm>
            <a:off x="432000" y="1556792"/>
            <a:ext cx="8388472" cy="4757608"/>
          </a:xfrm>
        </p:spPr>
        <p:txBody>
          <a:bodyPr/>
          <a:lstStyle/>
          <a:p>
            <a:pPr>
              <a:buFont typeface="Wingdings" panose="05000000000000000000" pitchFamily="2" charset="2"/>
              <a:buChar char="Ø"/>
            </a:pPr>
            <a:r>
              <a:rPr lang="fr-FR" dirty="0"/>
              <a:t>Une solution limitée à un défaut de présentation des pièces de nature à justifier du crédit.</a:t>
            </a:r>
          </a:p>
          <a:p>
            <a:pPr>
              <a:buFont typeface="Wingdings" panose="05000000000000000000" pitchFamily="2" charset="2"/>
              <a:buChar char="Ø"/>
            </a:pPr>
            <a:r>
              <a:rPr lang="fr-FR" dirty="0"/>
              <a:t>Qui ne peut être étendue à un motif de fond (CE, 10</a:t>
            </a:r>
            <a:r>
              <a:rPr lang="fr-FR" baseline="30000" dirty="0"/>
              <a:t>e</a:t>
            </a:r>
            <a:r>
              <a:rPr lang="fr-FR" dirty="0"/>
              <a:t>-9</a:t>
            </a:r>
            <a:r>
              <a:rPr lang="fr-FR" baseline="30000" dirty="0"/>
              <a:t>e</a:t>
            </a:r>
            <a:r>
              <a:rPr lang="fr-FR" dirty="0"/>
              <a:t> ch.,</a:t>
            </a:r>
            <a:br>
              <a:rPr lang="fr-FR" dirty="0"/>
            </a:br>
            <a:r>
              <a:rPr lang="fr-FR" dirty="0"/>
              <a:t>4 décembre 2017, n</a:t>
            </a:r>
            <a:r>
              <a:rPr lang="fr-FR" baseline="30000" dirty="0"/>
              <a:t>o</a:t>
            </a:r>
            <a:r>
              <a:rPr lang="fr-FR" dirty="0"/>
              <a:t> 395947, SARL </a:t>
            </a:r>
            <a:r>
              <a:rPr lang="fr-FR" dirty="0" err="1"/>
              <a:t>Cedreloup</a:t>
            </a:r>
            <a:r>
              <a:rPr lang="fr-FR" dirty="0"/>
              <a:t>).</a:t>
            </a:r>
          </a:p>
          <a:p>
            <a:pPr>
              <a:buFont typeface="Wingdings" panose="05000000000000000000" pitchFamily="2" charset="2"/>
              <a:buChar char="Ø"/>
            </a:pPr>
            <a:r>
              <a:rPr lang="fr-FR" dirty="0"/>
              <a:t>En conclusion :</a:t>
            </a:r>
          </a:p>
          <a:p>
            <a:pPr lvl="1"/>
            <a:r>
              <a:rPr lang="fr-FR" dirty="0"/>
              <a:t>dans l’hypothèse où l’assujetti qui sollicite un remboursement de crédit de TVA voit sa demande de remboursement rejetée dans le cadre d’une vérification de comptabilité, il doit :</a:t>
            </a:r>
          </a:p>
          <a:p>
            <a:pPr marL="1041750" lvl="4" indent="-285750">
              <a:spcBef>
                <a:spcPts val="0"/>
              </a:spcBef>
              <a:spcAft>
                <a:spcPts val="600"/>
              </a:spcAft>
              <a:buFont typeface="Wingdings" panose="05000000000000000000" pitchFamily="2" charset="2"/>
              <a:buChar char="ü"/>
            </a:pPr>
            <a:r>
              <a:rPr lang="fr-FR" sz="1800" dirty="0">
                <a:solidFill>
                  <a:prstClr val="black"/>
                </a:solidFill>
              </a:rPr>
              <a:t>contester le redressement qui lui a été notifié (CE, 15 novembre 2006, n</a:t>
            </a:r>
            <a:r>
              <a:rPr lang="fr-FR" sz="1800" baseline="30000" dirty="0">
                <a:solidFill>
                  <a:prstClr val="black"/>
                </a:solidFill>
              </a:rPr>
              <a:t>o</a:t>
            </a:r>
            <a:r>
              <a:rPr lang="fr-FR" sz="1800" dirty="0">
                <a:solidFill>
                  <a:prstClr val="black"/>
                </a:solidFill>
              </a:rPr>
              <a:t> 269940, SCEA Les </a:t>
            </a:r>
            <a:r>
              <a:rPr lang="fr-FR" sz="1800" dirty="0" err="1">
                <a:solidFill>
                  <a:prstClr val="black"/>
                </a:solidFill>
              </a:rPr>
              <a:t>Escruveous</a:t>
            </a:r>
            <a:r>
              <a:rPr lang="fr-FR" sz="1800" dirty="0">
                <a:solidFill>
                  <a:prstClr val="black"/>
                </a:solidFill>
              </a:rPr>
              <a:t> : RJF 2/07 n</a:t>
            </a:r>
            <a:r>
              <a:rPr lang="fr-FR" sz="1800" baseline="30000" dirty="0">
                <a:solidFill>
                  <a:prstClr val="black"/>
                </a:solidFill>
              </a:rPr>
              <a:t>o</a:t>
            </a:r>
            <a:r>
              <a:rPr lang="fr-FR" sz="1800" dirty="0">
                <a:solidFill>
                  <a:prstClr val="black"/>
                </a:solidFill>
              </a:rPr>
              <a:t> 151) ;</a:t>
            </a:r>
          </a:p>
          <a:p>
            <a:pPr marL="1041750" lvl="4" indent="-285750">
              <a:spcBef>
                <a:spcPts val="0"/>
              </a:spcBef>
              <a:spcAft>
                <a:spcPts val="600"/>
              </a:spcAft>
              <a:buFont typeface="Wingdings" panose="05000000000000000000" pitchFamily="2" charset="2"/>
              <a:buChar char="ü"/>
            </a:pPr>
            <a:r>
              <a:rPr lang="fr-FR" sz="1800" dirty="0"/>
              <a:t>et contester la décision de rejet de sa demande de remboursement de crédit de TVA.</a:t>
            </a:r>
          </a:p>
          <a:p>
            <a:pPr>
              <a:buFont typeface="Wingdings" panose="05000000000000000000" pitchFamily="2" charset="2"/>
              <a:buChar char="Ø"/>
            </a:pPr>
            <a:r>
              <a:rPr lang="fr-FR" sz="1800" dirty="0"/>
              <a:t>A défaut de contestation du redressement, l’assujetti se trouve privé du droit de contester la décision de rejet prise sur sa demande de remboursement de crédit de TVA.</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smtClean="0"/>
              <a:pPr/>
              <a:t>39</a:t>
            </a:fld>
            <a:endParaRPr lang="en-GB" dirty="0"/>
          </a:p>
        </p:txBody>
      </p:sp>
    </p:spTree>
    <p:extLst>
      <p:ext uri="{BB962C8B-B14F-4D97-AF65-F5344CB8AC3E}">
        <p14:creationId xmlns:p14="http://schemas.microsoft.com/office/powerpoint/2010/main" val="216224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5536" y="547200"/>
            <a:ext cx="8352928" cy="720000"/>
          </a:xfrm>
        </p:spPr>
        <p:txBody>
          <a:bodyPr/>
          <a:lstStyle/>
          <a:p>
            <a:r>
              <a:rPr lang="fr-FR" dirty="0"/>
              <a:t>I. A/ Logiciels/systèmes de caisse : la portée de l’obligation demeure incertaine (1/5)</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4</a:t>
            </a:fld>
            <a:endParaRPr lang="en-GB" noProof="0" dirty="0"/>
          </a:p>
        </p:txBody>
      </p:sp>
      <p:sp>
        <p:nvSpPr>
          <p:cNvPr id="4" name="Espace réservé du texte 3"/>
          <p:cNvSpPr>
            <a:spLocks noGrp="1"/>
          </p:cNvSpPr>
          <p:nvPr>
            <p:ph type="body" sz="quarter" idx="11"/>
          </p:nvPr>
        </p:nvSpPr>
        <p:spPr>
          <a:xfrm>
            <a:off x="432000" y="1407696"/>
            <a:ext cx="8280000" cy="4973632"/>
          </a:xfrm>
        </p:spPr>
        <p:txBody>
          <a:bodyPr/>
          <a:lstStyle/>
          <a:p>
            <a:pPr>
              <a:buFont typeface="Wingdings" panose="05000000000000000000" pitchFamily="2" charset="2"/>
              <a:buChar char="Ø"/>
            </a:pPr>
            <a:r>
              <a:rPr lang="fr-FR" sz="1800" b="1" dirty="0"/>
              <a:t>Article 286 du CGI (issu l’article 88 de la loi de finances n° 2015-1785 du 29 décembre 2015 pour 2016) </a:t>
            </a:r>
            <a:r>
              <a:rPr lang="fr-FR" sz="1800" dirty="0"/>
              <a:t>:</a:t>
            </a:r>
          </a:p>
          <a:p>
            <a:pPr marL="671400" lvl="2" indent="0">
              <a:buNone/>
            </a:pPr>
            <a:r>
              <a:rPr lang="fr-FR" sz="1400" i="1" dirty="0"/>
              <a:t>«</a:t>
            </a:r>
            <a:r>
              <a:rPr lang="fr-FR" sz="1400" b="1" i="1" dirty="0"/>
              <a:t> I 3° bis </a:t>
            </a:r>
            <a:r>
              <a:rPr lang="fr-FR" sz="1400" i="1" dirty="0"/>
              <a:t>: Toute personne assujettie à la taxe sur la valeur ajoutée qui enregistre les règlements de ses clients au moyen d’un logiciel de comptabilité ou de gestion ou d’un système de caisse, doit utiliser un logiciel ou un système satisfaisant à des conditions d’inaltérabilité, de sécurisation, de conservation et d’archivage des données en vue du contrôle de l’administration fiscale. »</a:t>
            </a:r>
          </a:p>
          <a:p>
            <a:pPr marL="342900" lvl="2" indent="-342900">
              <a:spcBef>
                <a:spcPts val="480"/>
              </a:spcBef>
              <a:buFont typeface="Wingdings" panose="05000000000000000000" pitchFamily="2" charset="2"/>
              <a:buChar char="Ø"/>
            </a:pPr>
            <a:r>
              <a:rPr lang="fr-FR" sz="1800" b="1" dirty="0"/>
              <a:t>Aménagement par l’article 105 de la loi de finances n° 2017-1837 du 30 décembre 2017 :</a:t>
            </a:r>
          </a:p>
          <a:p>
            <a:pPr marL="671400" lvl="2" indent="0">
              <a:buNone/>
            </a:pPr>
            <a:r>
              <a:rPr lang="fr-FR" sz="1400" i="1" dirty="0"/>
              <a:t>«</a:t>
            </a:r>
            <a:r>
              <a:rPr lang="fr-FR" sz="1400" b="1" i="1" dirty="0"/>
              <a:t> I 3° bis </a:t>
            </a:r>
            <a:r>
              <a:rPr lang="fr-FR" sz="1400" i="1" dirty="0"/>
              <a:t>: Toute personne assujettie à la taxe sur la valeur ajoutée qui </a:t>
            </a:r>
            <a:r>
              <a:rPr lang="fr-FR" sz="1400" b="1" i="1" dirty="0"/>
              <a:t>effectue des livraisons de biens et des prestations de services ne donnant pas lieu à facturation conformément à l'article 289 du présent code et enregistre ces opérations au moyen d'un logiciel ou d'un système de caisse,</a:t>
            </a:r>
            <a:r>
              <a:rPr lang="fr-FR" sz="1400" i="1" dirty="0"/>
              <a:t> utiliser un logiciel ou un système satisfaisant à des conditions d'inaltérabilité, de sécurisation, de conservation et d'archivage des données en vue du contrôle de l'administration fiscale.</a:t>
            </a:r>
          </a:p>
          <a:p>
            <a:pPr marL="671400" lvl="2" indent="0">
              <a:buNone/>
            </a:pPr>
            <a:r>
              <a:rPr lang="fr-FR" sz="1400" i="1" dirty="0">
                <a:solidFill>
                  <a:prstClr val="black"/>
                </a:solidFill>
              </a:rPr>
              <a:t>II 2 : les assujettis bénéficiant d’une franchise de taxe mentionnée à l’article 293 B, ceux placés sous le régime du remboursement forfaitaire prévu aux article 298 quater et 298 </a:t>
            </a:r>
            <a:r>
              <a:rPr lang="fr-FR" sz="1400" i="1" dirty="0" err="1">
                <a:solidFill>
                  <a:prstClr val="black"/>
                </a:solidFill>
              </a:rPr>
              <a:t>quinquies</a:t>
            </a:r>
            <a:r>
              <a:rPr lang="fr-FR" sz="1400" i="1" dirty="0">
                <a:solidFill>
                  <a:prstClr val="black"/>
                </a:solidFill>
              </a:rPr>
              <a:t> et ceux effectuant des opérations ou des prestations exonérées de taxe sur la valeur ajoutée sont dispensés de l’obligation mentionnée au 3° bis du I. »</a:t>
            </a:r>
            <a:endParaRPr lang="fr-FR" sz="1400" dirty="0">
              <a:solidFill>
                <a:prstClr val="black"/>
              </a:solidFill>
            </a:endParaRPr>
          </a:p>
          <a:p>
            <a:pPr>
              <a:buFont typeface="Wingdings" panose="05000000000000000000" pitchFamily="2" charset="2"/>
              <a:buChar char="Ø"/>
            </a:pPr>
            <a:r>
              <a:rPr lang="fr-FR" sz="1800" b="1" dirty="0">
                <a:solidFill>
                  <a:prstClr val="black"/>
                </a:solidFill>
              </a:rPr>
              <a:t>Entrée en vigueur au 1</a:t>
            </a:r>
            <a:r>
              <a:rPr lang="fr-FR" sz="1800" b="1" baseline="30000" dirty="0">
                <a:solidFill>
                  <a:prstClr val="black"/>
                </a:solidFill>
              </a:rPr>
              <a:t>er</a:t>
            </a:r>
            <a:r>
              <a:rPr lang="fr-FR" sz="1800" b="1" dirty="0">
                <a:solidFill>
                  <a:prstClr val="black"/>
                </a:solidFill>
              </a:rPr>
              <a:t> janvier 2018.</a:t>
            </a:r>
          </a:p>
          <a:p>
            <a:pPr lvl="2"/>
            <a:endParaRPr lang="fr-FR" dirty="0">
              <a:solidFill>
                <a:prstClr val="black"/>
              </a:solidFill>
            </a:endParaRPr>
          </a:p>
        </p:txBody>
      </p:sp>
    </p:spTree>
    <p:extLst>
      <p:ext uri="{BB962C8B-B14F-4D97-AF65-F5344CB8AC3E}">
        <p14:creationId xmlns:p14="http://schemas.microsoft.com/office/powerpoint/2010/main" val="8543920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32000" y="4269600"/>
            <a:ext cx="7956424" cy="936000"/>
          </a:xfrm>
        </p:spPr>
        <p:txBody>
          <a:bodyPr/>
          <a:lstStyle/>
          <a:p>
            <a:r>
              <a:rPr lang="fr-FR" sz="2000" b="1" dirty="0"/>
              <a:t>IV. Ventes en chaîne : récents développements jurisprudentiels</a:t>
            </a:r>
            <a:br>
              <a:rPr lang="fr-FR" sz="2000" b="1" dirty="0"/>
            </a:br>
            <a:endParaRPr lang="fr-FR" sz="2000" b="1" dirty="0"/>
          </a:p>
        </p:txBody>
      </p:sp>
      <p:sp>
        <p:nvSpPr>
          <p:cNvPr id="12" name="Espace réservé du texte 11"/>
          <p:cNvSpPr>
            <a:spLocks noGrp="1"/>
          </p:cNvSpPr>
          <p:nvPr>
            <p:ph type="body" sz="quarter" idx="15"/>
          </p:nvPr>
        </p:nvSpPr>
        <p:spPr/>
        <p:txBody>
          <a:bodyPr/>
          <a:lstStyle/>
          <a:p>
            <a:r>
              <a:rPr lang="fr-FR" sz="1400" dirty="0"/>
              <a:t>Ariane </a:t>
            </a:r>
            <a:r>
              <a:rPr lang="fr-FR" sz="1400" dirty="0" err="1"/>
              <a:t>Beetschen</a:t>
            </a:r>
            <a:endParaRPr lang="fr-FR" sz="1400" dirty="0"/>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40</a:t>
            </a:fld>
            <a:endParaRPr lang="en-GB" dirty="0"/>
          </a:p>
        </p:txBody>
      </p:sp>
      <p:pic>
        <p:nvPicPr>
          <p:cNvPr id="5" name="Image 4"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pic>
        <p:nvPicPr>
          <p:cNvPr id="2" name="Image 1" descr="CMSLegal_ImageFromLibrary"/>
          <p:cNvPicPr>
            <a:picLocks/>
          </p:cNvPicPr>
          <p:nvPr/>
        </p:nvPicPr>
        <p:blipFill>
          <a:blip r:embed="rId6">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6" name="Image 5" descr="CMSLegal_ImageFromLibrary"/>
          <p:cNvPicPr>
            <a:picLocks/>
          </p:cNvPicPr>
          <p:nvPr/>
        </p:nvPicPr>
        <p:blipFill>
          <a:blip r:embed="rId7">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7" name="Image 6" descr="CMSLegal_ImageFromLibrary"/>
          <p:cNvPicPr>
            <a:picLocks/>
          </p:cNvPicPr>
          <p:nvPr/>
        </p:nvPicPr>
        <p:blipFill>
          <a:blip r:embed="rId8">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6" name="Groupe 15"/>
          <p:cNvGrpSpPr/>
          <p:nvPr/>
        </p:nvGrpSpPr>
        <p:grpSpPr>
          <a:xfrm>
            <a:off x="432001" y="332656"/>
            <a:ext cx="8430105" cy="795369"/>
            <a:chOff x="432001" y="332656"/>
            <a:chExt cx="8430105" cy="795369"/>
          </a:xfrm>
        </p:grpSpPr>
        <p:pic>
          <p:nvPicPr>
            <p:cNvPr id="17" name="Image 16" descr="CMSLegal_Cover_Logo_IM_iL_004_N"/>
            <p:cNvPicPr>
              <a:picLocks noChangeAspect="1"/>
            </p:cNvPicPr>
            <p:nvPr userDrawn="1"/>
          </p:nvPicPr>
          <p:blipFill rotWithShape="1">
            <a:blip r:embed="rId9"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8" name="Image 17" descr="CMS-FL-avocat-negativ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2041314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(1/19)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41</a:t>
            </a:fld>
            <a:endParaRPr lang="en-GB" dirty="0"/>
          </a:p>
        </p:txBody>
      </p:sp>
      <p:sp>
        <p:nvSpPr>
          <p:cNvPr id="4" name="Espace réservé du texte 3"/>
          <p:cNvSpPr>
            <a:spLocks noGrp="1"/>
          </p:cNvSpPr>
          <p:nvPr>
            <p:ph type="body" sz="quarter" idx="11"/>
          </p:nvPr>
        </p:nvSpPr>
        <p:spPr/>
        <p:txBody>
          <a:bodyPr/>
          <a:lstStyle/>
          <a:p>
            <a:pPr>
              <a:buFont typeface="Wingdings" panose="05000000000000000000" pitchFamily="2" charset="2"/>
              <a:buChar char="Ø"/>
            </a:pPr>
            <a:r>
              <a:rPr lang="en-GB" b="1" dirty="0"/>
              <a:t>CJUE, 21 </a:t>
            </a:r>
            <a:r>
              <a:rPr lang="en-GB" b="1" dirty="0" err="1"/>
              <a:t>février</a:t>
            </a:r>
            <a:r>
              <a:rPr lang="en-GB" b="1" dirty="0"/>
              <a:t> 2018, </a:t>
            </a:r>
            <a:r>
              <a:rPr lang="en-GB" b="1" dirty="0" err="1"/>
              <a:t>aff</a:t>
            </a:r>
            <a:r>
              <a:rPr lang="en-GB" b="1" dirty="0"/>
              <a:t>. C-628/16, </a:t>
            </a:r>
            <a:r>
              <a:rPr lang="en-GB" b="1" dirty="0" err="1"/>
              <a:t>Kreuzmayr</a:t>
            </a:r>
            <a:endParaRPr lang="en-GB" b="1"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342900" lvl="1" indent="-342900">
              <a:spcBef>
                <a:spcPts val="480"/>
              </a:spcBef>
              <a:buFont typeface="Wingdings" panose="05000000000000000000" pitchFamily="2" charset="2"/>
              <a:buChar char="Ø"/>
            </a:pPr>
            <a:r>
              <a:rPr lang="fr-FR" dirty="0"/>
              <a:t>La vente en chaîne concerne trois assujettis dans deux Etats membres de l’UE : BPM en Allemagne, BIDI et </a:t>
            </a:r>
            <a:r>
              <a:rPr lang="fr-FR" dirty="0" err="1"/>
              <a:t>Kreuzmayr</a:t>
            </a:r>
            <a:r>
              <a:rPr lang="fr-FR" dirty="0"/>
              <a:t> en Autriche et un transport de biens de l’Allemagne vers l’Autriche.</a:t>
            </a:r>
          </a:p>
          <a:p>
            <a:endParaRPr lang="fr-FR" dirty="0"/>
          </a:p>
        </p:txBody>
      </p:sp>
      <p:pic>
        <p:nvPicPr>
          <p:cNvPr id="5" name="Picture 3" descr="P:\Intern\PresenterMedia\Germany Map 3D.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rcRect l="13099" r="10585"/>
          <a:stretch/>
        </p:blipFill>
        <p:spPr bwMode="auto">
          <a:xfrm>
            <a:off x="875801" y="2765315"/>
            <a:ext cx="1751983" cy="137713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123728" y="3453883"/>
            <a:ext cx="792088" cy="307777"/>
          </a:xfrm>
          <a:prstGeom prst="rect">
            <a:avLst/>
          </a:prstGeom>
          <a:noFill/>
          <a:ln>
            <a:noFill/>
          </a:ln>
        </p:spPr>
        <p:txBody>
          <a:bodyPr vert="horz" wrap="square" rtlCol="0">
            <a:spAutoFit/>
          </a:bodyPr>
          <a:lstStyle/>
          <a:p>
            <a:r>
              <a:rPr lang="fr-FR" sz="1400" dirty="0">
                <a:solidFill>
                  <a:srgbClr val="000000"/>
                </a:solidFill>
                <a:cs typeface="Arial" pitchFamily="34" charset="0"/>
              </a:rPr>
              <a:t>BPM</a:t>
            </a:r>
          </a:p>
        </p:txBody>
      </p:sp>
      <p:cxnSp>
        <p:nvCxnSpPr>
          <p:cNvPr id="7" name="Gerade Verbindung mit Pfeil 7"/>
          <p:cNvCxnSpPr/>
          <p:nvPr/>
        </p:nvCxnSpPr>
        <p:spPr>
          <a:xfrm>
            <a:off x="2724750" y="3426012"/>
            <a:ext cx="792088" cy="3985"/>
          </a:xfrm>
          <a:prstGeom prst="straightConnector1">
            <a:avLst/>
          </a:prstGeom>
          <a:ln w="57150">
            <a:solidFill>
              <a:srgbClr val="C9C557"/>
            </a:solidFill>
            <a:tailEnd type="stealth"/>
          </a:ln>
        </p:spPr>
        <p:style>
          <a:lnRef idx="1">
            <a:schemeClr val="accent1"/>
          </a:lnRef>
          <a:fillRef idx="0">
            <a:schemeClr val="accent1"/>
          </a:fillRef>
          <a:effectRef idx="0">
            <a:schemeClr val="accent1"/>
          </a:effectRef>
          <a:fontRef idx="minor">
            <a:schemeClr val="tx1"/>
          </a:fontRef>
        </p:style>
      </p:cxnSp>
      <p:pic>
        <p:nvPicPr>
          <p:cNvPr id="8" name="Picture 8" descr="https://cdn.xl.thumbs.canstockphoto.com/canstock4011560.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
                    </a14:imgEffect>
                  </a14:imgLayer>
                </a14:imgProps>
              </a:ext>
              <a:ext uri="{28A0092B-C50C-407E-A947-70E740481C1C}">
                <a14:useLocalDpi xmlns:a14="http://schemas.microsoft.com/office/drawing/2010/main" val="0"/>
              </a:ext>
            </a:extLst>
          </a:blip>
          <a:srcRect b="14842"/>
          <a:stretch/>
        </p:blipFill>
        <p:spPr bwMode="auto">
          <a:xfrm>
            <a:off x="3641860" y="2718924"/>
            <a:ext cx="1728192" cy="137713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3641860" y="2767525"/>
            <a:ext cx="648000" cy="307777"/>
          </a:xfrm>
          <a:prstGeom prst="rect">
            <a:avLst/>
          </a:prstGeom>
          <a:noFill/>
          <a:ln>
            <a:noFill/>
          </a:ln>
        </p:spPr>
        <p:txBody>
          <a:bodyPr vert="horz" wrap="square" rtlCol="0">
            <a:spAutoFit/>
          </a:bodyPr>
          <a:lstStyle/>
          <a:p>
            <a:r>
              <a:rPr lang="fr-FR" sz="1400" dirty="0">
                <a:solidFill>
                  <a:srgbClr val="000000"/>
                </a:solidFill>
                <a:cs typeface="Arial" pitchFamily="34" charset="0"/>
              </a:rPr>
              <a:t>BIDI</a:t>
            </a:r>
          </a:p>
        </p:txBody>
      </p:sp>
      <p:cxnSp>
        <p:nvCxnSpPr>
          <p:cNvPr id="10" name="Gerade Verbindung mit Pfeil 10"/>
          <p:cNvCxnSpPr/>
          <p:nvPr/>
        </p:nvCxnSpPr>
        <p:spPr>
          <a:xfrm>
            <a:off x="5580112" y="3405742"/>
            <a:ext cx="792088" cy="0"/>
          </a:xfrm>
          <a:prstGeom prst="straightConnector1">
            <a:avLst/>
          </a:prstGeom>
          <a:ln w="57150">
            <a:solidFill>
              <a:srgbClr val="C9C557"/>
            </a:solidFill>
            <a:tailEnd type="stealth"/>
          </a:ln>
        </p:spPr>
        <p:style>
          <a:lnRef idx="1">
            <a:schemeClr val="accent1"/>
          </a:lnRef>
          <a:fillRef idx="0">
            <a:schemeClr val="accent1"/>
          </a:fillRef>
          <a:effectRef idx="0">
            <a:schemeClr val="accent1"/>
          </a:effectRef>
          <a:fontRef idx="minor">
            <a:schemeClr val="tx1"/>
          </a:fontRef>
        </p:style>
      </p:cxnSp>
      <p:pic>
        <p:nvPicPr>
          <p:cNvPr id="11" name="Picture 8" descr="https://cdn.xl.thumbs.canstockphoto.com/canstock4011560.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
                    </a14:imgEffect>
                  </a14:imgLayer>
                </a14:imgProps>
              </a:ext>
              <a:ext uri="{28A0092B-C50C-407E-A947-70E740481C1C}">
                <a14:useLocalDpi xmlns:a14="http://schemas.microsoft.com/office/drawing/2010/main" val="0"/>
              </a:ext>
            </a:extLst>
          </a:blip>
          <a:srcRect b="14842"/>
          <a:stretch/>
        </p:blipFill>
        <p:spPr bwMode="auto">
          <a:xfrm>
            <a:off x="6516216" y="2740434"/>
            <a:ext cx="1656184" cy="137713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516216" y="2736184"/>
            <a:ext cx="1296144" cy="307777"/>
          </a:xfrm>
          <a:prstGeom prst="rect">
            <a:avLst/>
          </a:prstGeom>
          <a:noFill/>
          <a:ln>
            <a:noFill/>
          </a:ln>
        </p:spPr>
        <p:txBody>
          <a:bodyPr vert="horz" wrap="square" rtlCol="0">
            <a:spAutoFit/>
          </a:bodyPr>
          <a:lstStyle/>
          <a:p>
            <a:r>
              <a:rPr lang="fr-FR" sz="1400" dirty="0">
                <a:solidFill>
                  <a:srgbClr val="000000"/>
                </a:solidFill>
                <a:cs typeface="Arial" pitchFamily="34" charset="0"/>
              </a:rPr>
              <a:t>KREUZMAYR</a:t>
            </a:r>
          </a:p>
        </p:txBody>
      </p:sp>
      <p:cxnSp>
        <p:nvCxnSpPr>
          <p:cNvPr id="13" name="Gewinkelte Verbindung 12"/>
          <p:cNvCxnSpPr/>
          <p:nvPr/>
        </p:nvCxnSpPr>
        <p:spPr>
          <a:xfrm rot="5400000" flipH="1" flipV="1">
            <a:off x="4583464" y="1932953"/>
            <a:ext cx="43498" cy="5195832"/>
          </a:xfrm>
          <a:prstGeom prst="bentConnector3">
            <a:avLst>
              <a:gd name="adj1" fmla="val -836296"/>
            </a:avLst>
          </a:prstGeom>
          <a:ln w="57150">
            <a:solidFill>
              <a:srgbClr val="C9C557"/>
            </a:solidFill>
            <a:prstDash val="sysDot"/>
            <a:tailEnd type="stealth"/>
          </a:ln>
        </p:spPr>
        <p:style>
          <a:lnRef idx="1">
            <a:schemeClr val="accent1"/>
          </a:lnRef>
          <a:fillRef idx="0">
            <a:schemeClr val="accent1"/>
          </a:fillRef>
          <a:effectRef idx="0">
            <a:schemeClr val="accent1"/>
          </a:effectRef>
          <a:fontRef idx="minor">
            <a:schemeClr val="tx1"/>
          </a:fontRef>
        </p:style>
      </p:cxnSp>
      <p:pic>
        <p:nvPicPr>
          <p:cNvPr id="14" name="Picture 12"/>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4000"/>
                    </a14:imgEffect>
                  </a14:imgLayer>
                </a14:imgProps>
              </a:ext>
              <a:ext uri="{28A0092B-C50C-407E-A947-70E740481C1C}">
                <a14:useLocalDpi xmlns:a14="http://schemas.microsoft.com/office/drawing/2010/main" val="0"/>
              </a:ext>
            </a:extLst>
          </a:blip>
          <a:srcRect b="20706"/>
          <a:stretch/>
        </p:blipFill>
        <p:spPr bwMode="auto">
          <a:xfrm>
            <a:off x="4203833" y="4142451"/>
            <a:ext cx="775276" cy="58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049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(2/19)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42</a:t>
            </a:fld>
            <a:endParaRPr lang="en-GB" dirty="0"/>
          </a:p>
        </p:txBody>
      </p:sp>
      <p:sp>
        <p:nvSpPr>
          <p:cNvPr id="4" name="Espace réservé du texte 3"/>
          <p:cNvSpPr>
            <a:spLocks noGrp="1"/>
          </p:cNvSpPr>
          <p:nvPr>
            <p:ph type="body" sz="quarter" idx="11"/>
          </p:nvPr>
        </p:nvSpPr>
        <p:spPr>
          <a:xfrm>
            <a:off x="467544" y="1628800"/>
            <a:ext cx="8244456" cy="4829616"/>
          </a:xfrm>
        </p:spPr>
        <p:txBody>
          <a:bodyPr/>
          <a:lstStyle/>
          <a:p>
            <a:pPr>
              <a:buFont typeface="Wingdings" panose="05000000000000000000" pitchFamily="2" charset="2"/>
              <a:buChar char="Ø"/>
            </a:pPr>
            <a:r>
              <a:rPr lang="en-GB" b="1" dirty="0"/>
              <a:t>CJUE, 21 </a:t>
            </a:r>
            <a:r>
              <a:rPr lang="en-GB" b="1" dirty="0" err="1"/>
              <a:t>février</a:t>
            </a:r>
            <a:r>
              <a:rPr lang="en-GB" b="1" dirty="0"/>
              <a:t> 2018, </a:t>
            </a:r>
            <a:r>
              <a:rPr lang="en-GB" b="1" dirty="0" err="1"/>
              <a:t>aff</a:t>
            </a:r>
            <a:r>
              <a:rPr lang="en-GB" b="1" dirty="0"/>
              <a:t>. C-628/16, </a:t>
            </a:r>
            <a:r>
              <a:rPr lang="en-GB" b="1" dirty="0" err="1"/>
              <a:t>Kreuzmayr</a:t>
            </a:r>
            <a:endParaRPr lang="en-GB" b="1" dirty="0"/>
          </a:p>
          <a:p>
            <a:pPr>
              <a:buFont typeface="Wingdings" panose="05000000000000000000" pitchFamily="2" charset="2"/>
              <a:buChar char="Ø"/>
            </a:pPr>
            <a:endParaRPr lang="en-GB" sz="1000" b="1" dirty="0"/>
          </a:p>
          <a:p>
            <a:pPr lvl="1" algn="just"/>
            <a:r>
              <a:rPr lang="fr-FR" b="1" dirty="0"/>
              <a:t>Les faits :</a:t>
            </a:r>
          </a:p>
          <a:p>
            <a:pPr lvl="2">
              <a:buFont typeface="Wingdings" panose="05000000000000000000" pitchFamily="2" charset="2"/>
              <a:buChar char="ü"/>
            </a:pPr>
            <a:r>
              <a:rPr lang="fr-FR" dirty="0">
                <a:solidFill>
                  <a:srgbClr val="000000"/>
                </a:solidFill>
              </a:rPr>
              <a:t>BPM, sous son numéro de TVA allemand, a vendu des produits pétroliers à BIDI sous son numéro de TVA autrichien ;  </a:t>
            </a:r>
          </a:p>
          <a:p>
            <a:pPr lvl="2">
              <a:buFont typeface="Wingdings" panose="05000000000000000000" pitchFamily="2" charset="2"/>
              <a:buChar char="ü"/>
            </a:pPr>
            <a:r>
              <a:rPr lang="fr-FR" dirty="0">
                <a:solidFill>
                  <a:srgbClr val="000000"/>
                </a:solidFill>
              </a:rPr>
              <a:t>BIDI a payé la livraison en avance et s’est engagée auprès de BPM à faire effectuer le transport de l’Allemagne vers l’Autriche ; </a:t>
            </a:r>
          </a:p>
          <a:p>
            <a:pPr lvl="2">
              <a:buFont typeface="Wingdings" panose="05000000000000000000" pitchFamily="2" charset="2"/>
              <a:buChar char="ü"/>
            </a:pPr>
            <a:r>
              <a:rPr lang="fr-FR" dirty="0">
                <a:solidFill>
                  <a:srgbClr val="000000"/>
                </a:solidFill>
              </a:rPr>
              <a:t>BPM a considéré que ses livraisons à BIDI étaient des livraisons intracommunautaires exonérées de TVA allemande ;</a:t>
            </a:r>
          </a:p>
          <a:p>
            <a:pPr lvl="2">
              <a:buFont typeface="Wingdings" panose="05000000000000000000" pitchFamily="2" charset="2"/>
              <a:buChar char="ü"/>
            </a:pPr>
            <a:r>
              <a:rPr lang="fr-FR" dirty="0">
                <a:solidFill>
                  <a:srgbClr val="000000"/>
                </a:solidFill>
              </a:rPr>
              <a:t>BIDI a considéré que ses livraisons à </a:t>
            </a:r>
            <a:r>
              <a:rPr lang="fr-FR" dirty="0" err="1">
                <a:solidFill>
                  <a:srgbClr val="000000"/>
                </a:solidFill>
              </a:rPr>
              <a:t>Kreuzmayr</a:t>
            </a:r>
            <a:r>
              <a:rPr lang="fr-FR" dirty="0">
                <a:solidFill>
                  <a:srgbClr val="000000"/>
                </a:solidFill>
              </a:rPr>
              <a:t> étaient des livraisons domestiques soumises à la TVA autrichienne ;</a:t>
            </a:r>
          </a:p>
          <a:p>
            <a:pPr lvl="2">
              <a:buFont typeface="Wingdings" panose="05000000000000000000" pitchFamily="2" charset="2"/>
              <a:buChar char="ü"/>
            </a:pPr>
            <a:r>
              <a:rPr lang="fr-FR" dirty="0" err="1">
                <a:solidFill>
                  <a:srgbClr val="000000"/>
                </a:solidFill>
              </a:rPr>
              <a:t>Kreuzmayr</a:t>
            </a:r>
            <a:r>
              <a:rPr lang="fr-FR" dirty="0">
                <a:solidFill>
                  <a:srgbClr val="000000"/>
                </a:solidFill>
              </a:rPr>
              <a:t> a déduit la TVA autrichienne facturée par BIDI ;</a:t>
            </a:r>
          </a:p>
          <a:p>
            <a:pPr lvl="2">
              <a:buFont typeface="Wingdings" panose="05000000000000000000" pitchFamily="2" charset="2"/>
              <a:buChar char="ü"/>
            </a:pPr>
            <a:r>
              <a:rPr lang="fr-FR" dirty="0">
                <a:solidFill>
                  <a:srgbClr val="000000"/>
                </a:solidFill>
              </a:rPr>
              <a:t>sans en informer BPM, BIDI a revendu les biens à </a:t>
            </a:r>
            <a:r>
              <a:rPr lang="fr-FR" dirty="0" err="1">
                <a:solidFill>
                  <a:srgbClr val="000000"/>
                </a:solidFill>
              </a:rPr>
              <a:t>Kreuzmayr</a:t>
            </a:r>
            <a:r>
              <a:rPr lang="fr-FR" dirty="0">
                <a:solidFill>
                  <a:srgbClr val="000000"/>
                </a:solidFill>
              </a:rPr>
              <a:t> et les deux parties ont convenu que </a:t>
            </a:r>
            <a:r>
              <a:rPr lang="fr-FR" dirty="0" err="1">
                <a:solidFill>
                  <a:srgbClr val="000000"/>
                </a:solidFill>
              </a:rPr>
              <a:t>Kreuzmayr</a:t>
            </a:r>
            <a:r>
              <a:rPr lang="fr-FR" dirty="0">
                <a:solidFill>
                  <a:srgbClr val="000000"/>
                </a:solidFill>
              </a:rPr>
              <a:t> se chargerait du transport des produits de l’Allemagne vers l’Autriche ;</a:t>
            </a:r>
          </a:p>
          <a:p>
            <a:pPr lvl="2">
              <a:buFont typeface="Wingdings" panose="05000000000000000000" pitchFamily="2" charset="2"/>
              <a:buChar char="ü"/>
            </a:pPr>
            <a:r>
              <a:rPr lang="fr-FR" dirty="0">
                <a:solidFill>
                  <a:srgbClr val="000000"/>
                </a:solidFill>
              </a:rPr>
              <a:t>le transport a effectivement été pris en charge par </a:t>
            </a:r>
            <a:r>
              <a:rPr lang="fr-FR" dirty="0" err="1">
                <a:solidFill>
                  <a:srgbClr val="000000"/>
                </a:solidFill>
              </a:rPr>
              <a:t>Kreuzmayr</a:t>
            </a:r>
            <a:r>
              <a:rPr lang="fr-FR" dirty="0">
                <a:solidFill>
                  <a:srgbClr val="000000"/>
                </a:solidFill>
              </a:rPr>
              <a:t>.</a:t>
            </a:r>
          </a:p>
          <a:p>
            <a:pPr marL="671400" lvl="2" indent="0" algn="just">
              <a:buNone/>
            </a:pPr>
            <a:endParaRPr lang="en-US" dirty="0">
              <a:solidFill>
                <a:srgbClr val="000000"/>
              </a:solidFill>
            </a:endParaRPr>
          </a:p>
          <a:p>
            <a:pPr marL="671400" lvl="2" indent="0">
              <a:buNone/>
            </a:pPr>
            <a:endParaRPr lang="en-US" dirty="0">
              <a:solidFill>
                <a:srgbClr val="000000"/>
              </a:solidFill>
            </a:endParaRPr>
          </a:p>
          <a:p>
            <a:pPr lvl="1"/>
            <a:endParaRPr lang="en-US" dirty="0">
              <a:solidFill>
                <a:srgbClr val="000000"/>
              </a:solidFill>
            </a:endParaRPr>
          </a:p>
        </p:txBody>
      </p:sp>
    </p:spTree>
    <p:extLst>
      <p:ext uri="{BB962C8B-B14F-4D97-AF65-F5344CB8AC3E}">
        <p14:creationId xmlns:p14="http://schemas.microsoft.com/office/powerpoint/2010/main" val="561292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(3/19)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43</a:t>
            </a:fld>
            <a:endParaRPr lang="en-GB" dirty="0"/>
          </a:p>
        </p:txBody>
      </p:sp>
      <p:sp>
        <p:nvSpPr>
          <p:cNvPr id="4" name="Espace réservé du texte 3"/>
          <p:cNvSpPr>
            <a:spLocks noGrp="1"/>
          </p:cNvSpPr>
          <p:nvPr>
            <p:ph type="body" sz="quarter" idx="11"/>
          </p:nvPr>
        </p:nvSpPr>
        <p:spPr>
          <a:xfrm>
            <a:off x="395536" y="1412776"/>
            <a:ext cx="8280000" cy="4896544"/>
          </a:xfrm>
        </p:spPr>
        <p:txBody>
          <a:bodyPr/>
          <a:lstStyle/>
          <a:p>
            <a:r>
              <a:rPr lang="en-GB" b="1" dirty="0"/>
              <a:t>CJUE, 21 </a:t>
            </a:r>
            <a:r>
              <a:rPr lang="en-GB" b="1" dirty="0" err="1"/>
              <a:t>février</a:t>
            </a:r>
            <a:r>
              <a:rPr lang="en-GB" b="1" dirty="0"/>
              <a:t> 2018, </a:t>
            </a:r>
            <a:r>
              <a:rPr lang="en-GB" b="1" dirty="0" err="1"/>
              <a:t>aff</a:t>
            </a:r>
            <a:r>
              <a:rPr lang="en-GB" b="1" dirty="0"/>
              <a:t>. C-628/16, </a:t>
            </a:r>
            <a:r>
              <a:rPr lang="en-GB" b="1" dirty="0" err="1"/>
              <a:t>Kreuzmayr</a:t>
            </a:r>
            <a:endParaRPr lang="en-GB" b="1" dirty="0"/>
          </a:p>
          <a:p>
            <a:pPr lvl="1"/>
            <a:r>
              <a:rPr lang="fr-FR" b="1" dirty="0"/>
              <a:t>Les faits (suite et fin) :</a:t>
            </a:r>
          </a:p>
          <a:p>
            <a:pPr lvl="2">
              <a:buFont typeface="Wingdings" panose="05000000000000000000" pitchFamily="2" charset="2"/>
              <a:buChar char="ü"/>
            </a:pPr>
            <a:r>
              <a:rPr lang="fr-FR" dirty="0"/>
              <a:t>à l’occasion d’un procès civil entre BPM and BIDI, BPM a appris que BIDI avait chargé </a:t>
            </a:r>
            <a:r>
              <a:rPr lang="fr-FR" dirty="0" err="1"/>
              <a:t>Kreuzmayr</a:t>
            </a:r>
            <a:r>
              <a:rPr lang="fr-FR" dirty="0"/>
              <a:t> du transport intracommunautaire des produits ;</a:t>
            </a:r>
          </a:p>
          <a:p>
            <a:pPr lvl="2">
              <a:buFont typeface="Wingdings" panose="05000000000000000000" pitchFamily="2" charset="2"/>
              <a:buChar char="ü"/>
            </a:pPr>
            <a:r>
              <a:rPr lang="fr-FR" dirty="0"/>
              <a:t>BPM a communiqué cette information à l’administration fiscale allemande qui lui a réclamé l’application de la TVA allemande sur ses livraisons à BIDI ;</a:t>
            </a:r>
          </a:p>
          <a:p>
            <a:pPr lvl="2">
              <a:buFont typeface="Wingdings" panose="05000000000000000000" pitchFamily="2" charset="2"/>
              <a:buChar char="ü"/>
            </a:pPr>
            <a:r>
              <a:rPr lang="fr-FR" dirty="0"/>
              <a:t>au cours d’un contrôle fiscal, il est apparu que BIDI n’avait pas déclaré la TVA autrichienne facturée à </a:t>
            </a:r>
            <a:r>
              <a:rPr lang="fr-FR" dirty="0" err="1"/>
              <a:t>Kreuzmayr</a:t>
            </a:r>
            <a:r>
              <a:rPr lang="fr-FR" dirty="0"/>
              <a:t> sans en informer </a:t>
            </a:r>
            <a:r>
              <a:rPr lang="fr-FR" dirty="0" err="1"/>
              <a:t>Kreuzmayr</a:t>
            </a:r>
            <a:r>
              <a:rPr lang="fr-FR" dirty="0"/>
              <a:t>. BIDI a fait valoir que ses livraisons étaient exonérées de TVA allemande et n’étaient donc pas taxables en Autriche ;</a:t>
            </a:r>
          </a:p>
          <a:p>
            <a:pPr lvl="2">
              <a:buFont typeface="Wingdings" panose="05000000000000000000" pitchFamily="2" charset="2"/>
              <a:buChar char="ü"/>
            </a:pPr>
            <a:r>
              <a:rPr lang="fr-FR" dirty="0"/>
              <a:t>suite à ce contrôle, BIDI a envoyé des factures rectificatives à </a:t>
            </a:r>
            <a:r>
              <a:rPr lang="fr-FR" dirty="0" err="1"/>
              <a:t>Kreuzmayr</a:t>
            </a:r>
            <a:r>
              <a:rPr lang="fr-FR" dirty="0"/>
              <a:t> sans TVA allemande mais a « oublié » de rembourser la TVA autrichienne à </a:t>
            </a:r>
            <a:r>
              <a:rPr lang="fr-FR" dirty="0" err="1"/>
              <a:t>Kreuzmayr</a:t>
            </a:r>
            <a:r>
              <a:rPr lang="fr-FR" dirty="0"/>
              <a:t>, avant de devenir insolvable ;  </a:t>
            </a:r>
          </a:p>
          <a:p>
            <a:pPr lvl="2">
              <a:buFont typeface="Wingdings" panose="05000000000000000000" pitchFamily="2" charset="2"/>
              <a:buChar char="ü"/>
            </a:pPr>
            <a:r>
              <a:rPr lang="fr-FR" dirty="0"/>
              <a:t>au vu de ces factures rectificatives, l’administration fiscale autrichienne a estimé que </a:t>
            </a:r>
            <a:r>
              <a:rPr lang="fr-FR" dirty="0" err="1"/>
              <a:t>Kreuzmayr</a:t>
            </a:r>
            <a:r>
              <a:rPr lang="fr-FR" dirty="0"/>
              <a:t> n’avait pas le droit de déduire la TVA autrichienne facturée à l’origine par BIDI ;</a:t>
            </a:r>
          </a:p>
          <a:p>
            <a:pPr lvl="2">
              <a:buFont typeface="Wingdings" panose="05000000000000000000" pitchFamily="2" charset="2"/>
              <a:buChar char="ü"/>
            </a:pPr>
            <a:r>
              <a:rPr lang="fr-FR" dirty="0"/>
              <a:t>c’est ce refus de déduction qui est à l’origine des questions préjudicielles posées à la Cour de justice.</a:t>
            </a:r>
          </a:p>
          <a:p>
            <a:pPr lvl="1"/>
            <a:endParaRPr lang="en-US" dirty="0">
              <a:solidFill>
                <a:schemeClr val="accent1"/>
              </a:solidFill>
            </a:endParaRPr>
          </a:p>
          <a:p>
            <a:pPr lvl="1"/>
            <a:endParaRPr lang="fr-FR" dirty="0">
              <a:solidFill>
                <a:srgbClr val="000000"/>
              </a:solidFill>
            </a:endParaRPr>
          </a:p>
        </p:txBody>
      </p:sp>
    </p:spTree>
    <p:extLst>
      <p:ext uri="{BB962C8B-B14F-4D97-AF65-F5344CB8AC3E}">
        <p14:creationId xmlns:p14="http://schemas.microsoft.com/office/powerpoint/2010/main" val="4267768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(4/19)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44</a:t>
            </a:fld>
            <a:endParaRPr lang="en-GB" dirty="0"/>
          </a:p>
        </p:txBody>
      </p:sp>
      <p:sp>
        <p:nvSpPr>
          <p:cNvPr id="4" name="Espace réservé du texte 3"/>
          <p:cNvSpPr>
            <a:spLocks noGrp="1"/>
          </p:cNvSpPr>
          <p:nvPr>
            <p:ph type="body" sz="quarter" idx="11"/>
          </p:nvPr>
        </p:nvSpPr>
        <p:spPr>
          <a:xfrm>
            <a:off x="432000" y="1556792"/>
            <a:ext cx="8280000" cy="4757608"/>
          </a:xfrm>
        </p:spPr>
        <p:txBody>
          <a:bodyPr/>
          <a:lstStyle/>
          <a:p>
            <a:pPr>
              <a:buFont typeface="Wingdings" panose="05000000000000000000" pitchFamily="2" charset="2"/>
              <a:buChar char="Ø"/>
            </a:pPr>
            <a:r>
              <a:rPr lang="en-GB" b="1" dirty="0"/>
              <a:t>CJUE, 21 </a:t>
            </a:r>
            <a:r>
              <a:rPr lang="en-GB" b="1" dirty="0" err="1"/>
              <a:t>Février</a:t>
            </a:r>
            <a:r>
              <a:rPr lang="en-GB" b="1" dirty="0"/>
              <a:t> 2018, </a:t>
            </a:r>
            <a:r>
              <a:rPr lang="en-GB" b="1" dirty="0" err="1"/>
              <a:t>aff</a:t>
            </a:r>
            <a:r>
              <a:rPr lang="en-GB" b="1" dirty="0"/>
              <a:t>. C-628/16, </a:t>
            </a:r>
            <a:r>
              <a:rPr lang="en-GB" b="1" dirty="0" err="1"/>
              <a:t>Kreuzmayr</a:t>
            </a:r>
            <a:endParaRPr lang="en-GB" b="1" dirty="0"/>
          </a:p>
          <a:p>
            <a:pPr lvl="1"/>
            <a:r>
              <a:rPr lang="fr-FR" b="1" dirty="0">
                <a:solidFill>
                  <a:srgbClr val="000000"/>
                </a:solidFill>
              </a:rPr>
              <a:t>L’analyse de la Cour :</a:t>
            </a:r>
          </a:p>
          <a:p>
            <a:pPr lvl="2">
              <a:buFont typeface="Wingdings" panose="05000000000000000000" pitchFamily="2" charset="2"/>
              <a:buChar char="ü"/>
            </a:pPr>
            <a:r>
              <a:rPr lang="fr-FR" dirty="0">
                <a:solidFill>
                  <a:srgbClr val="000000"/>
                </a:solidFill>
              </a:rPr>
              <a:t>la Cour confirme sa jurisprudence antérieure :</a:t>
            </a:r>
          </a:p>
          <a:p>
            <a:pPr lvl="3">
              <a:buFont typeface="Wingdings" panose="05000000000000000000" pitchFamily="2" charset="2"/>
              <a:buChar char="§"/>
            </a:pPr>
            <a:r>
              <a:rPr lang="fr-FR" dirty="0">
                <a:solidFill>
                  <a:srgbClr val="000000"/>
                </a:solidFill>
              </a:rPr>
              <a:t>en présence de deux livraisons de biens successives donnant lieu à un seul transport intracommunautaire, le transport ne peut être imputé qu’à une seule des deux livraisons qui sera la livraison intracommunautaire exonérée de TVA</a:t>
            </a:r>
            <a:br>
              <a:rPr lang="fr-FR" dirty="0">
                <a:solidFill>
                  <a:srgbClr val="000000"/>
                </a:solidFill>
              </a:rPr>
            </a:br>
            <a:r>
              <a:rPr lang="fr-FR" dirty="0">
                <a:solidFill>
                  <a:srgbClr val="000000"/>
                </a:solidFill>
              </a:rPr>
              <a:t>(EMAG, 6 avril 2006, C-245/04 ; Euro </a:t>
            </a:r>
            <a:r>
              <a:rPr lang="fr-FR" dirty="0" err="1">
                <a:solidFill>
                  <a:srgbClr val="000000"/>
                </a:solidFill>
              </a:rPr>
              <a:t>Tyre</a:t>
            </a:r>
            <a:r>
              <a:rPr lang="fr-FR" dirty="0">
                <a:solidFill>
                  <a:srgbClr val="000000"/>
                </a:solidFill>
              </a:rPr>
              <a:t> Holding, 16 décembre 2010, aff.430/09 ; </a:t>
            </a:r>
            <a:r>
              <a:rPr lang="fr-FR" dirty="0" err="1">
                <a:solidFill>
                  <a:srgbClr val="000000"/>
                </a:solidFill>
              </a:rPr>
              <a:t>Toridas</a:t>
            </a:r>
            <a:r>
              <a:rPr lang="fr-FR" dirty="0">
                <a:solidFill>
                  <a:srgbClr val="000000"/>
                </a:solidFill>
              </a:rPr>
              <a:t>, 26 juillet 2017, </a:t>
            </a:r>
            <a:r>
              <a:rPr lang="fr-FR" dirty="0" err="1">
                <a:solidFill>
                  <a:srgbClr val="000000"/>
                </a:solidFill>
              </a:rPr>
              <a:t>aff.</a:t>
            </a:r>
            <a:r>
              <a:rPr lang="fr-FR" dirty="0">
                <a:solidFill>
                  <a:srgbClr val="000000"/>
                </a:solidFill>
              </a:rPr>
              <a:t> 386/16) :</a:t>
            </a:r>
          </a:p>
          <a:p>
            <a:pPr lvl="4">
              <a:buFont typeface="Courier New" panose="02070309020205020404" pitchFamily="49" charset="0"/>
              <a:buChar char="o"/>
            </a:pPr>
            <a:r>
              <a:rPr lang="fr-FR" altLang="fr-FR" dirty="0">
                <a:solidFill>
                  <a:srgbClr val="000000"/>
                </a:solidFill>
              </a:rPr>
              <a:t>si la livraison qui donne lieu à transport intracommunautaire, et qui a donc pour corollaire une acquisition intracommunautaire taxée dans l’État membre d’arrivée dudit transport, est la première des deux livraisons successives, la seconde livraison est réputée se situer au lieu de l’acquisition intracommunautaire qui l’a précédée, c’est-à-dire dans l’État membre d’arrivée ;</a:t>
            </a:r>
          </a:p>
          <a:p>
            <a:pPr lvl="4">
              <a:buFont typeface="Courier New" panose="02070309020205020404" pitchFamily="49" charset="0"/>
              <a:buChar char="o"/>
            </a:pPr>
            <a:r>
              <a:rPr lang="fr-FR" altLang="fr-FR" dirty="0">
                <a:solidFill>
                  <a:srgbClr val="000000"/>
                </a:solidFill>
              </a:rPr>
              <a:t>à l’inverse, si la livraison qui donne lieu à transport intracommunautaire est la seconde des deux livraisons successives, la première livraison, intervenue par hypothèse avant le transport des biens, est réputée se situer dans l’État membre de départ de cette expédition ou de ce transport.</a:t>
            </a:r>
          </a:p>
          <a:p>
            <a:endParaRPr lang="fr-FR" altLang="fr-FR" dirty="0">
              <a:latin typeface="Calibri"/>
            </a:endParaRPr>
          </a:p>
          <a:p>
            <a:pPr lvl="4"/>
            <a:endParaRPr lang="fr-FR" dirty="0">
              <a:solidFill>
                <a:srgbClr val="000000"/>
              </a:solidFill>
            </a:endParaRPr>
          </a:p>
        </p:txBody>
      </p:sp>
    </p:spTree>
    <p:extLst>
      <p:ext uri="{BB962C8B-B14F-4D97-AF65-F5344CB8AC3E}">
        <p14:creationId xmlns:p14="http://schemas.microsoft.com/office/powerpoint/2010/main" val="1011356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(5/19)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45</a:t>
            </a:fld>
            <a:endParaRPr lang="en-GB" dirty="0"/>
          </a:p>
        </p:txBody>
      </p:sp>
      <p:sp>
        <p:nvSpPr>
          <p:cNvPr id="4" name="Espace réservé du texte 3"/>
          <p:cNvSpPr>
            <a:spLocks noGrp="1"/>
          </p:cNvSpPr>
          <p:nvPr>
            <p:ph type="body" sz="quarter" idx="11"/>
          </p:nvPr>
        </p:nvSpPr>
        <p:spPr>
          <a:xfrm>
            <a:off x="432000" y="1556792"/>
            <a:ext cx="8280000" cy="4757608"/>
          </a:xfrm>
        </p:spPr>
        <p:txBody>
          <a:bodyPr/>
          <a:lstStyle/>
          <a:p>
            <a:pPr marL="342900" lvl="1" indent="-342900">
              <a:spcBef>
                <a:spcPts val="480"/>
              </a:spcBef>
              <a:buFont typeface="Wingdings" panose="05000000000000000000" pitchFamily="2" charset="2"/>
              <a:buChar char="Ø"/>
            </a:pPr>
            <a:r>
              <a:rPr lang="fr-FR" altLang="fr-FR" sz="2000" dirty="0"/>
              <a:t>La </a:t>
            </a:r>
            <a:r>
              <a:rPr lang="fr-FR" altLang="fr-FR" sz="2000" b="1" dirty="0"/>
              <a:t>livraison au second acquéreur </a:t>
            </a:r>
            <a:r>
              <a:rPr lang="fr-FR" altLang="fr-FR" sz="2000" dirty="0"/>
              <a:t>intervient </a:t>
            </a:r>
            <a:r>
              <a:rPr lang="fr-FR" altLang="fr-FR" sz="2000" b="1" dirty="0"/>
              <a:t>après </a:t>
            </a:r>
            <a:r>
              <a:rPr lang="fr-FR" altLang="fr-FR" sz="2000" dirty="0"/>
              <a:t>la réalisation du </a:t>
            </a:r>
            <a:r>
              <a:rPr lang="fr-FR" altLang="fr-FR" sz="2000" b="1" dirty="0"/>
              <a:t>transport intracommunautaire</a:t>
            </a:r>
          </a:p>
          <a:p>
            <a:pPr marL="0" lvl="0" indent="0" fontAlgn="auto">
              <a:spcBef>
                <a:spcPts val="0"/>
              </a:spcBef>
              <a:spcAft>
                <a:spcPts val="0"/>
              </a:spcAft>
              <a:buNone/>
            </a:pPr>
            <a:endParaRPr lang="fr-FR" altLang="fr-FR" sz="1800" dirty="0">
              <a:solidFill>
                <a:prstClr val="black"/>
              </a:solidFill>
              <a:latin typeface="Calibri"/>
              <a:ea typeface="+mn-ea"/>
              <a:cs typeface="+mn-cs"/>
            </a:endParaRPr>
          </a:p>
          <a:p>
            <a:pPr marL="0" lvl="0" indent="0" fontAlgn="auto">
              <a:spcBef>
                <a:spcPts val="0"/>
              </a:spcBef>
              <a:spcAft>
                <a:spcPts val="0"/>
              </a:spcAft>
              <a:buNone/>
            </a:pPr>
            <a:endParaRPr lang="fr-FR" altLang="fr-FR" sz="1800" dirty="0">
              <a:solidFill>
                <a:prstClr val="black"/>
              </a:solidFill>
              <a:latin typeface="Calibri"/>
              <a:ea typeface="+mn-ea"/>
              <a:cs typeface="+mn-cs"/>
            </a:endParaRPr>
          </a:p>
          <a:p>
            <a:pPr marL="0" lvl="0" indent="0" fontAlgn="auto">
              <a:spcBef>
                <a:spcPts val="0"/>
              </a:spcBef>
              <a:spcAft>
                <a:spcPts val="0"/>
              </a:spcAft>
              <a:buNone/>
            </a:pPr>
            <a:endParaRPr lang="fr-FR" altLang="fr-FR" sz="1800" dirty="0">
              <a:solidFill>
                <a:prstClr val="black"/>
              </a:solidFill>
              <a:latin typeface="Calibri"/>
              <a:ea typeface="+mn-ea"/>
              <a:cs typeface="+mn-cs"/>
            </a:endParaRPr>
          </a:p>
          <a:p>
            <a:endParaRPr lang="fr-FR" altLang="fr-FR" dirty="0">
              <a:latin typeface="Calibri"/>
            </a:endParaRPr>
          </a:p>
          <a:p>
            <a:pPr lvl="4"/>
            <a:endParaRPr lang="fr-FR" dirty="0">
              <a:solidFill>
                <a:srgbClr val="000000"/>
              </a:solidFill>
            </a:endParaRPr>
          </a:p>
        </p:txBody>
      </p:sp>
      <p:sp>
        <p:nvSpPr>
          <p:cNvPr id="5" name="Text Box 5"/>
          <p:cNvSpPr txBox="1">
            <a:spLocks noChangeArrowheads="1"/>
          </p:cNvSpPr>
          <p:nvPr/>
        </p:nvSpPr>
        <p:spPr bwMode="auto">
          <a:xfrm>
            <a:off x="-209750" y="2483604"/>
            <a:ext cx="1584326" cy="369332"/>
          </a:xfrm>
          <a:prstGeom prst="rect">
            <a:avLst/>
          </a:prstGeom>
          <a:noFill/>
          <a:ln w="9525" algn="ctr">
            <a:noFill/>
            <a:miter lim="800000"/>
            <a:headEnd/>
            <a:tailEnd/>
          </a:ln>
        </p:spPr>
        <p:txBody>
          <a:bodyPr>
            <a:spAutoFit/>
          </a:bodyPr>
          <a:lstStyle/>
          <a:p>
            <a:pPr algn="ctr"/>
            <a:r>
              <a:rPr lang="fr-FR" b="1" dirty="0">
                <a:solidFill>
                  <a:srgbClr val="5AAAC3">
                    <a:lumMod val="50000"/>
                  </a:srgbClr>
                </a:solidFill>
                <a:cs typeface="Arial" pitchFamily="34" charset="0"/>
              </a:rPr>
              <a:t>EM1</a:t>
            </a:r>
          </a:p>
        </p:txBody>
      </p:sp>
      <p:sp>
        <p:nvSpPr>
          <p:cNvPr id="6" name="Line 4"/>
          <p:cNvSpPr>
            <a:spLocks noChangeShapeType="1"/>
          </p:cNvSpPr>
          <p:nvPr/>
        </p:nvSpPr>
        <p:spPr bwMode="auto">
          <a:xfrm>
            <a:off x="4572000" y="2505383"/>
            <a:ext cx="17908" cy="3803937"/>
          </a:xfrm>
          <a:prstGeom prst="line">
            <a:avLst/>
          </a:prstGeom>
          <a:noFill/>
          <a:ln w="9525">
            <a:solidFill>
              <a:sysClr val="windowText" lastClr="000000"/>
            </a:solidFill>
            <a:round/>
            <a:headEnd/>
            <a:tailEnd/>
          </a:ln>
        </p:spPr>
        <p:txBody>
          <a:bodyPr wrap="square">
            <a:spAutoFit/>
          </a:bodyPr>
          <a:lstStyle/>
          <a:p>
            <a:pPr>
              <a:defRPr/>
            </a:pPr>
            <a:endParaRPr lang="fr-FR" kern="0">
              <a:solidFill>
                <a:prstClr val="black"/>
              </a:solidFill>
            </a:endParaRPr>
          </a:p>
        </p:txBody>
      </p:sp>
      <p:sp>
        <p:nvSpPr>
          <p:cNvPr id="7" name="Text Box 9"/>
          <p:cNvSpPr txBox="1">
            <a:spLocks noChangeArrowheads="1"/>
          </p:cNvSpPr>
          <p:nvPr/>
        </p:nvSpPr>
        <p:spPr bwMode="auto">
          <a:xfrm>
            <a:off x="255388" y="3160791"/>
            <a:ext cx="1441450" cy="584775"/>
          </a:xfrm>
          <a:prstGeom prst="rect">
            <a:avLst/>
          </a:prstGeom>
          <a:noFill/>
          <a:ln w="6350" algn="ctr">
            <a:solidFill>
              <a:sysClr val="windowText" lastClr="000000"/>
            </a:solidFill>
            <a:miter lim="800000"/>
            <a:headEnd/>
            <a:tailEnd/>
          </a:ln>
        </p:spPr>
        <p:txBody>
          <a:bodyPr>
            <a:spAutoFit/>
          </a:bodyPr>
          <a:lstStyle/>
          <a:p>
            <a:pPr algn="ctr">
              <a:defRPr/>
            </a:pPr>
            <a:r>
              <a:rPr lang="fr-FR" sz="1600" kern="0" dirty="0">
                <a:solidFill>
                  <a:srgbClr val="5AAAC3">
                    <a:lumMod val="50000"/>
                  </a:srgbClr>
                </a:solidFill>
                <a:cs typeface="Arial" pitchFamily="34" charset="0"/>
              </a:rPr>
              <a:t>Société A      N° TVA EM1</a:t>
            </a:r>
          </a:p>
        </p:txBody>
      </p:sp>
      <p:cxnSp>
        <p:nvCxnSpPr>
          <p:cNvPr id="8" name="Connecteur droit avec flèche 7"/>
          <p:cNvCxnSpPr/>
          <p:nvPr/>
        </p:nvCxnSpPr>
        <p:spPr>
          <a:xfrm flipV="1">
            <a:off x="1696838" y="3433356"/>
            <a:ext cx="5683474" cy="198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7380312" y="3140968"/>
            <a:ext cx="1384132" cy="584775"/>
          </a:xfrm>
          <a:prstGeom prst="rect">
            <a:avLst/>
          </a:prstGeom>
          <a:noFill/>
          <a:ln w="3175"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B</a:t>
            </a:r>
          </a:p>
          <a:p>
            <a:pPr algn="ctr">
              <a:defRPr/>
            </a:pPr>
            <a:r>
              <a:rPr lang="fr-FR" sz="1600" kern="0" dirty="0">
                <a:solidFill>
                  <a:srgbClr val="5AAAC3">
                    <a:lumMod val="50000"/>
                  </a:srgbClr>
                </a:solidFill>
                <a:cs typeface="Arial" pitchFamily="34" charset="0"/>
              </a:rPr>
              <a:t>N° TVA EM2</a:t>
            </a:r>
          </a:p>
        </p:txBody>
      </p:sp>
      <p:sp>
        <p:nvSpPr>
          <p:cNvPr id="10" name="Text Box 13"/>
          <p:cNvSpPr txBox="1">
            <a:spLocks noChangeArrowheads="1"/>
          </p:cNvSpPr>
          <p:nvPr/>
        </p:nvSpPr>
        <p:spPr bwMode="auto">
          <a:xfrm>
            <a:off x="7380312" y="5601415"/>
            <a:ext cx="1424600" cy="584775"/>
          </a:xfrm>
          <a:prstGeom prst="rect">
            <a:avLst/>
          </a:prstGeom>
          <a:noFill/>
          <a:ln w="3175"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C</a:t>
            </a:r>
          </a:p>
          <a:p>
            <a:pPr algn="ctr">
              <a:defRPr/>
            </a:pPr>
            <a:r>
              <a:rPr lang="fr-FR" sz="1600" kern="0" dirty="0">
                <a:solidFill>
                  <a:srgbClr val="5AAAC3">
                    <a:lumMod val="50000"/>
                  </a:srgbClr>
                </a:solidFill>
                <a:cs typeface="Arial" pitchFamily="34" charset="0"/>
              </a:rPr>
              <a:t> N° TVA EM2</a:t>
            </a:r>
          </a:p>
        </p:txBody>
      </p:sp>
      <p:cxnSp>
        <p:nvCxnSpPr>
          <p:cNvPr id="12" name="Connecteur droit avec flèche 11"/>
          <p:cNvCxnSpPr/>
          <p:nvPr/>
        </p:nvCxnSpPr>
        <p:spPr>
          <a:xfrm>
            <a:off x="8072378" y="3725743"/>
            <a:ext cx="20234" cy="1875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 Box 15"/>
          <p:cNvSpPr txBox="1">
            <a:spLocks noChangeArrowheads="1"/>
          </p:cNvSpPr>
          <p:nvPr/>
        </p:nvSpPr>
        <p:spPr bwMode="auto">
          <a:xfrm>
            <a:off x="2195736" y="2980184"/>
            <a:ext cx="1728787" cy="304800"/>
          </a:xfrm>
          <a:prstGeom prst="rect">
            <a:avLst/>
          </a:prstGeom>
          <a:noFill/>
          <a:ln w="9525" algn="ctr">
            <a:noFill/>
            <a:miter lim="800000"/>
            <a:headEnd/>
            <a:tailEnd/>
          </a:ln>
        </p:spPr>
        <p:txBody>
          <a:bodyPr>
            <a:spAutoFit/>
          </a:bodyPr>
          <a:lstStyle/>
          <a:p>
            <a:pPr algn="ctr">
              <a:defRPr/>
            </a:pPr>
            <a:r>
              <a:rPr lang="fr-FR" sz="1400" dirty="0">
                <a:solidFill>
                  <a:srgbClr val="D2492A"/>
                </a:solidFill>
                <a:cs typeface="Arial" pitchFamily="34" charset="0"/>
              </a:rPr>
              <a:t>Vente des biens</a:t>
            </a:r>
          </a:p>
        </p:txBody>
      </p:sp>
      <p:sp>
        <p:nvSpPr>
          <p:cNvPr id="14" name="Text Box 16"/>
          <p:cNvSpPr txBox="1">
            <a:spLocks noChangeArrowheads="1"/>
          </p:cNvSpPr>
          <p:nvPr/>
        </p:nvSpPr>
        <p:spPr bwMode="auto">
          <a:xfrm>
            <a:off x="6227712" y="3933056"/>
            <a:ext cx="1944688" cy="304800"/>
          </a:xfrm>
          <a:prstGeom prst="rect">
            <a:avLst/>
          </a:prstGeom>
          <a:noFill/>
          <a:ln w="9525" algn="ctr">
            <a:noFill/>
            <a:miter lim="800000"/>
            <a:headEnd/>
            <a:tailEnd/>
          </a:ln>
        </p:spPr>
        <p:txBody>
          <a:bodyPr>
            <a:spAutoFit/>
          </a:bodyPr>
          <a:lstStyle/>
          <a:p>
            <a:pPr algn="ctr">
              <a:defRPr/>
            </a:pPr>
            <a:r>
              <a:rPr lang="fr-FR" sz="1400" dirty="0">
                <a:solidFill>
                  <a:srgbClr val="D2492A"/>
                </a:solidFill>
                <a:cs typeface="Arial" pitchFamily="34" charset="0"/>
              </a:rPr>
              <a:t>Revente des biens</a:t>
            </a:r>
          </a:p>
        </p:txBody>
      </p:sp>
      <p:sp>
        <p:nvSpPr>
          <p:cNvPr id="15" name="Text Box 18"/>
          <p:cNvSpPr txBox="1">
            <a:spLocks noChangeArrowheads="1"/>
          </p:cNvSpPr>
          <p:nvPr/>
        </p:nvSpPr>
        <p:spPr bwMode="auto">
          <a:xfrm>
            <a:off x="1835696" y="3555013"/>
            <a:ext cx="2662237" cy="523220"/>
          </a:xfrm>
          <a:prstGeom prst="rect">
            <a:avLst/>
          </a:prstGeom>
          <a:noFill/>
          <a:ln w="9525" algn="ctr">
            <a:noFill/>
            <a:miter lim="800000"/>
            <a:headEnd/>
            <a:tailEnd/>
          </a:ln>
        </p:spPr>
        <p:txBody>
          <a:bodyPr wrap="square">
            <a:spAutoFit/>
          </a:bodyPr>
          <a:lstStyle/>
          <a:p>
            <a:pPr algn="ctr">
              <a:defRPr/>
            </a:pPr>
            <a:r>
              <a:rPr lang="fr-FR" sz="1400" dirty="0">
                <a:solidFill>
                  <a:srgbClr val="FFC000"/>
                </a:solidFill>
                <a:cs typeface="Arial" pitchFamily="34" charset="0"/>
              </a:rPr>
              <a:t>Livraison intracommunautaire </a:t>
            </a:r>
            <a:r>
              <a:rPr lang="fr-FR" sz="1400" dirty="0">
                <a:solidFill>
                  <a:srgbClr val="766A62"/>
                </a:solidFill>
                <a:cs typeface="Arial" pitchFamily="34" charset="0"/>
              </a:rPr>
              <a:t>exonérée de TVA dans l’EM1</a:t>
            </a:r>
          </a:p>
        </p:txBody>
      </p:sp>
      <p:sp>
        <p:nvSpPr>
          <p:cNvPr id="16" name="Rectangle 3"/>
          <p:cNvSpPr txBox="1">
            <a:spLocks noChangeArrowheads="1"/>
          </p:cNvSpPr>
          <p:nvPr/>
        </p:nvSpPr>
        <p:spPr bwMode="auto">
          <a:xfrm>
            <a:off x="161416" y="2355123"/>
            <a:ext cx="8893175"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endParaRPr lang="fr-FR" b="1" dirty="0">
              <a:latin typeface="Arial"/>
            </a:endParaRPr>
          </a:p>
          <a:p>
            <a:pPr algn="ctr">
              <a:buFont typeface="Wingdings" pitchFamily="2" charset="2"/>
              <a:buNone/>
              <a:defRPr/>
            </a:pPr>
            <a:endParaRPr lang="fr-FR" sz="2800" b="1" dirty="0">
              <a:latin typeface="Arial"/>
            </a:endParaRPr>
          </a:p>
          <a:p>
            <a:pPr algn="ctr">
              <a:buFont typeface="Wingdings" pitchFamily="2" charset="2"/>
              <a:buNone/>
              <a:defRPr/>
            </a:pPr>
            <a:endParaRPr lang="fr-FR" sz="2800" b="1" dirty="0">
              <a:latin typeface="Arial"/>
            </a:endParaRPr>
          </a:p>
          <a:p>
            <a:pPr algn="ctr">
              <a:buFont typeface="Wingdings" pitchFamily="2" charset="2"/>
              <a:buNone/>
              <a:defRPr/>
            </a:pPr>
            <a:endParaRPr lang="fr-FR" sz="2800" b="1" dirty="0">
              <a:latin typeface="Arial"/>
            </a:endParaRPr>
          </a:p>
          <a:p>
            <a:pPr lvl="2">
              <a:defRPr/>
            </a:pPr>
            <a:endParaRPr lang="fr-FR" sz="2400" dirty="0">
              <a:latin typeface="Arial"/>
              <a:cs typeface="Tahoma" pitchFamily="34" charset="0"/>
            </a:endParaRPr>
          </a:p>
        </p:txBody>
      </p:sp>
      <p:sp>
        <p:nvSpPr>
          <p:cNvPr id="17" name="Text Box 13"/>
          <p:cNvSpPr txBox="1">
            <a:spLocks noChangeArrowheads="1"/>
          </p:cNvSpPr>
          <p:nvPr/>
        </p:nvSpPr>
        <p:spPr bwMode="auto">
          <a:xfrm>
            <a:off x="6461943" y="4663579"/>
            <a:ext cx="1512078" cy="738664"/>
          </a:xfrm>
          <a:prstGeom prst="rect">
            <a:avLst/>
          </a:prstGeom>
          <a:noFill/>
          <a:ln w="9525" algn="ctr">
            <a:noFill/>
            <a:miter lim="800000"/>
            <a:headEnd/>
            <a:tailEnd/>
          </a:ln>
        </p:spPr>
        <p:txBody>
          <a:bodyPr wrap="square">
            <a:spAutoFit/>
          </a:bodyPr>
          <a:lstStyle/>
          <a:p>
            <a:pPr algn="ctr">
              <a:defRPr/>
            </a:pPr>
            <a:r>
              <a:rPr lang="fr-FR" sz="1400" dirty="0">
                <a:solidFill>
                  <a:srgbClr val="FFC000"/>
                </a:solidFill>
                <a:cs typeface="Arial" pitchFamily="34" charset="0"/>
              </a:rPr>
              <a:t>Livraison interne</a:t>
            </a:r>
            <a:r>
              <a:rPr lang="fr-FR" sz="1400" dirty="0">
                <a:solidFill>
                  <a:srgbClr val="ABB300">
                    <a:lumMod val="50000"/>
                  </a:srgbClr>
                </a:solidFill>
                <a:cs typeface="Arial" pitchFamily="34" charset="0"/>
              </a:rPr>
              <a:t> soumise à la TVA locale</a:t>
            </a:r>
          </a:p>
        </p:txBody>
      </p:sp>
      <p:cxnSp>
        <p:nvCxnSpPr>
          <p:cNvPr id="18" name="Connecteur en angle 17"/>
          <p:cNvCxnSpPr>
            <a:cxnSpLocks noChangeShapeType="1"/>
          </p:cNvCxnSpPr>
          <p:nvPr/>
        </p:nvCxnSpPr>
        <p:spPr bwMode="auto">
          <a:xfrm rot="16200000" flipH="1">
            <a:off x="3104094" y="1617584"/>
            <a:ext cx="2148237" cy="6404199"/>
          </a:xfrm>
          <a:prstGeom prst="bentConnector2">
            <a:avLst/>
          </a:prstGeom>
          <a:noFill/>
          <a:ln w="9525" algn="ctr">
            <a:solidFill>
              <a:srgbClr val="3095B4"/>
            </a:solidFill>
            <a:prstDash val="dash"/>
            <a:round/>
            <a:headEnd/>
            <a:tailEnd type="arrow" w="med" len="med"/>
          </a:ln>
        </p:spPr>
      </p:cxnSp>
      <p:sp>
        <p:nvSpPr>
          <p:cNvPr id="19" name="Text Box 20"/>
          <p:cNvSpPr txBox="1">
            <a:spLocks noChangeArrowheads="1"/>
          </p:cNvSpPr>
          <p:nvPr/>
        </p:nvSpPr>
        <p:spPr bwMode="auto">
          <a:xfrm>
            <a:off x="3419872" y="5882632"/>
            <a:ext cx="2376264" cy="307777"/>
          </a:xfrm>
          <a:prstGeom prst="rect">
            <a:avLst/>
          </a:prstGeom>
          <a:noFill/>
          <a:ln w="9525" algn="ctr">
            <a:noFill/>
            <a:miter lim="800000"/>
            <a:headEnd/>
            <a:tailEnd/>
          </a:ln>
        </p:spPr>
        <p:txBody>
          <a:bodyPr wrap="square">
            <a:spAutoFit/>
          </a:bodyPr>
          <a:lstStyle/>
          <a:p>
            <a:pPr algn="ctr">
              <a:defRPr/>
            </a:pPr>
            <a:r>
              <a:rPr lang="fr-FR" sz="1400" dirty="0">
                <a:solidFill>
                  <a:srgbClr val="3095B4"/>
                </a:solidFill>
                <a:cs typeface="Arial" pitchFamily="34" charset="0"/>
              </a:rPr>
              <a:t>Transport des biens</a:t>
            </a:r>
          </a:p>
        </p:txBody>
      </p:sp>
      <p:sp>
        <p:nvSpPr>
          <p:cNvPr id="20" name="Text Box 6"/>
          <p:cNvSpPr txBox="1">
            <a:spLocks noChangeArrowheads="1"/>
          </p:cNvSpPr>
          <p:nvPr/>
        </p:nvSpPr>
        <p:spPr bwMode="auto">
          <a:xfrm>
            <a:off x="7442147" y="2411596"/>
            <a:ext cx="2108135" cy="369332"/>
          </a:xfrm>
          <a:prstGeom prst="rect">
            <a:avLst/>
          </a:prstGeom>
          <a:noFill/>
          <a:ln w="9525" algn="ctr">
            <a:noFill/>
            <a:miter lim="800000"/>
            <a:headEnd/>
            <a:tailEnd/>
          </a:ln>
        </p:spPr>
        <p:txBody>
          <a:bodyPr wrap="square">
            <a:spAutoFit/>
          </a:bodyPr>
          <a:lstStyle/>
          <a:p>
            <a:pPr algn="ctr"/>
            <a:r>
              <a:rPr lang="fr-FR" b="1" dirty="0">
                <a:solidFill>
                  <a:srgbClr val="5AAAC3">
                    <a:lumMod val="50000"/>
                  </a:srgbClr>
                </a:solidFill>
                <a:cs typeface="Arial" pitchFamily="34" charset="0"/>
              </a:rPr>
              <a:t>EM2</a:t>
            </a:r>
          </a:p>
        </p:txBody>
      </p:sp>
      <p:sp>
        <p:nvSpPr>
          <p:cNvPr id="23" name="Text Box 14"/>
          <p:cNvSpPr txBox="1">
            <a:spLocks noChangeArrowheads="1"/>
          </p:cNvSpPr>
          <p:nvPr/>
        </p:nvSpPr>
        <p:spPr bwMode="auto">
          <a:xfrm>
            <a:off x="4860032" y="2618328"/>
            <a:ext cx="3120786" cy="738664"/>
          </a:xfrm>
          <a:prstGeom prst="rect">
            <a:avLst/>
          </a:prstGeom>
          <a:noFill/>
          <a:ln w="9525" algn="ctr">
            <a:noFill/>
            <a:miter lim="800000"/>
            <a:headEnd/>
            <a:tailEnd/>
          </a:ln>
        </p:spPr>
        <p:txBody>
          <a:bodyPr wrap="square">
            <a:spAutoFit/>
          </a:bodyPr>
          <a:lstStyle/>
          <a:p>
            <a:pPr algn="ctr">
              <a:defRPr/>
            </a:pPr>
            <a:r>
              <a:rPr lang="fr-FR" sz="1400" dirty="0">
                <a:solidFill>
                  <a:srgbClr val="FFC000"/>
                </a:solidFill>
                <a:cs typeface="Arial" pitchFamily="34" charset="0"/>
              </a:rPr>
              <a:t>Acquisition intracommunautaire </a:t>
            </a:r>
            <a:r>
              <a:rPr lang="fr-FR" sz="1400" dirty="0">
                <a:solidFill>
                  <a:srgbClr val="766A62"/>
                </a:solidFill>
                <a:cs typeface="Arial" pitchFamily="34" charset="0"/>
              </a:rPr>
              <a:t>par </a:t>
            </a:r>
            <a:r>
              <a:rPr lang="fr-FR" sz="1400" dirty="0" err="1">
                <a:solidFill>
                  <a:srgbClr val="766A62"/>
                </a:solidFill>
                <a:cs typeface="Arial" pitchFamily="34" charset="0"/>
              </a:rPr>
              <a:t>sté</a:t>
            </a:r>
            <a:r>
              <a:rPr lang="fr-FR" sz="1400" dirty="0">
                <a:solidFill>
                  <a:srgbClr val="766A62"/>
                </a:solidFill>
                <a:cs typeface="Arial" pitchFamily="34" charset="0"/>
              </a:rPr>
              <a:t> B dans EM2 soumise à la TVA dans l’EM2</a:t>
            </a:r>
          </a:p>
        </p:txBody>
      </p:sp>
    </p:spTree>
    <p:extLst>
      <p:ext uri="{BB962C8B-B14F-4D97-AF65-F5344CB8AC3E}">
        <p14:creationId xmlns:p14="http://schemas.microsoft.com/office/powerpoint/2010/main" val="2013365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(6/19)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46</a:t>
            </a:fld>
            <a:endParaRPr lang="en-GB" dirty="0"/>
          </a:p>
        </p:txBody>
      </p:sp>
      <p:sp>
        <p:nvSpPr>
          <p:cNvPr id="4" name="Espace réservé du texte 3"/>
          <p:cNvSpPr>
            <a:spLocks noGrp="1"/>
          </p:cNvSpPr>
          <p:nvPr>
            <p:ph type="body" sz="quarter" idx="11"/>
          </p:nvPr>
        </p:nvSpPr>
        <p:spPr>
          <a:xfrm>
            <a:off x="432000" y="1556792"/>
            <a:ext cx="8280000" cy="4757608"/>
          </a:xfrm>
        </p:spPr>
        <p:txBody>
          <a:bodyPr/>
          <a:lstStyle/>
          <a:p>
            <a:pPr marL="342900" lvl="1" indent="-342900">
              <a:spcBef>
                <a:spcPts val="480"/>
              </a:spcBef>
              <a:buFont typeface="Wingdings" panose="05000000000000000000" pitchFamily="2" charset="2"/>
              <a:buChar char="Ø"/>
            </a:pPr>
            <a:r>
              <a:rPr lang="fr-FR" altLang="fr-FR" sz="2000" dirty="0"/>
              <a:t>La </a:t>
            </a:r>
            <a:r>
              <a:rPr lang="fr-FR" altLang="fr-FR" sz="2000" b="1" dirty="0"/>
              <a:t>livraison au second acquéreur </a:t>
            </a:r>
            <a:r>
              <a:rPr lang="fr-FR" altLang="fr-FR" sz="2000" dirty="0"/>
              <a:t>intervient </a:t>
            </a:r>
            <a:r>
              <a:rPr lang="fr-FR" altLang="fr-FR" sz="2000" b="1" dirty="0"/>
              <a:t>avant</a:t>
            </a:r>
            <a:r>
              <a:rPr lang="fr-FR" altLang="fr-FR" sz="2000" dirty="0"/>
              <a:t> la réalisation du </a:t>
            </a:r>
            <a:r>
              <a:rPr lang="fr-FR" altLang="fr-FR" sz="2000" b="1" dirty="0"/>
              <a:t>transport intracommunautaire</a:t>
            </a:r>
          </a:p>
          <a:p>
            <a:pPr marL="0" lvl="0" indent="0" fontAlgn="auto">
              <a:spcBef>
                <a:spcPts val="0"/>
              </a:spcBef>
              <a:spcAft>
                <a:spcPts val="0"/>
              </a:spcAft>
              <a:buNone/>
            </a:pPr>
            <a:endParaRPr lang="fr-FR" altLang="fr-FR" sz="1800" dirty="0">
              <a:solidFill>
                <a:prstClr val="black"/>
              </a:solidFill>
              <a:latin typeface="Calibri"/>
              <a:ea typeface="+mn-ea"/>
              <a:cs typeface="+mn-cs"/>
            </a:endParaRPr>
          </a:p>
          <a:p>
            <a:pPr marL="0" lvl="0" indent="0" fontAlgn="auto">
              <a:spcBef>
                <a:spcPts val="0"/>
              </a:spcBef>
              <a:spcAft>
                <a:spcPts val="0"/>
              </a:spcAft>
              <a:buNone/>
            </a:pPr>
            <a:endParaRPr lang="fr-FR" altLang="fr-FR" sz="1800" dirty="0">
              <a:solidFill>
                <a:prstClr val="black"/>
              </a:solidFill>
              <a:latin typeface="Calibri"/>
              <a:ea typeface="+mn-ea"/>
              <a:cs typeface="+mn-cs"/>
            </a:endParaRPr>
          </a:p>
          <a:p>
            <a:pPr marL="0" lvl="0" indent="0" fontAlgn="auto">
              <a:spcBef>
                <a:spcPts val="0"/>
              </a:spcBef>
              <a:spcAft>
                <a:spcPts val="0"/>
              </a:spcAft>
              <a:buNone/>
            </a:pPr>
            <a:endParaRPr lang="fr-FR" altLang="fr-FR" sz="1800" dirty="0">
              <a:solidFill>
                <a:prstClr val="black"/>
              </a:solidFill>
              <a:latin typeface="Calibri"/>
              <a:ea typeface="+mn-ea"/>
              <a:cs typeface="+mn-cs"/>
            </a:endParaRPr>
          </a:p>
          <a:p>
            <a:endParaRPr lang="fr-FR" altLang="fr-FR" dirty="0">
              <a:latin typeface="Calibri"/>
            </a:endParaRPr>
          </a:p>
          <a:p>
            <a:pPr lvl="4"/>
            <a:endParaRPr lang="fr-FR" dirty="0">
              <a:solidFill>
                <a:srgbClr val="000000"/>
              </a:solidFill>
            </a:endParaRPr>
          </a:p>
        </p:txBody>
      </p:sp>
      <p:sp>
        <p:nvSpPr>
          <p:cNvPr id="5" name="Text Box 5"/>
          <p:cNvSpPr txBox="1">
            <a:spLocks noChangeArrowheads="1"/>
          </p:cNvSpPr>
          <p:nvPr/>
        </p:nvSpPr>
        <p:spPr bwMode="auto">
          <a:xfrm>
            <a:off x="-209750" y="2483604"/>
            <a:ext cx="1584326" cy="369332"/>
          </a:xfrm>
          <a:prstGeom prst="rect">
            <a:avLst/>
          </a:prstGeom>
          <a:noFill/>
          <a:ln w="9525" algn="ctr">
            <a:noFill/>
            <a:miter lim="800000"/>
            <a:headEnd/>
            <a:tailEnd/>
          </a:ln>
        </p:spPr>
        <p:txBody>
          <a:bodyPr>
            <a:spAutoFit/>
          </a:bodyPr>
          <a:lstStyle/>
          <a:p>
            <a:pPr algn="ctr"/>
            <a:r>
              <a:rPr lang="fr-FR" b="1" dirty="0">
                <a:solidFill>
                  <a:srgbClr val="5AAAC3">
                    <a:lumMod val="50000"/>
                  </a:srgbClr>
                </a:solidFill>
                <a:cs typeface="Arial" pitchFamily="34" charset="0"/>
              </a:rPr>
              <a:t>EM1</a:t>
            </a:r>
          </a:p>
        </p:txBody>
      </p:sp>
      <p:sp>
        <p:nvSpPr>
          <p:cNvPr id="7" name="Text Box 9"/>
          <p:cNvSpPr txBox="1">
            <a:spLocks noChangeArrowheads="1"/>
          </p:cNvSpPr>
          <p:nvPr/>
        </p:nvSpPr>
        <p:spPr bwMode="auto">
          <a:xfrm>
            <a:off x="582413" y="3023358"/>
            <a:ext cx="1441450" cy="584775"/>
          </a:xfrm>
          <a:prstGeom prst="rect">
            <a:avLst/>
          </a:prstGeom>
          <a:noFill/>
          <a:ln w="6350" algn="ctr">
            <a:solidFill>
              <a:sysClr val="windowText" lastClr="000000"/>
            </a:solidFill>
            <a:miter lim="800000"/>
            <a:headEnd/>
            <a:tailEnd/>
          </a:ln>
        </p:spPr>
        <p:txBody>
          <a:bodyPr>
            <a:spAutoFit/>
          </a:bodyPr>
          <a:lstStyle/>
          <a:p>
            <a:pPr algn="ctr">
              <a:defRPr/>
            </a:pPr>
            <a:r>
              <a:rPr lang="fr-FR" sz="1600" kern="0" dirty="0">
                <a:solidFill>
                  <a:srgbClr val="5AAAC3">
                    <a:lumMod val="50000"/>
                  </a:srgbClr>
                </a:solidFill>
                <a:cs typeface="Arial" pitchFamily="34" charset="0"/>
              </a:rPr>
              <a:t>Société A      N° TVA EM1</a:t>
            </a:r>
          </a:p>
        </p:txBody>
      </p:sp>
      <p:sp>
        <p:nvSpPr>
          <p:cNvPr id="10" name="Text Box 13"/>
          <p:cNvSpPr txBox="1">
            <a:spLocks noChangeArrowheads="1"/>
          </p:cNvSpPr>
          <p:nvPr/>
        </p:nvSpPr>
        <p:spPr bwMode="auto">
          <a:xfrm>
            <a:off x="7380312" y="5601415"/>
            <a:ext cx="1424600" cy="584775"/>
          </a:xfrm>
          <a:prstGeom prst="rect">
            <a:avLst/>
          </a:prstGeom>
          <a:noFill/>
          <a:ln w="3175"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C</a:t>
            </a:r>
          </a:p>
          <a:p>
            <a:pPr algn="ctr">
              <a:defRPr/>
            </a:pPr>
            <a:r>
              <a:rPr lang="fr-FR" sz="1600" kern="0" dirty="0">
                <a:solidFill>
                  <a:srgbClr val="5AAAC3">
                    <a:lumMod val="50000"/>
                  </a:srgbClr>
                </a:solidFill>
                <a:cs typeface="Arial" pitchFamily="34" charset="0"/>
              </a:rPr>
              <a:t> N° TVA EM2</a:t>
            </a:r>
          </a:p>
        </p:txBody>
      </p:sp>
      <p:sp>
        <p:nvSpPr>
          <p:cNvPr id="20" name="Text Box 6"/>
          <p:cNvSpPr txBox="1">
            <a:spLocks noChangeArrowheads="1"/>
          </p:cNvSpPr>
          <p:nvPr/>
        </p:nvSpPr>
        <p:spPr bwMode="auto">
          <a:xfrm>
            <a:off x="7442147" y="2411596"/>
            <a:ext cx="2108135" cy="369332"/>
          </a:xfrm>
          <a:prstGeom prst="rect">
            <a:avLst/>
          </a:prstGeom>
          <a:noFill/>
          <a:ln w="9525" algn="ctr">
            <a:noFill/>
            <a:miter lim="800000"/>
            <a:headEnd/>
            <a:tailEnd/>
          </a:ln>
        </p:spPr>
        <p:txBody>
          <a:bodyPr wrap="square">
            <a:spAutoFit/>
          </a:bodyPr>
          <a:lstStyle/>
          <a:p>
            <a:pPr algn="ctr"/>
            <a:r>
              <a:rPr lang="fr-FR" b="1" dirty="0">
                <a:solidFill>
                  <a:srgbClr val="5AAAC3">
                    <a:lumMod val="50000"/>
                  </a:srgbClr>
                </a:solidFill>
                <a:cs typeface="Arial" pitchFamily="34" charset="0"/>
              </a:rPr>
              <a:t>EM2</a:t>
            </a:r>
          </a:p>
        </p:txBody>
      </p:sp>
      <p:cxnSp>
        <p:nvCxnSpPr>
          <p:cNvPr id="24" name="Connecteur en angle 23"/>
          <p:cNvCxnSpPr/>
          <p:nvPr/>
        </p:nvCxnSpPr>
        <p:spPr>
          <a:xfrm>
            <a:off x="2123728" y="3224668"/>
            <a:ext cx="5968884" cy="2271366"/>
          </a:xfrm>
          <a:prstGeom prst="bentConnector2">
            <a:avLst/>
          </a:prstGeom>
          <a:ln w="3175">
            <a:prstDash val="dash"/>
            <a:tailEnd type="arrow"/>
          </a:ln>
        </p:spPr>
        <p:style>
          <a:lnRef idx="1">
            <a:schemeClr val="accent3"/>
          </a:lnRef>
          <a:fillRef idx="0">
            <a:schemeClr val="accent3"/>
          </a:fillRef>
          <a:effectRef idx="0">
            <a:schemeClr val="accent3"/>
          </a:effectRef>
          <a:fontRef idx="minor">
            <a:schemeClr val="tx1"/>
          </a:fontRef>
        </p:style>
      </p:cxnSp>
      <p:sp>
        <p:nvSpPr>
          <p:cNvPr id="25" name="Text Box 20"/>
          <p:cNvSpPr txBox="1">
            <a:spLocks noChangeArrowheads="1"/>
          </p:cNvSpPr>
          <p:nvPr/>
        </p:nvSpPr>
        <p:spPr bwMode="auto">
          <a:xfrm>
            <a:off x="3671664" y="2892711"/>
            <a:ext cx="1872208" cy="307777"/>
          </a:xfrm>
          <a:prstGeom prst="rect">
            <a:avLst/>
          </a:prstGeom>
          <a:noFill/>
          <a:ln w="9525" algn="ctr">
            <a:noFill/>
            <a:miter lim="800000"/>
            <a:headEnd/>
            <a:tailEnd/>
          </a:ln>
        </p:spPr>
        <p:txBody>
          <a:bodyPr wrap="square">
            <a:spAutoFit/>
          </a:bodyPr>
          <a:lstStyle/>
          <a:p>
            <a:pPr algn="ctr">
              <a:defRPr/>
            </a:pPr>
            <a:r>
              <a:rPr lang="fr-FR" sz="1400" dirty="0">
                <a:solidFill>
                  <a:srgbClr val="3095B4"/>
                </a:solidFill>
                <a:cs typeface="Arial" pitchFamily="34" charset="0"/>
              </a:rPr>
              <a:t>Transport  des biens</a:t>
            </a:r>
          </a:p>
        </p:txBody>
      </p:sp>
      <p:sp>
        <p:nvSpPr>
          <p:cNvPr id="26" name="Line 4"/>
          <p:cNvSpPr>
            <a:spLocks noChangeShapeType="1"/>
          </p:cNvSpPr>
          <p:nvPr/>
        </p:nvSpPr>
        <p:spPr bwMode="auto">
          <a:xfrm>
            <a:off x="4589908" y="2483604"/>
            <a:ext cx="0" cy="3597205"/>
          </a:xfrm>
          <a:prstGeom prst="line">
            <a:avLst/>
          </a:prstGeom>
          <a:noFill/>
          <a:ln w="9525">
            <a:solidFill>
              <a:sysClr val="windowText" lastClr="000000"/>
            </a:solidFill>
            <a:round/>
            <a:headEnd/>
            <a:tailEnd/>
          </a:ln>
        </p:spPr>
        <p:txBody>
          <a:bodyPr wrap="square">
            <a:spAutoFit/>
          </a:bodyPr>
          <a:lstStyle/>
          <a:p>
            <a:pPr>
              <a:defRPr/>
            </a:pPr>
            <a:endParaRPr lang="fr-FR" kern="0">
              <a:solidFill>
                <a:prstClr val="black"/>
              </a:solidFill>
            </a:endParaRPr>
          </a:p>
        </p:txBody>
      </p:sp>
      <p:sp>
        <p:nvSpPr>
          <p:cNvPr id="28" name="Text Box 9"/>
          <p:cNvSpPr txBox="1">
            <a:spLocks noChangeArrowheads="1"/>
          </p:cNvSpPr>
          <p:nvPr/>
        </p:nvSpPr>
        <p:spPr bwMode="auto">
          <a:xfrm>
            <a:off x="682278" y="5496034"/>
            <a:ext cx="1441450" cy="584775"/>
          </a:xfrm>
          <a:prstGeom prst="rect">
            <a:avLst/>
          </a:prstGeom>
          <a:noFill/>
          <a:ln w="6350" algn="ctr">
            <a:solidFill>
              <a:sysClr val="windowText" lastClr="000000"/>
            </a:solidFill>
            <a:miter lim="800000"/>
            <a:headEnd/>
            <a:tailEnd/>
          </a:ln>
        </p:spPr>
        <p:txBody>
          <a:bodyPr>
            <a:spAutoFit/>
          </a:bodyPr>
          <a:lstStyle/>
          <a:p>
            <a:pPr algn="ctr">
              <a:defRPr/>
            </a:pPr>
            <a:r>
              <a:rPr lang="fr-FR" sz="1600" kern="0" dirty="0">
                <a:solidFill>
                  <a:srgbClr val="5AAAC3">
                    <a:lumMod val="50000"/>
                  </a:srgbClr>
                </a:solidFill>
                <a:cs typeface="Arial" pitchFamily="34" charset="0"/>
              </a:rPr>
              <a:t>Société B      N° TVA EM1</a:t>
            </a:r>
          </a:p>
        </p:txBody>
      </p:sp>
      <p:cxnSp>
        <p:nvCxnSpPr>
          <p:cNvPr id="29" name="Connecteur droit avec flèche 28"/>
          <p:cNvCxnSpPr>
            <a:endCxn id="28" idx="0"/>
          </p:cNvCxnSpPr>
          <p:nvPr/>
        </p:nvCxnSpPr>
        <p:spPr>
          <a:xfrm>
            <a:off x="1403003" y="3608133"/>
            <a:ext cx="0" cy="18879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 Box 15"/>
          <p:cNvSpPr txBox="1">
            <a:spLocks noChangeArrowheads="1"/>
          </p:cNvSpPr>
          <p:nvPr/>
        </p:nvSpPr>
        <p:spPr bwMode="auto">
          <a:xfrm>
            <a:off x="1547664" y="3687777"/>
            <a:ext cx="1800200" cy="304800"/>
          </a:xfrm>
          <a:prstGeom prst="rect">
            <a:avLst/>
          </a:prstGeom>
          <a:noFill/>
          <a:ln w="9525" algn="ctr">
            <a:noFill/>
            <a:miter lim="800000"/>
            <a:headEnd/>
            <a:tailEnd/>
          </a:ln>
        </p:spPr>
        <p:txBody>
          <a:bodyPr wrap="square">
            <a:spAutoFit/>
          </a:bodyPr>
          <a:lstStyle/>
          <a:p>
            <a:pPr algn="ctr">
              <a:defRPr/>
            </a:pPr>
            <a:r>
              <a:rPr lang="fr-FR" sz="1400" dirty="0">
                <a:solidFill>
                  <a:srgbClr val="D2492A"/>
                </a:solidFill>
                <a:cs typeface="Arial" pitchFamily="34" charset="0"/>
              </a:rPr>
              <a:t>Vente des biens</a:t>
            </a:r>
          </a:p>
        </p:txBody>
      </p:sp>
      <p:sp>
        <p:nvSpPr>
          <p:cNvPr id="31" name="Text Box 13"/>
          <p:cNvSpPr txBox="1">
            <a:spLocks noChangeArrowheads="1"/>
          </p:cNvSpPr>
          <p:nvPr/>
        </p:nvSpPr>
        <p:spPr bwMode="auto">
          <a:xfrm>
            <a:off x="-32717" y="4358252"/>
            <a:ext cx="1512078" cy="738664"/>
          </a:xfrm>
          <a:prstGeom prst="rect">
            <a:avLst/>
          </a:prstGeom>
          <a:noFill/>
          <a:ln w="9525" algn="ctr">
            <a:noFill/>
            <a:miter lim="800000"/>
            <a:headEnd/>
            <a:tailEnd/>
          </a:ln>
        </p:spPr>
        <p:txBody>
          <a:bodyPr wrap="square">
            <a:spAutoFit/>
          </a:bodyPr>
          <a:lstStyle/>
          <a:p>
            <a:pPr algn="ctr">
              <a:defRPr/>
            </a:pPr>
            <a:r>
              <a:rPr lang="fr-FR" sz="1400" dirty="0">
                <a:solidFill>
                  <a:srgbClr val="FFC000"/>
                </a:solidFill>
                <a:cs typeface="Arial" pitchFamily="34" charset="0"/>
              </a:rPr>
              <a:t>Livraison interne</a:t>
            </a:r>
            <a:r>
              <a:rPr lang="fr-FR" sz="1400" dirty="0">
                <a:solidFill>
                  <a:srgbClr val="ABB300">
                    <a:lumMod val="50000"/>
                  </a:srgbClr>
                </a:solidFill>
                <a:cs typeface="Arial" pitchFamily="34" charset="0"/>
              </a:rPr>
              <a:t> soumise à la TVA locale</a:t>
            </a:r>
          </a:p>
        </p:txBody>
      </p:sp>
      <p:cxnSp>
        <p:nvCxnSpPr>
          <p:cNvPr id="32" name="Connecteur droit avec flèche 31"/>
          <p:cNvCxnSpPr/>
          <p:nvPr/>
        </p:nvCxnSpPr>
        <p:spPr>
          <a:xfrm>
            <a:off x="2123728" y="5788422"/>
            <a:ext cx="52565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 Box 18"/>
          <p:cNvSpPr txBox="1">
            <a:spLocks noChangeArrowheads="1"/>
          </p:cNvSpPr>
          <p:nvPr/>
        </p:nvSpPr>
        <p:spPr bwMode="auto">
          <a:xfrm>
            <a:off x="1835696" y="4992679"/>
            <a:ext cx="2662237" cy="523220"/>
          </a:xfrm>
          <a:prstGeom prst="rect">
            <a:avLst/>
          </a:prstGeom>
          <a:noFill/>
          <a:ln w="9525" algn="ctr">
            <a:noFill/>
            <a:miter lim="800000"/>
            <a:headEnd/>
            <a:tailEnd/>
          </a:ln>
        </p:spPr>
        <p:txBody>
          <a:bodyPr wrap="square">
            <a:spAutoFit/>
          </a:bodyPr>
          <a:lstStyle/>
          <a:p>
            <a:pPr algn="ctr">
              <a:defRPr/>
            </a:pPr>
            <a:r>
              <a:rPr lang="fr-FR" sz="1400" dirty="0">
                <a:solidFill>
                  <a:srgbClr val="FFC000"/>
                </a:solidFill>
                <a:cs typeface="Arial" pitchFamily="34" charset="0"/>
              </a:rPr>
              <a:t>Livraison intracommunautaire </a:t>
            </a:r>
            <a:r>
              <a:rPr lang="fr-FR" sz="1400" dirty="0">
                <a:solidFill>
                  <a:srgbClr val="766A62"/>
                </a:solidFill>
                <a:cs typeface="Arial" pitchFamily="34" charset="0"/>
              </a:rPr>
              <a:t>exonérée de TVA dans l’EM1</a:t>
            </a:r>
          </a:p>
        </p:txBody>
      </p:sp>
      <p:sp>
        <p:nvSpPr>
          <p:cNvPr id="34" name="Text Box 14"/>
          <p:cNvSpPr txBox="1">
            <a:spLocks noChangeArrowheads="1"/>
          </p:cNvSpPr>
          <p:nvPr/>
        </p:nvSpPr>
        <p:spPr bwMode="auto">
          <a:xfrm>
            <a:off x="4644008" y="4994592"/>
            <a:ext cx="3120786" cy="738664"/>
          </a:xfrm>
          <a:prstGeom prst="rect">
            <a:avLst/>
          </a:prstGeom>
          <a:noFill/>
          <a:ln w="9525" algn="ctr">
            <a:noFill/>
            <a:miter lim="800000"/>
            <a:headEnd/>
            <a:tailEnd/>
          </a:ln>
        </p:spPr>
        <p:txBody>
          <a:bodyPr wrap="square">
            <a:spAutoFit/>
          </a:bodyPr>
          <a:lstStyle/>
          <a:p>
            <a:pPr algn="ctr">
              <a:defRPr/>
            </a:pPr>
            <a:r>
              <a:rPr lang="fr-FR" sz="1400" dirty="0">
                <a:solidFill>
                  <a:srgbClr val="FFC000"/>
                </a:solidFill>
                <a:cs typeface="Arial" pitchFamily="34" charset="0"/>
              </a:rPr>
              <a:t>Acquisition intracommunautaire </a:t>
            </a:r>
            <a:r>
              <a:rPr lang="fr-FR" sz="1400" dirty="0">
                <a:solidFill>
                  <a:srgbClr val="766A62"/>
                </a:solidFill>
                <a:cs typeface="Arial" pitchFamily="34" charset="0"/>
              </a:rPr>
              <a:t>par Sté C dans EM2 soumise à la TVA dans l’EM2</a:t>
            </a:r>
          </a:p>
        </p:txBody>
      </p:sp>
      <p:sp>
        <p:nvSpPr>
          <p:cNvPr id="35" name="Text Box 16"/>
          <p:cNvSpPr txBox="1">
            <a:spLocks noChangeArrowheads="1"/>
          </p:cNvSpPr>
          <p:nvPr/>
        </p:nvSpPr>
        <p:spPr bwMode="auto">
          <a:xfrm>
            <a:off x="3635424" y="5992033"/>
            <a:ext cx="1944688" cy="304800"/>
          </a:xfrm>
          <a:prstGeom prst="rect">
            <a:avLst/>
          </a:prstGeom>
          <a:noFill/>
          <a:ln w="9525" algn="ctr">
            <a:noFill/>
            <a:miter lim="800000"/>
            <a:headEnd/>
            <a:tailEnd/>
          </a:ln>
        </p:spPr>
        <p:txBody>
          <a:bodyPr>
            <a:spAutoFit/>
          </a:bodyPr>
          <a:lstStyle/>
          <a:p>
            <a:pPr algn="ctr">
              <a:defRPr/>
            </a:pPr>
            <a:r>
              <a:rPr lang="fr-FR" sz="1400" dirty="0">
                <a:solidFill>
                  <a:srgbClr val="D2492A"/>
                </a:solidFill>
                <a:cs typeface="Arial" pitchFamily="34" charset="0"/>
              </a:rPr>
              <a:t>Revente des biens</a:t>
            </a:r>
          </a:p>
        </p:txBody>
      </p:sp>
    </p:spTree>
    <p:extLst>
      <p:ext uri="{BB962C8B-B14F-4D97-AF65-F5344CB8AC3E}">
        <p14:creationId xmlns:p14="http://schemas.microsoft.com/office/powerpoint/2010/main" val="1723687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(7/19)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47</a:t>
            </a:fld>
            <a:endParaRPr lang="en-GB" dirty="0"/>
          </a:p>
        </p:txBody>
      </p:sp>
      <p:sp>
        <p:nvSpPr>
          <p:cNvPr id="4" name="Espace réservé du texte 3"/>
          <p:cNvSpPr>
            <a:spLocks noGrp="1"/>
          </p:cNvSpPr>
          <p:nvPr>
            <p:ph type="body" sz="quarter" idx="11"/>
          </p:nvPr>
        </p:nvSpPr>
        <p:spPr>
          <a:xfrm>
            <a:off x="395536" y="1844824"/>
            <a:ext cx="8280000" cy="4757608"/>
          </a:xfrm>
        </p:spPr>
        <p:txBody>
          <a:bodyPr/>
          <a:lstStyle/>
          <a:p>
            <a:pPr>
              <a:buFont typeface="Wingdings" panose="05000000000000000000" pitchFamily="2" charset="2"/>
              <a:buChar char="Ø"/>
            </a:pPr>
            <a:r>
              <a:rPr lang="en-GB" b="1" dirty="0"/>
              <a:t>CJUE, 21 </a:t>
            </a:r>
            <a:r>
              <a:rPr lang="en-GB" b="1" dirty="0" err="1"/>
              <a:t>février</a:t>
            </a:r>
            <a:r>
              <a:rPr lang="en-GB" b="1" dirty="0"/>
              <a:t> 2018, </a:t>
            </a:r>
            <a:r>
              <a:rPr lang="en-GB" b="1" dirty="0" err="1"/>
              <a:t>aff</a:t>
            </a:r>
            <a:r>
              <a:rPr lang="en-GB" b="1" dirty="0"/>
              <a:t>. C-628/16, </a:t>
            </a:r>
            <a:r>
              <a:rPr lang="en-GB" b="1" dirty="0" err="1"/>
              <a:t>Kreuzmayr</a:t>
            </a:r>
            <a:endParaRPr lang="en-GB" b="1" dirty="0"/>
          </a:p>
          <a:p>
            <a:pPr lvl="3"/>
            <a:endParaRPr lang="fr-FR" dirty="0">
              <a:solidFill>
                <a:srgbClr val="000000"/>
              </a:solidFill>
            </a:endParaRPr>
          </a:p>
          <a:p>
            <a:pPr marL="712788" lvl="3"/>
            <a:r>
              <a:rPr lang="fr-FR" sz="1800" dirty="0">
                <a:solidFill>
                  <a:srgbClr val="000000"/>
                </a:solidFill>
              </a:rPr>
              <a:t>Pour déterminer la livraison à laquelle imputer le transport, la Cour indique qu’il convient de procéder à une appréciation globale de toutes les circonstances particulières de l’espèce.</a:t>
            </a:r>
          </a:p>
          <a:p>
            <a:pPr marL="712788" lvl="3"/>
            <a:endParaRPr lang="fr-FR" dirty="0">
              <a:solidFill>
                <a:srgbClr val="000000"/>
              </a:solidFill>
            </a:endParaRPr>
          </a:p>
          <a:p>
            <a:pPr marL="712788" lvl="3"/>
            <a:r>
              <a:rPr lang="fr-FR" sz="1800" dirty="0">
                <a:solidFill>
                  <a:srgbClr val="000000"/>
                </a:solidFill>
              </a:rPr>
              <a:t>Doivent ainsi, notamment, être déterminés :</a:t>
            </a:r>
          </a:p>
          <a:p>
            <a:pPr marL="993775" lvl="4">
              <a:buFont typeface="Wingdings" panose="05000000000000000000" pitchFamily="2" charset="2"/>
              <a:buChar char="ü"/>
            </a:pPr>
            <a:r>
              <a:rPr lang="fr-FR" dirty="0">
                <a:solidFill>
                  <a:srgbClr val="000000"/>
                </a:solidFill>
              </a:rPr>
              <a:t>à quel moment est intervenue la seconde livraison au sens de la TVA (transfert du pouvoir de disposer du bien comme un propriétaire) ;</a:t>
            </a:r>
          </a:p>
          <a:p>
            <a:pPr marL="993775" lvl="4">
              <a:buFont typeface="Wingdings" panose="05000000000000000000" pitchFamily="2" charset="2"/>
              <a:buChar char="ü"/>
            </a:pPr>
            <a:r>
              <a:rPr lang="fr-FR" dirty="0">
                <a:solidFill>
                  <a:srgbClr val="000000"/>
                </a:solidFill>
              </a:rPr>
              <a:t>les intentions de l’acheteur au moment de l’acquisition du bien, pour autant qu’elles soient étayées par des éléments objectifs.</a:t>
            </a:r>
          </a:p>
        </p:txBody>
      </p:sp>
    </p:spTree>
    <p:extLst>
      <p:ext uri="{BB962C8B-B14F-4D97-AF65-F5344CB8AC3E}">
        <p14:creationId xmlns:p14="http://schemas.microsoft.com/office/powerpoint/2010/main" val="525260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(8/19)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48</a:t>
            </a:fld>
            <a:endParaRPr lang="en-GB" dirty="0"/>
          </a:p>
        </p:txBody>
      </p:sp>
      <p:sp>
        <p:nvSpPr>
          <p:cNvPr id="4" name="Espace réservé du texte 3"/>
          <p:cNvSpPr>
            <a:spLocks noGrp="1"/>
          </p:cNvSpPr>
          <p:nvPr>
            <p:ph type="body" sz="quarter" idx="11"/>
          </p:nvPr>
        </p:nvSpPr>
        <p:spPr>
          <a:xfrm>
            <a:off x="432000" y="1556792"/>
            <a:ext cx="8172448" cy="4757608"/>
          </a:xfrm>
        </p:spPr>
        <p:txBody>
          <a:bodyPr/>
          <a:lstStyle/>
          <a:p>
            <a:pPr>
              <a:buFont typeface="Wingdings" panose="05000000000000000000" pitchFamily="2" charset="2"/>
              <a:buChar char="Ø"/>
            </a:pPr>
            <a:r>
              <a:rPr lang="en-GB" b="1" dirty="0"/>
              <a:t>CJUE, 21 </a:t>
            </a:r>
            <a:r>
              <a:rPr lang="en-GB" b="1" dirty="0" err="1"/>
              <a:t>février</a:t>
            </a:r>
            <a:r>
              <a:rPr lang="en-GB" b="1" dirty="0"/>
              <a:t> 2018, </a:t>
            </a:r>
            <a:r>
              <a:rPr lang="en-GB" b="1" dirty="0" err="1"/>
              <a:t>aff</a:t>
            </a:r>
            <a:r>
              <a:rPr lang="en-GB" b="1" dirty="0"/>
              <a:t>. C-628/16, </a:t>
            </a:r>
            <a:r>
              <a:rPr lang="en-GB" b="1" dirty="0" err="1"/>
              <a:t>Kreuzmayr</a:t>
            </a:r>
            <a:endParaRPr lang="en-GB" b="1" dirty="0"/>
          </a:p>
          <a:p>
            <a:pPr>
              <a:buFont typeface="Wingdings" panose="05000000000000000000" pitchFamily="2" charset="2"/>
              <a:buChar char="Ø"/>
            </a:pPr>
            <a:endParaRPr lang="en-GB" sz="1000" b="1" dirty="0"/>
          </a:p>
          <a:p>
            <a:pPr lvl="1"/>
            <a:r>
              <a:rPr lang="fr-FR" dirty="0">
                <a:solidFill>
                  <a:srgbClr val="000000"/>
                </a:solidFill>
              </a:rPr>
              <a:t>Dans l’affaire </a:t>
            </a:r>
            <a:r>
              <a:rPr lang="fr-FR" dirty="0" err="1">
                <a:solidFill>
                  <a:srgbClr val="000000"/>
                </a:solidFill>
              </a:rPr>
              <a:t>Kreuzmayr</a:t>
            </a:r>
            <a:r>
              <a:rPr lang="fr-FR" dirty="0">
                <a:solidFill>
                  <a:srgbClr val="000000"/>
                </a:solidFill>
              </a:rPr>
              <a:t> :</a:t>
            </a:r>
          </a:p>
          <a:p>
            <a:pPr marL="993775" lvl="4">
              <a:buFont typeface="Wingdings" panose="05000000000000000000" pitchFamily="2" charset="2"/>
              <a:buChar char="ü"/>
            </a:pPr>
            <a:r>
              <a:rPr lang="fr-FR" dirty="0">
                <a:solidFill>
                  <a:srgbClr val="000000"/>
                </a:solidFill>
              </a:rPr>
              <a:t>constatant que BIDI et </a:t>
            </a:r>
            <a:r>
              <a:rPr lang="fr-FR" dirty="0" err="1">
                <a:solidFill>
                  <a:srgbClr val="000000"/>
                </a:solidFill>
              </a:rPr>
              <a:t>Kreuzmayr</a:t>
            </a:r>
            <a:r>
              <a:rPr lang="fr-FR" dirty="0">
                <a:solidFill>
                  <a:srgbClr val="000000"/>
                </a:solidFill>
              </a:rPr>
              <a:t> avaient connaissance du fait que la seconde livraison était intervenue avant la réalisation du transport intracommunautaire, la Cour considère que cette seconde livraison constituait une livraison intracommunautaire exonérée de TVA allemande, la première livraison étant une livraison domestique soumise à la TVA allemande. </a:t>
            </a:r>
            <a:r>
              <a:rPr lang="fr-FR" dirty="0" err="1">
                <a:solidFill>
                  <a:srgbClr val="000000"/>
                </a:solidFill>
              </a:rPr>
              <a:t>Kreuzmayr</a:t>
            </a:r>
            <a:r>
              <a:rPr lang="fr-FR" dirty="0">
                <a:solidFill>
                  <a:srgbClr val="000000"/>
                </a:solidFill>
              </a:rPr>
              <a:t> ne pouvait donc pas déduire la TVA autrichienne facturée à tort par BIDI.</a:t>
            </a:r>
          </a:p>
          <a:p>
            <a:pPr lvl="2"/>
            <a:endParaRPr lang="fr-FR" sz="1000" dirty="0">
              <a:solidFill>
                <a:srgbClr val="000000"/>
              </a:solidFill>
            </a:endParaRPr>
          </a:p>
          <a:p>
            <a:pPr lvl="1"/>
            <a:r>
              <a:rPr lang="fr-FR" dirty="0">
                <a:solidFill>
                  <a:srgbClr val="000000"/>
                </a:solidFill>
              </a:rPr>
              <a:t>Pour parvenir à cette conclusion, la Cour écarte :</a:t>
            </a:r>
          </a:p>
          <a:p>
            <a:pPr marL="993775" lvl="4">
              <a:buFont typeface="Wingdings" panose="05000000000000000000" pitchFamily="2" charset="2"/>
              <a:buChar char="ü"/>
            </a:pPr>
            <a:r>
              <a:rPr lang="fr-FR" dirty="0">
                <a:solidFill>
                  <a:srgbClr val="000000"/>
                </a:solidFill>
              </a:rPr>
              <a:t>l’intention de transporter les biens manifestée par BIDI auprès de BPM lors de la première acquisition des biens (intention non étayée par des éléments objectifs) ;</a:t>
            </a:r>
          </a:p>
          <a:p>
            <a:pPr marL="993775" lvl="4">
              <a:buFont typeface="Wingdings" panose="05000000000000000000" pitchFamily="2" charset="2"/>
              <a:buChar char="ü"/>
            </a:pPr>
            <a:r>
              <a:rPr lang="fr-FR" dirty="0">
                <a:solidFill>
                  <a:srgbClr val="000000"/>
                </a:solidFill>
              </a:rPr>
              <a:t>le fait que BPM ignorait que les biens seraient revendus par BIDI à </a:t>
            </a:r>
            <a:r>
              <a:rPr lang="fr-FR" dirty="0" err="1">
                <a:solidFill>
                  <a:srgbClr val="000000"/>
                </a:solidFill>
              </a:rPr>
              <a:t>Kreuzmayr</a:t>
            </a:r>
            <a:r>
              <a:rPr lang="fr-FR" dirty="0">
                <a:solidFill>
                  <a:srgbClr val="000000"/>
                </a:solidFill>
              </a:rPr>
              <a:t> avant tout transport intracommunautaire et s’était vue communiquer par BIDI un numéro de TVA dans l’Etat membre de destination des biens.      </a:t>
            </a:r>
          </a:p>
        </p:txBody>
      </p:sp>
    </p:spTree>
    <p:extLst>
      <p:ext uri="{BB962C8B-B14F-4D97-AF65-F5344CB8AC3E}">
        <p14:creationId xmlns:p14="http://schemas.microsoft.com/office/powerpoint/2010/main" val="3784912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(9/19)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49</a:t>
            </a:fld>
            <a:endParaRPr lang="en-GB" dirty="0"/>
          </a:p>
        </p:txBody>
      </p:sp>
      <p:sp>
        <p:nvSpPr>
          <p:cNvPr id="4" name="Espace réservé du texte 3"/>
          <p:cNvSpPr>
            <a:spLocks noGrp="1"/>
          </p:cNvSpPr>
          <p:nvPr>
            <p:ph type="body" sz="quarter" idx="11"/>
          </p:nvPr>
        </p:nvSpPr>
        <p:spPr>
          <a:xfrm>
            <a:off x="432000" y="1916832"/>
            <a:ext cx="8280000" cy="4397568"/>
          </a:xfrm>
        </p:spPr>
        <p:txBody>
          <a:bodyPr/>
          <a:lstStyle/>
          <a:p>
            <a:pPr>
              <a:buFont typeface="Wingdings" panose="05000000000000000000" pitchFamily="2" charset="2"/>
              <a:buChar char="Ø"/>
            </a:pPr>
            <a:r>
              <a:rPr lang="en-GB" b="1" dirty="0"/>
              <a:t>CJUE, 21 </a:t>
            </a:r>
            <a:r>
              <a:rPr lang="en-GB" b="1" dirty="0" err="1"/>
              <a:t>février</a:t>
            </a:r>
            <a:r>
              <a:rPr lang="en-GB" b="1" dirty="0"/>
              <a:t> 2018, </a:t>
            </a:r>
            <a:r>
              <a:rPr lang="en-GB" b="1" dirty="0" err="1"/>
              <a:t>aff</a:t>
            </a:r>
            <a:r>
              <a:rPr lang="en-GB" b="1" dirty="0"/>
              <a:t>. C-628/16, </a:t>
            </a:r>
            <a:r>
              <a:rPr lang="en-GB" b="1" dirty="0" err="1"/>
              <a:t>Kreuzmayr</a:t>
            </a:r>
            <a:endParaRPr lang="en-GB" b="1" dirty="0"/>
          </a:p>
          <a:p>
            <a:pPr lvl="1"/>
            <a:endParaRPr lang="en-GB" dirty="0"/>
          </a:p>
          <a:p>
            <a:pPr lvl="1"/>
            <a:r>
              <a:rPr lang="fr-FR" dirty="0"/>
              <a:t>Les conséquences pour votre entreprise française selon qu’elle occupe la place du :</a:t>
            </a:r>
          </a:p>
          <a:p>
            <a:pPr lvl="2">
              <a:buFont typeface="Wingdings" panose="05000000000000000000" pitchFamily="2" charset="2"/>
              <a:buChar char="ü"/>
            </a:pPr>
            <a:r>
              <a:rPr lang="fr-FR" dirty="0"/>
              <a:t>premier vendeur ;</a:t>
            </a:r>
          </a:p>
          <a:p>
            <a:pPr lvl="2">
              <a:buFont typeface="Wingdings" panose="05000000000000000000" pitchFamily="2" charset="2"/>
              <a:buChar char="ü"/>
            </a:pPr>
            <a:r>
              <a:rPr lang="fr-FR" dirty="0"/>
              <a:t>premier acquéreur ;</a:t>
            </a:r>
          </a:p>
          <a:p>
            <a:pPr lvl="2">
              <a:buFont typeface="Wingdings" panose="05000000000000000000" pitchFamily="2" charset="2"/>
              <a:buChar char="ü"/>
            </a:pPr>
            <a:r>
              <a:rPr lang="fr-FR" dirty="0"/>
              <a:t>second acquéreur.</a:t>
            </a:r>
          </a:p>
          <a:p>
            <a:pPr marL="1425600" lvl="5" indent="0" algn="just">
              <a:buNone/>
            </a:pPr>
            <a:r>
              <a:rPr lang="fr-FR" dirty="0"/>
              <a:t>      </a:t>
            </a:r>
          </a:p>
        </p:txBody>
      </p:sp>
    </p:spTree>
    <p:extLst>
      <p:ext uri="{BB962C8B-B14F-4D97-AF65-F5344CB8AC3E}">
        <p14:creationId xmlns:p14="http://schemas.microsoft.com/office/powerpoint/2010/main" val="198269501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5536" y="547200"/>
            <a:ext cx="8352928" cy="720000"/>
          </a:xfrm>
        </p:spPr>
        <p:txBody>
          <a:bodyPr/>
          <a:lstStyle/>
          <a:p>
            <a:r>
              <a:rPr lang="fr-FR" dirty="0"/>
              <a:t>I. A/ Logiciels/systèmes de caisse : la portée de l’obligation demeure incertaine (2/5)</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5</a:t>
            </a:fld>
            <a:endParaRPr lang="en-GB" noProof="0" dirty="0"/>
          </a:p>
        </p:txBody>
      </p:sp>
      <p:sp>
        <p:nvSpPr>
          <p:cNvPr id="4" name="Espace réservé du texte 3"/>
          <p:cNvSpPr>
            <a:spLocks noGrp="1"/>
          </p:cNvSpPr>
          <p:nvPr>
            <p:ph type="body" sz="quarter" idx="11"/>
          </p:nvPr>
        </p:nvSpPr>
        <p:spPr>
          <a:xfrm>
            <a:off x="432000" y="1412776"/>
            <a:ext cx="8388472" cy="4968552"/>
          </a:xfrm>
        </p:spPr>
        <p:txBody>
          <a:bodyPr/>
          <a:lstStyle/>
          <a:p>
            <a:pPr>
              <a:buFont typeface="Wingdings" panose="05000000000000000000" pitchFamily="2" charset="2"/>
              <a:buChar char="Ø"/>
            </a:pPr>
            <a:r>
              <a:rPr lang="fr-FR" dirty="0"/>
              <a:t>La modification de l’article 286 I 3° bis du CGI est consécutive à une </a:t>
            </a:r>
            <a:r>
              <a:rPr lang="fr-FR" b="1" dirty="0"/>
              <a:t>annonce du ministre </a:t>
            </a:r>
            <a:r>
              <a:rPr lang="fr-FR" dirty="0"/>
              <a:t>de l’Action et des comptes publics du 15 juin 2017 : </a:t>
            </a:r>
            <a:endParaRPr lang="fr-FR" sz="1900" dirty="0"/>
          </a:p>
          <a:p>
            <a:pPr lvl="1"/>
            <a:r>
              <a:rPr lang="fr-FR" sz="1600" dirty="0"/>
              <a:t>réduction du champ d’application de la mesure pour mieux cibler l’objectif de lutte contre la fraude (logiciels permissifs).</a:t>
            </a:r>
          </a:p>
          <a:p>
            <a:pPr>
              <a:buFont typeface="Wingdings" panose="05000000000000000000" pitchFamily="2" charset="2"/>
              <a:buChar char="Ø"/>
            </a:pPr>
            <a:r>
              <a:rPr lang="fr-FR" dirty="0"/>
              <a:t>Une </a:t>
            </a:r>
            <a:r>
              <a:rPr lang="fr-FR" b="1" dirty="0"/>
              <a:t>foire aux questions </a:t>
            </a:r>
            <a:r>
              <a:rPr lang="fr-FR" dirty="0"/>
              <a:t>publiée en juillet 2017 tirait déjà les conséquences de cette annonce avant la modification législative.</a:t>
            </a:r>
          </a:p>
          <a:p>
            <a:pPr>
              <a:buFont typeface="Wingdings" panose="05000000000000000000" pitchFamily="2" charset="2"/>
              <a:buChar char="Ø"/>
            </a:pPr>
            <a:r>
              <a:rPr lang="fr-FR" dirty="0"/>
              <a:t>La </a:t>
            </a:r>
            <a:r>
              <a:rPr lang="fr-FR" b="1" dirty="0"/>
              <a:t>portée </a:t>
            </a:r>
            <a:r>
              <a:rPr lang="fr-FR" dirty="0"/>
              <a:t>de l’aménagement de la loi :</a:t>
            </a:r>
          </a:p>
          <a:p>
            <a:pPr lvl="1"/>
            <a:r>
              <a:rPr lang="fr-FR" b="1" dirty="0"/>
              <a:t>ce qui est clair</a:t>
            </a:r>
            <a:r>
              <a:rPr lang="fr-FR" dirty="0"/>
              <a:t> :</a:t>
            </a:r>
          </a:p>
          <a:p>
            <a:pPr lvl="2">
              <a:buFont typeface="Wingdings" panose="05000000000000000000" pitchFamily="2" charset="2"/>
              <a:buChar char="ü"/>
            </a:pPr>
            <a:r>
              <a:rPr lang="fr-FR" sz="1400" dirty="0"/>
              <a:t>les assujettis qui réalisent exclusivement des opérations en « B to B » ne sont pas concernés ;</a:t>
            </a:r>
          </a:p>
          <a:p>
            <a:pPr lvl="2">
              <a:buFont typeface="Wingdings" panose="05000000000000000000" pitchFamily="2" charset="2"/>
              <a:buChar char="ü"/>
            </a:pPr>
            <a:r>
              <a:rPr lang="fr-FR" sz="1400" dirty="0"/>
              <a:t>les assujettis qui réalisent exclusivement des opérations exonérées ou ceux qui sont placés sous le régime de la franchise ne sont pas concernés.</a:t>
            </a:r>
          </a:p>
          <a:p>
            <a:pPr lvl="1"/>
            <a:r>
              <a:rPr lang="fr-FR" b="1" dirty="0"/>
              <a:t>ce qui l’est moins  </a:t>
            </a:r>
            <a:r>
              <a:rPr lang="fr-FR" dirty="0"/>
              <a:t>:</a:t>
            </a:r>
          </a:p>
          <a:p>
            <a:pPr lvl="2">
              <a:buFont typeface="Wingdings" panose="05000000000000000000" pitchFamily="2" charset="2"/>
              <a:buChar char="ü"/>
            </a:pPr>
            <a:r>
              <a:rPr lang="fr-FR" sz="1400" dirty="0"/>
              <a:t>les logiciels ou systèmes de caisse concernés ;</a:t>
            </a:r>
          </a:p>
          <a:p>
            <a:pPr lvl="2">
              <a:buFont typeface="Wingdings" panose="05000000000000000000" pitchFamily="2" charset="2"/>
              <a:buChar char="ü"/>
            </a:pPr>
            <a:r>
              <a:rPr lang="fr-FR" sz="1400" dirty="0"/>
              <a:t>la situation des assujettis qui délivrent des factures en « B to C » sans y être tenus par la réglementation fiscale ;</a:t>
            </a:r>
          </a:p>
          <a:p>
            <a:pPr lvl="2">
              <a:buFont typeface="Wingdings" panose="05000000000000000000" pitchFamily="2" charset="2"/>
              <a:buChar char="ü"/>
            </a:pPr>
            <a:r>
              <a:rPr lang="fr-FR" sz="1400" dirty="0"/>
              <a:t>les autres points.</a:t>
            </a:r>
            <a:endParaRPr lang="fr-FR" b="1" dirty="0"/>
          </a:p>
          <a:p>
            <a:pPr marL="363600" lvl="1" indent="0">
              <a:buNone/>
            </a:pPr>
            <a:endParaRPr lang="fr-FR" dirty="0"/>
          </a:p>
        </p:txBody>
      </p:sp>
    </p:spTree>
    <p:extLst>
      <p:ext uri="{BB962C8B-B14F-4D97-AF65-F5344CB8AC3E}">
        <p14:creationId xmlns:p14="http://schemas.microsoft.com/office/powerpoint/2010/main" val="571064029"/>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(10/19)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50</a:t>
            </a:fld>
            <a:endParaRPr lang="en-GB" dirty="0"/>
          </a:p>
        </p:txBody>
      </p:sp>
      <p:sp>
        <p:nvSpPr>
          <p:cNvPr id="4" name="Espace réservé du texte 3"/>
          <p:cNvSpPr>
            <a:spLocks noGrp="1"/>
          </p:cNvSpPr>
          <p:nvPr>
            <p:ph type="body" sz="quarter" idx="11"/>
          </p:nvPr>
        </p:nvSpPr>
        <p:spPr>
          <a:xfrm>
            <a:off x="432000" y="1556792"/>
            <a:ext cx="8280000" cy="4757608"/>
          </a:xfrm>
        </p:spPr>
        <p:txBody>
          <a:bodyPr/>
          <a:lstStyle/>
          <a:p>
            <a:pPr>
              <a:buFont typeface="Wingdings" panose="05000000000000000000" pitchFamily="2" charset="2"/>
              <a:buChar char="Ø"/>
            </a:pPr>
            <a:r>
              <a:rPr lang="en-GB" b="1" dirty="0"/>
              <a:t>CJUE, 21 </a:t>
            </a:r>
            <a:r>
              <a:rPr lang="en-GB" b="1" dirty="0" err="1"/>
              <a:t>février</a:t>
            </a:r>
            <a:r>
              <a:rPr lang="en-GB" b="1" dirty="0"/>
              <a:t> 2018, </a:t>
            </a:r>
            <a:r>
              <a:rPr lang="en-GB" b="1" dirty="0" err="1"/>
              <a:t>aff</a:t>
            </a:r>
            <a:r>
              <a:rPr lang="en-GB" b="1" dirty="0"/>
              <a:t>. C-628/16, </a:t>
            </a:r>
            <a:r>
              <a:rPr lang="en-GB" b="1" dirty="0" err="1"/>
              <a:t>Kreuzmayr</a:t>
            </a:r>
            <a:endParaRPr lang="en-GB" b="1" dirty="0"/>
          </a:p>
          <a:p>
            <a:pPr lvl="1"/>
            <a:r>
              <a:rPr lang="en-GB" dirty="0" err="1"/>
              <a:t>Votre</a:t>
            </a:r>
            <a:r>
              <a:rPr lang="en-GB" dirty="0"/>
              <a:t> </a:t>
            </a:r>
            <a:r>
              <a:rPr lang="en-GB" dirty="0" err="1"/>
              <a:t>entreprise</a:t>
            </a:r>
            <a:r>
              <a:rPr lang="en-GB" dirty="0"/>
              <a:t> </a:t>
            </a:r>
            <a:r>
              <a:rPr lang="en-GB" dirty="0" err="1"/>
              <a:t>française</a:t>
            </a:r>
            <a:r>
              <a:rPr lang="en-GB" dirty="0"/>
              <a:t> </a:t>
            </a:r>
            <a:r>
              <a:rPr lang="en-GB" dirty="0" err="1"/>
              <a:t>est</a:t>
            </a:r>
            <a:r>
              <a:rPr lang="en-GB" dirty="0"/>
              <a:t> le premier </a:t>
            </a:r>
            <a:r>
              <a:rPr lang="en-GB" dirty="0" err="1"/>
              <a:t>vendeur</a:t>
            </a:r>
            <a:r>
              <a:rPr lang="en-GB" dirty="0"/>
              <a:t> (</a:t>
            </a:r>
            <a:r>
              <a:rPr lang="en-GB" b="1" dirty="0" err="1"/>
              <a:t>société</a:t>
            </a:r>
            <a:r>
              <a:rPr lang="en-GB" b="1" dirty="0"/>
              <a:t> A</a:t>
            </a:r>
            <a:r>
              <a:rPr lang="en-GB" dirty="0"/>
              <a:t>) :</a:t>
            </a:r>
          </a:p>
          <a:p>
            <a:pPr marL="363600" lvl="1" indent="0">
              <a:buNone/>
            </a:pPr>
            <a:r>
              <a:rPr lang="fr-FR" dirty="0">
                <a:solidFill>
                  <a:srgbClr val="000000"/>
                </a:solidFill>
              </a:rPr>
              <a:t>  </a:t>
            </a:r>
          </a:p>
        </p:txBody>
      </p:sp>
      <p:sp>
        <p:nvSpPr>
          <p:cNvPr id="5" name="Text Box 5"/>
          <p:cNvSpPr txBox="1">
            <a:spLocks noChangeArrowheads="1"/>
          </p:cNvSpPr>
          <p:nvPr/>
        </p:nvSpPr>
        <p:spPr bwMode="auto">
          <a:xfrm>
            <a:off x="-209750" y="2483604"/>
            <a:ext cx="1584326" cy="369332"/>
          </a:xfrm>
          <a:prstGeom prst="rect">
            <a:avLst/>
          </a:prstGeom>
          <a:noFill/>
          <a:ln w="9525" algn="ctr">
            <a:noFill/>
            <a:miter lim="800000"/>
            <a:headEnd/>
            <a:tailEnd/>
          </a:ln>
        </p:spPr>
        <p:txBody>
          <a:bodyPr>
            <a:spAutoFit/>
          </a:bodyPr>
          <a:lstStyle/>
          <a:p>
            <a:pPr algn="ctr"/>
            <a:r>
              <a:rPr lang="fr-FR" b="1" dirty="0">
                <a:solidFill>
                  <a:srgbClr val="5AAAC3">
                    <a:lumMod val="50000"/>
                  </a:srgbClr>
                </a:solidFill>
                <a:cs typeface="Arial" pitchFamily="34" charset="0"/>
              </a:rPr>
              <a:t>France</a:t>
            </a:r>
          </a:p>
        </p:txBody>
      </p:sp>
      <p:sp>
        <p:nvSpPr>
          <p:cNvPr id="6" name="Text Box 9"/>
          <p:cNvSpPr txBox="1">
            <a:spLocks noChangeArrowheads="1"/>
          </p:cNvSpPr>
          <p:nvPr/>
        </p:nvSpPr>
        <p:spPr bwMode="auto">
          <a:xfrm>
            <a:off x="255388" y="3160791"/>
            <a:ext cx="1580308" cy="584775"/>
          </a:xfrm>
          <a:prstGeom prst="rect">
            <a:avLst/>
          </a:prstGeom>
          <a:noFill/>
          <a:ln w="6350"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A (FR)     N° TVA FR</a:t>
            </a:r>
          </a:p>
        </p:txBody>
      </p:sp>
      <p:cxnSp>
        <p:nvCxnSpPr>
          <p:cNvPr id="7" name="Connecteur droit avec flèche 6"/>
          <p:cNvCxnSpPr/>
          <p:nvPr/>
        </p:nvCxnSpPr>
        <p:spPr>
          <a:xfrm flipV="1">
            <a:off x="1907704" y="3433357"/>
            <a:ext cx="5472608" cy="19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Line 4"/>
          <p:cNvSpPr>
            <a:spLocks noChangeShapeType="1"/>
          </p:cNvSpPr>
          <p:nvPr/>
        </p:nvSpPr>
        <p:spPr bwMode="auto">
          <a:xfrm>
            <a:off x="4572000" y="2505384"/>
            <a:ext cx="0" cy="3160220"/>
          </a:xfrm>
          <a:prstGeom prst="line">
            <a:avLst/>
          </a:prstGeom>
          <a:noFill/>
          <a:ln w="9525">
            <a:solidFill>
              <a:sysClr val="windowText" lastClr="000000"/>
            </a:solidFill>
            <a:round/>
            <a:headEnd/>
            <a:tailEnd/>
          </a:ln>
        </p:spPr>
        <p:txBody>
          <a:bodyPr wrap="square">
            <a:spAutoFit/>
          </a:bodyPr>
          <a:lstStyle/>
          <a:p>
            <a:pPr>
              <a:defRPr/>
            </a:pPr>
            <a:endParaRPr lang="fr-FR" kern="0">
              <a:solidFill>
                <a:prstClr val="black"/>
              </a:solidFill>
            </a:endParaRPr>
          </a:p>
        </p:txBody>
      </p:sp>
      <p:sp>
        <p:nvSpPr>
          <p:cNvPr id="10" name="Text Box 6"/>
          <p:cNvSpPr txBox="1">
            <a:spLocks noChangeArrowheads="1"/>
          </p:cNvSpPr>
          <p:nvPr/>
        </p:nvSpPr>
        <p:spPr bwMode="auto">
          <a:xfrm>
            <a:off x="7442147" y="2411596"/>
            <a:ext cx="2108135" cy="369332"/>
          </a:xfrm>
          <a:prstGeom prst="rect">
            <a:avLst/>
          </a:prstGeom>
          <a:noFill/>
          <a:ln w="9525" algn="ctr">
            <a:noFill/>
            <a:miter lim="800000"/>
            <a:headEnd/>
            <a:tailEnd/>
          </a:ln>
        </p:spPr>
        <p:txBody>
          <a:bodyPr wrap="square">
            <a:spAutoFit/>
          </a:bodyPr>
          <a:lstStyle/>
          <a:p>
            <a:pPr algn="ctr"/>
            <a:r>
              <a:rPr lang="fr-FR" b="1" dirty="0">
                <a:solidFill>
                  <a:srgbClr val="5AAAC3">
                    <a:lumMod val="50000"/>
                  </a:srgbClr>
                </a:solidFill>
                <a:cs typeface="Arial" pitchFamily="34" charset="0"/>
              </a:rPr>
              <a:t>EM2</a:t>
            </a:r>
          </a:p>
        </p:txBody>
      </p:sp>
      <p:sp>
        <p:nvSpPr>
          <p:cNvPr id="11" name="Text Box 13"/>
          <p:cNvSpPr txBox="1">
            <a:spLocks noChangeArrowheads="1"/>
          </p:cNvSpPr>
          <p:nvPr/>
        </p:nvSpPr>
        <p:spPr bwMode="auto">
          <a:xfrm>
            <a:off x="7404065" y="5373216"/>
            <a:ext cx="1424600" cy="584775"/>
          </a:xfrm>
          <a:prstGeom prst="rect">
            <a:avLst/>
          </a:prstGeom>
          <a:noFill/>
          <a:ln w="3175"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C</a:t>
            </a:r>
          </a:p>
          <a:p>
            <a:pPr algn="ctr">
              <a:defRPr/>
            </a:pPr>
            <a:r>
              <a:rPr lang="fr-FR" sz="1600" kern="0" dirty="0">
                <a:solidFill>
                  <a:srgbClr val="5AAAC3">
                    <a:lumMod val="50000"/>
                  </a:srgbClr>
                </a:solidFill>
                <a:cs typeface="Arial" pitchFamily="34" charset="0"/>
              </a:rPr>
              <a:t> N° TVA EM2</a:t>
            </a:r>
          </a:p>
        </p:txBody>
      </p:sp>
      <p:sp>
        <p:nvSpPr>
          <p:cNvPr id="12" name="Text Box 10"/>
          <p:cNvSpPr txBox="1">
            <a:spLocks noChangeArrowheads="1"/>
          </p:cNvSpPr>
          <p:nvPr/>
        </p:nvSpPr>
        <p:spPr bwMode="auto">
          <a:xfrm>
            <a:off x="7380312" y="3140968"/>
            <a:ext cx="1384132" cy="584775"/>
          </a:xfrm>
          <a:prstGeom prst="rect">
            <a:avLst/>
          </a:prstGeom>
          <a:noFill/>
          <a:ln w="3175"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B</a:t>
            </a:r>
          </a:p>
          <a:p>
            <a:pPr algn="ctr">
              <a:defRPr/>
            </a:pPr>
            <a:r>
              <a:rPr lang="fr-FR" sz="1600" kern="0" dirty="0">
                <a:solidFill>
                  <a:srgbClr val="5AAAC3">
                    <a:lumMod val="50000"/>
                  </a:srgbClr>
                </a:solidFill>
                <a:cs typeface="Arial" pitchFamily="34" charset="0"/>
              </a:rPr>
              <a:t>N° TVA EM2</a:t>
            </a:r>
          </a:p>
        </p:txBody>
      </p:sp>
      <p:sp>
        <p:nvSpPr>
          <p:cNvPr id="13" name="Text Box 15"/>
          <p:cNvSpPr txBox="1">
            <a:spLocks noChangeArrowheads="1"/>
          </p:cNvSpPr>
          <p:nvPr/>
        </p:nvSpPr>
        <p:spPr bwMode="auto">
          <a:xfrm>
            <a:off x="2195736" y="2980184"/>
            <a:ext cx="1728787" cy="304800"/>
          </a:xfrm>
          <a:prstGeom prst="rect">
            <a:avLst/>
          </a:prstGeom>
          <a:noFill/>
          <a:ln w="9525" algn="ctr">
            <a:noFill/>
            <a:miter lim="800000"/>
            <a:headEnd/>
            <a:tailEnd/>
          </a:ln>
        </p:spPr>
        <p:txBody>
          <a:bodyPr>
            <a:spAutoFit/>
          </a:bodyPr>
          <a:lstStyle/>
          <a:p>
            <a:pPr algn="ctr">
              <a:defRPr/>
            </a:pPr>
            <a:r>
              <a:rPr lang="fr-FR" sz="1400" dirty="0">
                <a:solidFill>
                  <a:srgbClr val="D2492A"/>
                </a:solidFill>
                <a:cs typeface="Arial" pitchFamily="34" charset="0"/>
              </a:rPr>
              <a:t>Vente des biens</a:t>
            </a:r>
          </a:p>
        </p:txBody>
      </p:sp>
      <p:sp>
        <p:nvSpPr>
          <p:cNvPr id="14" name="Text Box 16"/>
          <p:cNvSpPr txBox="1">
            <a:spLocks noChangeArrowheads="1"/>
          </p:cNvSpPr>
          <p:nvPr/>
        </p:nvSpPr>
        <p:spPr bwMode="auto">
          <a:xfrm>
            <a:off x="6227712" y="3933056"/>
            <a:ext cx="1944688" cy="304800"/>
          </a:xfrm>
          <a:prstGeom prst="rect">
            <a:avLst/>
          </a:prstGeom>
          <a:noFill/>
          <a:ln w="9525" algn="ctr">
            <a:noFill/>
            <a:miter lim="800000"/>
            <a:headEnd/>
            <a:tailEnd/>
          </a:ln>
        </p:spPr>
        <p:txBody>
          <a:bodyPr>
            <a:spAutoFit/>
          </a:bodyPr>
          <a:lstStyle/>
          <a:p>
            <a:pPr algn="ctr">
              <a:defRPr/>
            </a:pPr>
            <a:r>
              <a:rPr lang="fr-FR" sz="1400" dirty="0">
                <a:solidFill>
                  <a:srgbClr val="D2492A"/>
                </a:solidFill>
                <a:cs typeface="Arial" pitchFamily="34" charset="0"/>
              </a:rPr>
              <a:t>Revente des biens</a:t>
            </a:r>
          </a:p>
        </p:txBody>
      </p:sp>
      <p:cxnSp>
        <p:nvCxnSpPr>
          <p:cNvPr id="15" name="Connecteur droit avec flèche 14"/>
          <p:cNvCxnSpPr/>
          <p:nvPr/>
        </p:nvCxnSpPr>
        <p:spPr>
          <a:xfrm>
            <a:off x="8072378" y="3725743"/>
            <a:ext cx="20234" cy="1647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a:cxnSpLocks noChangeShapeType="1"/>
            <a:stCxn id="6" idx="2"/>
          </p:cNvCxnSpPr>
          <p:nvPr/>
        </p:nvCxnSpPr>
        <p:spPr bwMode="auto">
          <a:xfrm rot="16200000" flipH="1">
            <a:off x="3281601" y="1509506"/>
            <a:ext cx="1922279" cy="6394397"/>
          </a:xfrm>
          <a:prstGeom prst="bentConnector2">
            <a:avLst/>
          </a:prstGeom>
          <a:noFill/>
          <a:ln w="9525" algn="ctr">
            <a:solidFill>
              <a:srgbClr val="3095B4"/>
            </a:solidFill>
            <a:prstDash val="dash"/>
            <a:round/>
            <a:headEnd/>
            <a:tailEnd type="arrow" w="med" len="med"/>
          </a:ln>
        </p:spPr>
      </p:cxnSp>
      <p:sp>
        <p:nvSpPr>
          <p:cNvPr id="17" name="Text Box 20"/>
          <p:cNvSpPr txBox="1">
            <a:spLocks noChangeArrowheads="1"/>
          </p:cNvSpPr>
          <p:nvPr/>
        </p:nvSpPr>
        <p:spPr bwMode="auto">
          <a:xfrm>
            <a:off x="3060130" y="5805264"/>
            <a:ext cx="3096046" cy="523220"/>
          </a:xfrm>
          <a:prstGeom prst="rect">
            <a:avLst/>
          </a:prstGeom>
          <a:noFill/>
          <a:ln w="9525" algn="ctr">
            <a:noFill/>
            <a:miter lim="800000"/>
            <a:headEnd/>
            <a:tailEnd/>
          </a:ln>
        </p:spPr>
        <p:txBody>
          <a:bodyPr wrap="square">
            <a:spAutoFit/>
          </a:bodyPr>
          <a:lstStyle/>
          <a:p>
            <a:pPr algn="ctr">
              <a:defRPr/>
            </a:pPr>
            <a:r>
              <a:rPr lang="fr-FR" sz="1400" dirty="0">
                <a:solidFill>
                  <a:srgbClr val="3095B4"/>
                </a:solidFill>
                <a:cs typeface="Arial" pitchFamily="34" charset="0"/>
              </a:rPr>
              <a:t>Le transport des biens est effectué pour le compte de la société C</a:t>
            </a:r>
          </a:p>
        </p:txBody>
      </p:sp>
    </p:spTree>
    <p:extLst>
      <p:ext uri="{BB962C8B-B14F-4D97-AF65-F5344CB8AC3E}">
        <p14:creationId xmlns:p14="http://schemas.microsoft.com/office/powerpoint/2010/main" val="3021389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(11/19)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51</a:t>
            </a:fld>
            <a:endParaRPr lang="en-GB" dirty="0"/>
          </a:p>
        </p:txBody>
      </p:sp>
      <p:sp>
        <p:nvSpPr>
          <p:cNvPr id="4" name="Espace réservé du texte 3"/>
          <p:cNvSpPr>
            <a:spLocks noGrp="1"/>
          </p:cNvSpPr>
          <p:nvPr>
            <p:ph type="body" sz="quarter" idx="11"/>
          </p:nvPr>
        </p:nvSpPr>
        <p:spPr>
          <a:xfrm>
            <a:off x="432000" y="1556792"/>
            <a:ext cx="8280000" cy="4757608"/>
          </a:xfrm>
        </p:spPr>
        <p:txBody>
          <a:bodyPr/>
          <a:lstStyle/>
          <a:p>
            <a:pPr>
              <a:buFont typeface="Wingdings" panose="05000000000000000000" pitchFamily="2" charset="2"/>
              <a:buChar char="Ø"/>
            </a:pPr>
            <a:r>
              <a:rPr lang="en-GB" b="1" dirty="0"/>
              <a:t>CJUE, 21 </a:t>
            </a:r>
            <a:r>
              <a:rPr lang="en-GB" b="1" dirty="0" err="1"/>
              <a:t>février</a:t>
            </a:r>
            <a:r>
              <a:rPr lang="en-GB" b="1" dirty="0"/>
              <a:t> 2018, </a:t>
            </a:r>
            <a:r>
              <a:rPr lang="en-GB" b="1" dirty="0" err="1"/>
              <a:t>aff</a:t>
            </a:r>
            <a:r>
              <a:rPr lang="en-GB" b="1" dirty="0"/>
              <a:t>. C-628/16, </a:t>
            </a:r>
            <a:r>
              <a:rPr lang="en-GB" b="1" dirty="0" err="1"/>
              <a:t>Kreuzmayr</a:t>
            </a:r>
            <a:endParaRPr lang="en-GB" b="1" dirty="0"/>
          </a:p>
          <a:p>
            <a:pPr lvl="1"/>
            <a:r>
              <a:rPr lang="en-GB" dirty="0" err="1"/>
              <a:t>Votre</a:t>
            </a:r>
            <a:r>
              <a:rPr lang="en-GB" dirty="0"/>
              <a:t> </a:t>
            </a:r>
            <a:r>
              <a:rPr lang="en-GB" dirty="0" err="1"/>
              <a:t>entreprise</a:t>
            </a:r>
            <a:r>
              <a:rPr lang="en-GB" dirty="0"/>
              <a:t> </a:t>
            </a:r>
            <a:r>
              <a:rPr lang="en-GB" dirty="0" err="1"/>
              <a:t>française</a:t>
            </a:r>
            <a:r>
              <a:rPr lang="en-GB" dirty="0"/>
              <a:t> </a:t>
            </a:r>
            <a:r>
              <a:rPr lang="en-GB" dirty="0" err="1"/>
              <a:t>est</a:t>
            </a:r>
            <a:r>
              <a:rPr lang="en-GB" dirty="0"/>
              <a:t> le premier </a:t>
            </a:r>
            <a:r>
              <a:rPr lang="en-GB" dirty="0" err="1"/>
              <a:t>acquéreur</a:t>
            </a:r>
            <a:r>
              <a:rPr lang="en-GB" dirty="0"/>
              <a:t> (</a:t>
            </a:r>
            <a:r>
              <a:rPr lang="en-GB" b="1" dirty="0" err="1"/>
              <a:t>société</a:t>
            </a:r>
            <a:r>
              <a:rPr lang="en-GB" b="1" dirty="0"/>
              <a:t> B</a:t>
            </a:r>
            <a:r>
              <a:rPr lang="en-GB" dirty="0"/>
              <a:t>) :</a:t>
            </a:r>
          </a:p>
          <a:p>
            <a:pPr marL="363600" lvl="1" indent="0">
              <a:buNone/>
            </a:pPr>
            <a:r>
              <a:rPr lang="fr-FR" dirty="0">
                <a:solidFill>
                  <a:srgbClr val="000000"/>
                </a:solidFill>
              </a:rPr>
              <a:t>  </a:t>
            </a:r>
          </a:p>
        </p:txBody>
      </p:sp>
      <p:sp>
        <p:nvSpPr>
          <p:cNvPr id="5" name="Text Box 5"/>
          <p:cNvSpPr txBox="1">
            <a:spLocks noChangeArrowheads="1"/>
          </p:cNvSpPr>
          <p:nvPr/>
        </p:nvSpPr>
        <p:spPr bwMode="auto">
          <a:xfrm>
            <a:off x="-209750" y="2483604"/>
            <a:ext cx="1584326" cy="369332"/>
          </a:xfrm>
          <a:prstGeom prst="rect">
            <a:avLst/>
          </a:prstGeom>
          <a:noFill/>
          <a:ln w="9525" algn="ctr">
            <a:noFill/>
            <a:miter lim="800000"/>
            <a:headEnd/>
            <a:tailEnd/>
          </a:ln>
        </p:spPr>
        <p:txBody>
          <a:bodyPr>
            <a:spAutoFit/>
          </a:bodyPr>
          <a:lstStyle/>
          <a:p>
            <a:pPr algn="ctr"/>
            <a:r>
              <a:rPr lang="fr-FR" b="1" dirty="0">
                <a:solidFill>
                  <a:srgbClr val="5AAAC3">
                    <a:lumMod val="50000"/>
                  </a:srgbClr>
                </a:solidFill>
                <a:cs typeface="Arial" pitchFamily="34" charset="0"/>
              </a:rPr>
              <a:t>EM1</a:t>
            </a:r>
          </a:p>
        </p:txBody>
      </p:sp>
      <p:sp>
        <p:nvSpPr>
          <p:cNvPr id="6" name="Text Box 9"/>
          <p:cNvSpPr txBox="1">
            <a:spLocks noChangeArrowheads="1"/>
          </p:cNvSpPr>
          <p:nvPr/>
        </p:nvSpPr>
        <p:spPr bwMode="auto">
          <a:xfrm>
            <a:off x="255388" y="3160791"/>
            <a:ext cx="1580308" cy="584775"/>
          </a:xfrm>
          <a:prstGeom prst="rect">
            <a:avLst/>
          </a:prstGeom>
          <a:noFill/>
          <a:ln w="6350"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A      N° TVA EM1</a:t>
            </a:r>
          </a:p>
        </p:txBody>
      </p:sp>
      <p:cxnSp>
        <p:nvCxnSpPr>
          <p:cNvPr id="7" name="Connecteur droit avec flèche 6"/>
          <p:cNvCxnSpPr/>
          <p:nvPr/>
        </p:nvCxnSpPr>
        <p:spPr>
          <a:xfrm flipV="1">
            <a:off x="1907704" y="3433357"/>
            <a:ext cx="5472608" cy="19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Line 4"/>
          <p:cNvSpPr>
            <a:spLocks noChangeShapeType="1"/>
          </p:cNvSpPr>
          <p:nvPr/>
        </p:nvSpPr>
        <p:spPr bwMode="auto">
          <a:xfrm>
            <a:off x="4572000" y="2505383"/>
            <a:ext cx="8954" cy="3011849"/>
          </a:xfrm>
          <a:prstGeom prst="line">
            <a:avLst/>
          </a:prstGeom>
          <a:noFill/>
          <a:ln w="9525">
            <a:solidFill>
              <a:sysClr val="windowText" lastClr="000000"/>
            </a:solidFill>
            <a:round/>
            <a:headEnd/>
            <a:tailEnd/>
          </a:ln>
        </p:spPr>
        <p:txBody>
          <a:bodyPr wrap="square">
            <a:spAutoFit/>
          </a:bodyPr>
          <a:lstStyle/>
          <a:p>
            <a:pPr>
              <a:defRPr/>
            </a:pPr>
            <a:endParaRPr lang="fr-FR" kern="0">
              <a:solidFill>
                <a:prstClr val="black"/>
              </a:solidFill>
            </a:endParaRPr>
          </a:p>
        </p:txBody>
      </p:sp>
      <p:sp>
        <p:nvSpPr>
          <p:cNvPr id="10" name="Text Box 6"/>
          <p:cNvSpPr txBox="1">
            <a:spLocks noChangeArrowheads="1"/>
          </p:cNvSpPr>
          <p:nvPr/>
        </p:nvSpPr>
        <p:spPr bwMode="auto">
          <a:xfrm>
            <a:off x="7442147" y="2411596"/>
            <a:ext cx="2108135" cy="369332"/>
          </a:xfrm>
          <a:prstGeom prst="rect">
            <a:avLst/>
          </a:prstGeom>
          <a:noFill/>
          <a:ln w="9525" algn="ctr">
            <a:noFill/>
            <a:miter lim="800000"/>
            <a:headEnd/>
            <a:tailEnd/>
          </a:ln>
        </p:spPr>
        <p:txBody>
          <a:bodyPr wrap="square">
            <a:spAutoFit/>
          </a:bodyPr>
          <a:lstStyle/>
          <a:p>
            <a:pPr algn="ctr"/>
            <a:r>
              <a:rPr lang="fr-FR" b="1" dirty="0">
                <a:solidFill>
                  <a:srgbClr val="5AAAC3">
                    <a:lumMod val="50000"/>
                  </a:srgbClr>
                </a:solidFill>
                <a:cs typeface="Arial" pitchFamily="34" charset="0"/>
              </a:rPr>
              <a:t>France</a:t>
            </a:r>
          </a:p>
        </p:txBody>
      </p:sp>
      <p:sp>
        <p:nvSpPr>
          <p:cNvPr id="11" name="Text Box 13"/>
          <p:cNvSpPr txBox="1">
            <a:spLocks noChangeArrowheads="1"/>
          </p:cNvSpPr>
          <p:nvPr/>
        </p:nvSpPr>
        <p:spPr bwMode="auto">
          <a:xfrm>
            <a:off x="7416316" y="5224844"/>
            <a:ext cx="1584176" cy="584775"/>
          </a:xfrm>
          <a:prstGeom prst="rect">
            <a:avLst/>
          </a:prstGeom>
          <a:noFill/>
          <a:ln w="3175"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C (FR)</a:t>
            </a:r>
          </a:p>
          <a:p>
            <a:pPr algn="ctr">
              <a:defRPr/>
            </a:pPr>
            <a:r>
              <a:rPr lang="fr-FR" sz="1600" kern="0" dirty="0">
                <a:solidFill>
                  <a:srgbClr val="5AAAC3">
                    <a:lumMod val="50000"/>
                  </a:srgbClr>
                </a:solidFill>
                <a:cs typeface="Arial" pitchFamily="34" charset="0"/>
              </a:rPr>
              <a:t> N° TVA FR</a:t>
            </a:r>
          </a:p>
        </p:txBody>
      </p:sp>
      <p:sp>
        <p:nvSpPr>
          <p:cNvPr id="12" name="Text Box 10"/>
          <p:cNvSpPr txBox="1">
            <a:spLocks noChangeArrowheads="1"/>
          </p:cNvSpPr>
          <p:nvPr/>
        </p:nvSpPr>
        <p:spPr bwMode="auto">
          <a:xfrm>
            <a:off x="7380312" y="3140968"/>
            <a:ext cx="1656184" cy="584775"/>
          </a:xfrm>
          <a:prstGeom prst="rect">
            <a:avLst/>
          </a:prstGeom>
          <a:noFill/>
          <a:ln w="3175"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B (FR)</a:t>
            </a:r>
          </a:p>
          <a:p>
            <a:pPr algn="ctr">
              <a:defRPr/>
            </a:pPr>
            <a:r>
              <a:rPr lang="fr-FR" sz="1600" kern="0" dirty="0">
                <a:solidFill>
                  <a:srgbClr val="5AAAC3">
                    <a:lumMod val="50000"/>
                  </a:srgbClr>
                </a:solidFill>
                <a:cs typeface="Arial" pitchFamily="34" charset="0"/>
              </a:rPr>
              <a:t>N° TVA FR</a:t>
            </a:r>
          </a:p>
        </p:txBody>
      </p:sp>
      <p:sp>
        <p:nvSpPr>
          <p:cNvPr id="13" name="Text Box 15"/>
          <p:cNvSpPr txBox="1">
            <a:spLocks noChangeArrowheads="1"/>
          </p:cNvSpPr>
          <p:nvPr/>
        </p:nvSpPr>
        <p:spPr bwMode="auto">
          <a:xfrm>
            <a:off x="2195736" y="2980184"/>
            <a:ext cx="1728787" cy="304800"/>
          </a:xfrm>
          <a:prstGeom prst="rect">
            <a:avLst/>
          </a:prstGeom>
          <a:noFill/>
          <a:ln w="9525" algn="ctr">
            <a:noFill/>
            <a:miter lim="800000"/>
            <a:headEnd/>
            <a:tailEnd/>
          </a:ln>
        </p:spPr>
        <p:txBody>
          <a:bodyPr>
            <a:spAutoFit/>
          </a:bodyPr>
          <a:lstStyle/>
          <a:p>
            <a:pPr algn="ctr">
              <a:defRPr/>
            </a:pPr>
            <a:r>
              <a:rPr lang="fr-FR" sz="1400" dirty="0">
                <a:solidFill>
                  <a:srgbClr val="D2492A"/>
                </a:solidFill>
                <a:cs typeface="Arial" pitchFamily="34" charset="0"/>
              </a:rPr>
              <a:t>Vente des biens</a:t>
            </a:r>
          </a:p>
        </p:txBody>
      </p:sp>
      <p:sp>
        <p:nvSpPr>
          <p:cNvPr id="14" name="Text Box 16"/>
          <p:cNvSpPr txBox="1">
            <a:spLocks noChangeArrowheads="1"/>
          </p:cNvSpPr>
          <p:nvPr/>
        </p:nvSpPr>
        <p:spPr bwMode="auto">
          <a:xfrm>
            <a:off x="6227712" y="3933056"/>
            <a:ext cx="1944688" cy="304800"/>
          </a:xfrm>
          <a:prstGeom prst="rect">
            <a:avLst/>
          </a:prstGeom>
          <a:noFill/>
          <a:ln w="9525" algn="ctr">
            <a:noFill/>
            <a:miter lim="800000"/>
            <a:headEnd/>
            <a:tailEnd/>
          </a:ln>
        </p:spPr>
        <p:txBody>
          <a:bodyPr>
            <a:spAutoFit/>
          </a:bodyPr>
          <a:lstStyle/>
          <a:p>
            <a:pPr algn="ctr">
              <a:defRPr/>
            </a:pPr>
            <a:r>
              <a:rPr lang="fr-FR" sz="1400" dirty="0">
                <a:solidFill>
                  <a:srgbClr val="D2492A"/>
                </a:solidFill>
                <a:cs typeface="Arial" pitchFamily="34" charset="0"/>
              </a:rPr>
              <a:t>Revente des biens</a:t>
            </a:r>
          </a:p>
        </p:txBody>
      </p:sp>
      <p:cxnSp>
        <p:nvCxnSpPr>
          <p:cNvPr id="15" name="Connecteur droit avec flèche 14"/>
          <p:cNvCxnSpPr/>
          <p:nvPr/>
        </p:nvCxnSpPr>
        <p:spPr>
          <a:xfrm>
            <a:off x="8062261" y="3725743"/>
            <a:ext cx="20234" cy="14569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a:cxnSpLocks noChangeShapeType="1"/>
          </p:cNvCxnSpPr>
          <p:nvPr/>
        </p:nvCxnSpPr>
        <p:spPr bwMode="auto">
          <a:xfrm rot="16200000" flipH="1">
            <a:off x="3297221" y="1455609"/>
            <a:ext cx="1836000" cy="6404199"/>
          </a:xfrm>
          <a:prstGeom prst="bentConnector2">
            <a:avLst/>
          </a:prstGeom>
          <a:noFill/>
          <a:ln w="9525" algn="ctr">
            <a:solidFill>
              <a:srgbClr val="3095B4"/>
            </a:solidFill>
            <a:prstDash val="dash"/>
            <a:round/>
            <a:headEnd/>
            <a:tailEnd type="arrow" w="med" len="med"/>
          </a:ln>
        </p:spPr>
      </p:cxnSp>
      <p:sp>
        <p:nvSpPr>
          <p:cNvPr id="17" name="Text Box 20"/>
          <p:cNvSpPr txBox="1">
            <a:spLocks noChangeArrowheads="1"/>
          </p:cNvSpPr>
          <p:nvPr/>
        </p:nvSpPr>
        <p:spPr bwMode="auto">
          <a:xfrm>
            <a:off x="2843808" y="5733256"/>
            <a:ext cx="3383904" cy="523220"/>
          </a:xfrm>
          <a:prstGeom prst="rect">
            <a:avLst/>
          </a:prstGeom>
          <a:noFill/>
          <a:ln w="9525" algn="ctr">
            <a:noFill/>
            <a:miter lim="800000"/>
            <a:headEnd/>
            <a:tailEnd/>
          </a:ln>
        </p:spPr>
        <p:txBody>
          <a:bodyPr wrap="square">
            <a:spAutoFit/>
          </a:bodyPr>
          <a:lstStyle/>
          <a:p>
            <a:pPr algn="ctr">
              <a:defRPr/>
            </a:pPr>
            <a:r>
              <a:rPr lang="fr-FR" sz="1400" dirty="0">
                <a:solidFill>
                  <a:srgbClr val="3095B4"/>
                </a:solidFill>
                <a:cs typeface="Arial" pitchFamily="34" charset="0"/>
              </a:rPr>
              <a:t>Le transport des biens est effectué pour le compte de la société C</a:t>
            </a:r>
          </a:p>
        </p:txBody>
      </p:sp>
    </p:spTree>
    <p:extLst>
      <p:ext uri="{BB962C8B-B14F-4D97-AF65-F5344CB8AC3E}">
        <p14:creationId xmlns:p14="http://schemas.microsoft.com/office/powerpoint/2010/main" val="3615096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(12/19)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52</a:t>
            </a:fld>
            <a:endParaRPr lang="en-GB" dirty="0"/>
          </a:p>
        </p:txBody>
      </p:sp>
      <p:sp>
        <p:nvSpPr>
          <p:cNvPr id="4" name="Espace réservé du texte 3"/>
          <p:cNvSpPr>
            <a:spLocks noGrp="1"/>
          </p:cNvSpPr>
          <p:nvPr>
            <p:ph type="body" sz="quarter" idx="11"/>
          </p:nvPr>
        </p:nvSpPr>
        <p:spPr>
          <a:xfrm>
            <a:off x="432000" y="1556792"/>
            <a:ext cx="8280000" cy="4757608"/>
          </a:xfrm>
        </p:spPr>
        <p:txBody>
          <a:bodyPr/>
          <a:lstStyle/>
          <a:p>
            <a:pPr>
              <a:buFont typeface="Wingdings" panose="05000000000000000000" pitchFamily="2" charset="2"/>
              <a:buChar char="Ø"/>
            </a:pPr>
            <a:r>
              <a:rPr lang="en-GB" b="1" dirty="0"/>
              <a:t>CJUE, 21 </a:t>
            </a:r>
            <a:r>
              <a:rPr lang="en-GB" b="1" dirty="0" err="1"/>
              <a:t>février</a:t>
            </a:r>
            <a:r>
              <a:rPr lang="en-GB" b="1" dirty="0"/>
              <a:t> 2018, </a:t>
            </a:r>
            <a:r>
              <a:rPr lang="en-GB" b="1" dirty="0" err="1"/>
              <a:t>aff</a:t>
            </a:r>
            <a:r>
              <a:rPr lang="en-GB" b="1" dirty="0"/>
              <a:t>. C-628/16, </a:t>
            </a:r>
            <a:r>
              <a:rPr lang="en-GB" b="1" dirty="0" err="1"/>
              <a:t>Kreuzmayr</a:t>
            </a:r>
            <a:endParaRPr lang="en-GB" b="1" dirty="0"/>
          </a:p>
          <a:p>
            <a:pPr lvl="1"/>
            <a:r>
              <a:rPr lang="en-GB" dirty="0" err="1"/>
              <a:t>Votre</a:t>
            </a:r>
            <a:r>
              <a:rPr lang="en-GB" dirty="0"/>
              <a:t> </a:t>
            </a:r>
            <a:r>
              <a:rPr lang="en-GB" dirty="0" err="1"/>
              <a:t>entreprise</a:t>
            </a:r>
            <a:r>
              <a:rPr lang="en-GB" dirty="0"/>
              <a:t> </a:t>
            </a:r>
            <a:r>
              <a:rPr lang="en-GB" dirty="0" err="1"/>
              <a:t>française</a:t>
            </a:r>
            <a:r>
              <a:rPr lang="en-GB" dirty="0"/>
              <a:t> </a:t>
            </a:r>
            <a:r>
              <a:rPr lang="en-GB" dirty="0" err="1"/>
              <a:t>est</a:t>
            </a:r>
            <a:r>
              <a:rPr lang="en-GB" dirty="0"/>
              <a:t> le second </a:t>
            </a:r>
            <a:r>
              <a:rPr lang="en-GB" dirty="0" err="1"/>
              <a:t>acquéreur</a:t>
            </a:r>
            <a:r>
              <a:rPr lang="en-GB" dirty="0"/>
              <a:t> (</a:t>
            </a:r>
            <a:r>
              <a:rPr lang="en-GB" b="1" dirty="0" err="1"/>
              <a:t>société</a:t>
            </a:r>
            <a:r>
              <a:rPr lang="en-GB" b="1" dirty="0"/>
              <a:t> C</a:t>
            </a:r>
            <a:r>
              <a:rPr lang="en-GB" dirty="0"/>
              <a:t>) :</a:t>
            </a:r>
          </a:p>
          <a:p>
            <a:pPr marL="363600" lvl="1" indent="0">
              <a:buNone/>
            </a:pPr>
            <a:r>
              <a:rPr lang="fr-FR" dirty="0">
                <a:solidFill>
                  <a:srgbClr val="000000"/>
                </a:solidFill>
              </a:rPr>
              <a:t>  </a:t>
            </a:r>
          </a:p>
        </p:txBody>
      </p:sp>
      <p:sp>
        <p:nvSpPr>
          <p:cNvPr id="5" name="Text Box 5"/>
          <p:cNvSpPr txBox="1">
            <a:spLocks noChangeArrowheads="1"/>
          </p:cNvSpPr>
          <p:nvPr/>
        </p:nvSpPr>
        <p:spPr bwMode="auto">
          <a:xfrm>
            <a:off x="-209750" y="2483604"/>
            <a:ext cx="1584326" cy="369332"/>
          </a:xfrm>
          <a:prstGeom prst="rect">
            <a:avLst/>
          </a:prstGeom>
          <a:noFill/>
          <a:ln w="9525" algn="ctr">
            <a:noFill/>
            <a:miter lim="800000"/>
            <a:headEnd/>
            <a:tailEnd/>
          </a:ln>
        </p:spPr>
        <p:txBody>
          <a:bodyPr>
            <a:spAutoFit/>
          </a:bodyPr>
          <a:lstStyle/>
          <a:p>
            <a:pPr algn="ctr"/>
            <a:r>
              <a:rPr lang="fr-FR" b="1" dirty="0">
                <a:solidFill>
                  <a:srgbClr val="5AAAC3">
                    <a:lumMod val="50000"/>
                  </a:srgbClr>
                </a:solidFill>
                <a:cs typeface="Arial" pitchFamily="34" charset="0"/>
              </a:rPr>
              <a:t>EM1</a:t>
            </a:r>
          </a:p>
        </p:txBody>
      </p:sp>
      <p:sp>
        <p:nvSpPr>
          <p:cNvPr id="6" name="Text Box 9"/>
          <p:cNvSpPr txBox="1">
            <a:spLocks noChangeArrowheads="1"/>
          </p:cNvSpPr>
          <p:nvPr/>
        </p:nvSpPr>
        <p:spPr bwMode="auto">
          <a:xfrm>
            <a:off x="255388" y="3160791"/>
            <a:ext cx="1580308" cy="584775"/>
          </a:xfrm>
          <a:prstGeom prst="rect">
            <a:avLst/>
          </a:prstGeom>
          <a:noFill/>
          <a:ln w="6350"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A      N° TVA EM1</a:t>
            </a:r>
          </a:p>
        </p:txBody>
      </p:sp>
      <p:cxnSp>
        <p:nvCxnSpPr>
          <p:cNvPr id="7" name="Connecteur droit avec flèche 6"/>
          <p:cNvCxnSpPr/>
          <p:nvPr/>
        </p:nvCxnSpPr>
        <p:spPr>
          <a:xfrm flipV="1">
            <a:off x="1907704" y="3433357"/>
            <a:ext cx="5472608" cy="19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Line 4"/>
          <p:cNvSpPr>
            <a:spLocks noChangeShapeType="1"/>
          </p:cNvSpPr>
          <p:nvPr/>
        </p:nvSpPr>
        <p:spPr bwMode="auto">
          <a:xfrm>
            <a:off x="4572000" y="2505383"/>
            <a:ext cx="8954" cy="3070325"/>
          </a:xfrm>
          <a:prstGeom prst="line">
            <a:avLst/>
          </a:prstGeom>
          <a:noFill/>
          <a:ln w="9525">
            <a:solidFill>
              <a:sysClr val="windowText" lastClr="000000"/>
            </a:solidFill>
            <a:round/>
            <a:headEnd/>
            <a:tailEnd/>
          </a:ln>
        </p:spPr>
        <p:txBody>
          <a:bodyPr wrap="square">
            <a:spAutoFit/>
          </a:bodyPr>
          <a:lstStyle/>
          <a:p>
            <a:pPr>
              <a:defRPr/>
            </a:pPr>
            <a:endParaRPr lang="fr-FR" kern="0">
              <a:solidFill>
                <a:prstClr val="black"/>
              </a:solidFill>
            </a:endParaRPr>
          </a:p>
        </p:txBody>
      </p:sp>
      <p:sp>
        <p:nvSpPr>
          <p:cNvPr id="10" name="Text Box 6"/>
          <p:cNvSpPr txBox="1">
            <a:spLocks noChangeArrowheads="1"/>
          </p:cNvSpPr>
          <p:nvPr/>
        </p:nvSpPr>
        <p:spPr bwMode="auto">
          <a:xfrm>
            <a:off x="7442147" y="2411596"/>
            <a:ext cx="2108135" cy="369332"/>
          </a:xfrm>
          <a:prstGeom prst="rect">
            <a:avLst/>
          </a:prstGeom>
          <a:noFill/>
          <a:ln w="9525" algn="ctr">
            <a:noFill/>
            <a:miter lim="800000"/>
            <a:headEnd/>
            <a:tailEnd/>
          </a:ln>
        </p:spPr>
        <p:txBody>
          <a:bodyPr wrap="square">
            <a:spAutoFit/>
          </a:bodyPr>
          <a:lstStyle/>
          <a:p>
            <a:pPr algn="ctr"/>
            <a:r>
              <a:rPr lang="fr-FR" b="1" dirty="0">
                <a:solidFill>
                  <a:srgbClr val="5AAAC3">
                    <a:lumMod val="50000"/>
                  </a:srgbClr>
                </a:solidFill>
                <a:cs typeface="Arial" pitchFamily="34" charset="0"/>
              </a:rPr>
              <a:t>France</a:t>
            </a:r>
          </a:p>
        </p:txBody>
      </p:sp>
      <p:sp>
        <p:nvSpPr>
          <p:cNvPr id="11" name="Text Box 13"/>
          <p:cNvSpPr txBox="1">
            <a:spLocks noChangeArrowheads="1"/>
          </p:cNvSpPr>
          <p:nvPr/>
        </p:nvSpPr>
        <p:spPr bwMode="auto">
          <a:xfrm>
            <a:off x="7358216" y="5283321"/>
            <a:ext cx="1584176" cy="584775"/>
          </a:xfrm>
          <a:prstGeom prst="rect">
            <a:avLst/>
          </a:prstGeom>
          <a:noFill/>
          <a:ln w="3175"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C (FR)</a:t>
            </a:r>
          </a:p>
          <a:p>
            <a:pPr algn="ctr">
              <a:defRPr/>
            </a:pPr>
            <a:r>
              <a:rPr lang="fr-FR" sz="1600" kern="0" dirty="0">
                <a:solidFill>
                  <a:srgbClr val="5AAAC3">
                    <a:lumMod val="50000"/>
                  </a:srgbClr>
                </a:solidFill>
                <a:cs typeface="Arial" pitchFamily="34" charset="0"/>
              </a:rPr>
              <a:t> N° TVA FR</a:t>
            </a:r>
          </a:p>
        </p:txBody>
      </p:sp>
      <p:sp>
        <p:nvSpPr>
          <p:cNvPr id="12" name="Text Box 10"/>
          <p:cNvSpPr txBox="1">
            <a:spLocks noChangeArrowheads="1"/>
          </p:cNvSpPr>
          <p:nvPr/>
        </p:nvSpPr>
        <p:spPr bwMode="auto">
          <a:xfrm>
            <a:off x="7380312" y="3140968"/>
            <a:ext cx="1656184" cy="584775"/>
          </a:xfrm>
          <a:prstGeom prst="rect">
            <a:avLst/>
          </a:prstGeom>
          <a:noFill/>
          <a:ln w="3175"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B (FR)</a:t>
            </a:r>
          </a:p>
          <a:p>
            <a:pPr algn="ctr">
              <a:defRPr/>
            </a:pPr>
            <a:r>
              <a:rPr lang="fr-FR" sz="1600" kern="0" dirty="0">
                <a:solidFill>
                  <a:srgbClr val="5AAAC3">
                    <a:lumMod val="50000"/>
                  </a:srgbClr>
                </a:solidFill>
                <a:cs typeface="Arial" pitchFamily="34" charset="0"/>
              </a:rPr>
              <a:t>N° TVA FR</a:t>
            </a:r>
          </a:p>
        </p:txBody>
      </p:sp>
      <p:sp>
        <p:nvSpPr>
          <p:cNvPr id="13" name="Text Box 15"/>
          <p:cNvSpPr txBox="1">
            <a:spLocks noChangeArrowheads="1"/>
          </p:cNvSpPr>
          <p:nvPr/>
        </p:nvSpPr>
        <p:spPr bwMode="auto">
          <a:xfrm>
            <a:off x="2195736" y="2980184"/>
            <a:ext cx="1728787" cy="304800"/>
          </a:xfrm>
          <a:prstGeom prst="rect">
            <a:avLst/>
          </a:prstGeom>
          <a:noFill/>
          <a:ln w="9525" algn="ctr">
            <a:noFill/>
            <a:miter lim="800000"/>
            <a:headEnd/>
            <a:tailEnd/>
          </a:ln>
        </p:spPr>
        <p:txBody>
          <a:bodyPr>
            <a:spAutoFit/>
          </a:bodyPr>
          <a:lstStyle/>
          <a:p>
            <a:pPr algn="ctr">
              <a:defRPr/>
            </a:pPr>
            <a:r>
              <a:rPr lang="fr-FR" sz="1400" dirty="0">
                <a:solidFill>
                  <a:srgbClr val="D2492A"/>
                </a:solidFill>
                <a:cs typeface="Arial" pitchFamily="34" charset="0"/>
              </a:rPr>
              <a:t>Vente des biens</a:t>
            </a:r>
          </a:p>
        </p:txBody>
      </p:sp>
      <p:sp>
        <p:nvSpPr>
          <p:cNvPr id="14" name="Text Box 16"/>
          <p:cNvSpPr txBox="1">
            <a:spLocks noChangeArrowheads="1"/>
          </p:cNvSpPr>
          <p:nvPr/>
        </p:nvSpPr>
        <p:spPr bwMode="auto">
          <a:xfrm>
            <a:off x="6227712" y="3933056"/>
            <a:ext cx="1944688" cy="304800"/>
          </a:xfrm>
          <a:prstGeom prst="rect">
            <a:avLst/>
          </a:prstGeom>
          <a:noFill/>
          <a:ln w="9525" algn="ctr">
            <a:noFill/>
            <a:miter lim="800000"/>
            <a:headEnd/>
            <a:tailEnd/>
          </a:ln>
        </p:spPr>
        <p:txBody>
          <a:bodyPr>
            <a:spAutoFit/>
          </a:bodyPr>
          <a:lstStyle/>
          <a:p>
            <a:pPr algn="ctr">
              <a:defRPr/>
            </a:pPr>
            <a:r>
              <a:rPr lang="fr-FR" sz="1400" dirty="0">
                <a:solidFill>
                  <a:srgbClr val="D2492A"/>
                </a:solidFill>
                <a:cs typeface="Arial" pitchFamily="34" charset="0"/>
              </a:rPr>
              <a:t>Revente des biens</a:t>
            </a:r>
          </a:p>
        </p:txBody>
      </p:sp>
      <p:cxnSp>
        <p:nvCxnSpPr>
          <p:cNvPr id="15" name="Connecteur droit avec flèche 14"/>
          <p:cNvCxnSpPr/>
          <p:nvPr/>
        </p:nvCxnSpPr>
        <p:spPr>
          <a:xfrm>
            <a:off x="8072378" y="3745566"/>
            <a:ext cx="20234" cy="151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a:cxnSpLocks noChangeShapeType="1"/>
            <a:stCxn id="6" idx="2"/>
          </p:cNvCxnSpPr>
          <p:nvPr/>
        </p:nvCxnSpPr>
        <p:spPr bwMode="auto">
          <a:xfrm rot="16200000" flipH="1">
            <a:off x="3316360" y="1474748"/>
            <a:ext cx="1830143" cy="6371778"/>
          </a:xfrm>
          <a:prstGeom prst="bentConnector2">
            <a:avLst/>
          </a:prstGeom>
          <a:noFill/>
          <a:ln w="9525" algn="ctr">
            <a:solidFill>
              <a:srgbClr val="3095B4"/>
            </a:solidFill>
            <a:prstDash val="dash"/>
            <a:round/>
            <a:headEnd/>
            <a:tailEnd type="arrow" w="med" len="med"/>
          </a:ln>
        </p:spPr>
      </p:cxnSp>
      <p:sp>
        <p:nvSpPr>
          <p:cNvPr id="19" name="Text Box 20"/>
          <p:cNvSpPr txBox="1">
            <a:spLocks noChangeArrowheads="1"/>
          </p:cNvSpPr>
          <p:nvPr/>
        </p:nvSpPr>
        <p:spPr bwMode="auto">
          <a:xfrm>
            <a:off x="2843808" y="5733256"/>
            <a:ext cx="3383904" cy="523220"/>
          </a:xfrm>
          <a:prstGeom prst="rect">
            <a:avLst/>
          </a:prstGeom>
          <a:noFill/>
          <a:ln w="9525" algn="ctr">
            <a:noFill/>
            <a:miter lim="800000"/>
            <a:headEnd/>
            <a:tailEnd/>
          </a:ln>
        </p:spPr>
        <p:txBody>
          <a:bodyPr wrap="square">
            <a:spAutoFit/>
          </a:bodyPr>
          <a:lstStyle/>
          <a:p>
            <a:pPr algn="ctr">
              <a:defRPr/>
            </a:pPr>
            <a:r>
              <a:rPr lang="fr-FR" sz="1400" dirty="0">
                <a:solidFill>
                  <a:srgbClr val="3095B4"/>
                </a:solidFill>
                <a:cs typeface="Arial" pitchFamily="34" charset="0"/>
              </a:rPr>
              <a:t>Le transport des biens est effectué pour le compte de la société C</a:t>
            </a:r>
          </a:p>
        </p:txBody>
      </p:sp>
    </p:spTree>
    <p:extLst>
      <p:ext uri="{BB962C8B-B14F-4D97-AF65-F5344CB8AC3E}">
        <p14:creationId xmlns:p14="http://schemas.microsoft.com/office/powerpoint/2010/main" val="1436199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(13/19)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53</a:t>
            </a:fld>
            <a:endParaRPr lang="en-GB" dirty="0"/>
          </a:p>
        </p:txBody>
      </p:sp>
      <p:sp>
        <p:nvSpPr>
          <p:cNvPr id="4" name="Espace réservé du texte 3"/>
          <p:cNvSpPr>
            <a:spLocks noGrp="1"/>
          </p:cNvSpPr>
          <p:nvPr>
            <p:ph type="body" sz="quarter" idx="11"/>
          </p:nvPr>
        </p:nvSpPr>
        <p:spPr>
          <a:xfrm>
            <a:off x="395536" y="1412776"/>
            <a:ext cx="8280000" cy="4446000"/>
          </a:xfrm>
        </p:spPr>
        <p:txBody>
          <a:bodyPr/>
          <a:lstStyle/>
          <a:p>
            <a:pPr>
              <a:buFont typeface="Wingdings" panose="05000000000000000000" pitchFamily="2" charset="2"/>
              <a:buChar char="Ø"/>
            </a:pPr>
            <a:r>
              <a:rPr lang="en-GB" b="1" dirty="0"/>
              <a:t>CJUE, 19 </a:t>
            </a:r>
            <a:r>
              <a:rPr lang="en-GB" b="1" dirty="0" err="1"/>
              <a:t>avril</a:t>
            </a:r>
            <a:r>
              <a:rPr lang="en-GB" b="1" dirty="0"/>
              <a:t> 2018, </a:t>
            </a:r>
            <a:r>
              <a:rPr lang="en-GB" b="1" dirty="0" err="1"/>
              <a:t>aff</a:t>
            </a:r>
            <a:r>
              <a:rPr lang="en-GB" b="1" dirty="0"/>
              <a:t>. C-580/16, Firma Hans </a:t>
            </a:r>
            <a:r>
              <a:rPr lang="en-GB" b="1" dirty="0" err="1"/>
              <a:t>Bühler</a:t>
            </a:r>
            <a:endParaRPr lang="en-GB" b="1"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342900" lvl="1" indent="-342900">
              <a:spcBef>
                <a:spcPts val="480"/>
              </a:spcBef>
              <a:buFont typeface="Symbol" pitchFamily="18" charset="2"/>
              <a:buChar char="-"/>
            </a:pPr>
            <a:endParaRPr lang="fr-FR" dirty="0"/>
          </a:p>
          <a:p>
            <a:pPr marL="342900" lvl="1" indent="-342900">
              <a:spcBef>
                <a:spcPts val="480"/>
              </a:spcBef>
              <a:buFont typeface="Symbol" pitchFamily="18" charset="2"/>
              <a:buChar char="-"/>
            </a:pPr>
            <a:endParaRPr lang="fr-FR" sz="1600" dirty="0"/>
          </a:p>
          <a:p>
            <a:pPr marL="342900" lvl="1" indent="-342900">
              <a:spcBef>
                <a:spcPts val="480"/>
              </a:spcBef>
              <a:buFont typeface="Symbol" pitchFamily="18" charset="2"/>
              <a:buChar char="-"/>
            </a:pPr>
            <a:r>
              <a:rPr lang="fr-FR" sz="1600" dirty="0"/>
              <a:t>La vente en chaîne concerne trois assujettis dans trois Etats membres de l’UE : un fournisseur allemand, la société allemande </a:t>
            </a:r>
            <a:r>
              <a:rPr lang="fr-FR" sz="1600" dirty="0" err="1"/>
              <a:t>Firma</a:t>
            </a:r>
            <a:r>
              <a:rPr lang="fr-FR" sz="1600" dirty="0"/>
              <a:t> Hans </a:t>
            </a:r>
            <a:r>
              <a:rPr lang="fr-FR" sz="1600" dirty="0" err="1"/>
              <a:t>Bühler</a:t>
            </a:r>
            <a:r>
              <a:rPr lang="fr-FR" sz="1600" dirty="0"/>
              <a:t> identifiée à la TVA en Autriche, un client final tchèque et un transport intracommunautaire de l’Allemagne</a:t>
            </a:r>
            <a:br>
              <a:rPr lang="fr-FR" sz="1600" dirty="0"/>
            </a:br>
            <a:r>
              <a:rPr lang="fr-FR" sz="1600" dirty="0"/>
              <a:t>vers la République tchèque.</a:t>
            </a:r>
          </a:p>
          <a:p>
            <a:endParaRPr lang="fr-FR" dirty="0"/>
          </a:p>
        </p:txBody>
      </p:sp>
      <p:pic>
        <p:nvPicPr>
          <p:cNvPr id="5" name="Picture 3" descr="P:\Intern\PresenterMedia\Germany Map 3D.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rcRect l="13099" r="10585"/>
          <a:stretch/>
        </p:blipFill>
        <p:spPr bwMode="auto">
          <a:xfrm>
            <a:off x="875801" y="2621299"/>
            <a:ext cx="1751983" cy="137713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mit Pfeil 7"/>
          <p:cNvCxnSpPr/>
          <p:nvPr/>
        </p:nvCxnSpPr>
        <p:spPr>
          <a:xfrm>
            <a:off x="2724750" y="3281996"/>
            <a:ext cx="792088" cy="3985"/>
          </a:xfrm>
          <a:prstGeom prst="straightConnector1">
            <a:avLst/>
          </a:prstGeom>
          <a:ln w="57150">
            <a:solidFill>
              <a:srgbClr val="C9C557"/>
            </a:solidFill>
            <a:tailEnd type="stealth"/>
          </a:ln>
        </p:spPr>
        <p:style>
          <a:lnRef idx="1">
            <a:schemeClr val="accent1"/>
          </a:lnRef>
          <a:fillRef idx="0">
            <a:schemeClr val="accent1"/>
          </a:fillRef>
          <a:effectRef idx="0">
            <a:schemeClr val="accent1"/>
          </a:effectRef>
          <a:fontRef idx="minor">
            <a:schemeClr val="tx1"/>
          </a:fontRef>
        </p:style>
      </p:cxnSp>
      <p:cxnSp>
        <p:nvCxnSpPr>
          <p:cNvPr id="10" name="Gerade Verbindung mit Pfeil 10"/>
          <p:cNvCxnSpPr/>
          <p:nvPr/>
        </p:nvCxnSpPr>
        <p:spPr>
          <a:xfrm>
            <a:off x="5580112" y="3261726"/>
            <a:ext cx="792088" cy="0"/>
          </a:xfrm>
          <a:prstGeom prst="straightConnector1">
            <a:avLst/>
          </a:prstGeom>
          <a:ln w="57150">
            <a:solidFill>
              <a:srgbClr val="C9C557"/>
            </a:solidFill>
            <a:tailEnd type="stealth"/>
          </a:ln>
        </p:spPr>
        <p:style>
          <a:lnRef idx="1">
            <a:schemeClr val="accent1"/>
          </a:lnRef>
          <a:fillRef idx="0">
            <a:schemeClr val="accent1"/>
          </a:fillRef>
          <a:effectRef idx="0">
            <a:schemeClr val="accent1"/>
          </a:effectRef>
          <a:fontRef idx="minor">
            <a:schemeClr val="tx1"/>
          </a:fontRef>
        </p:style>
      </p:cxnSp>
      <p:cxnSp>
        <p:nvCxnSpPr>
          <p:cNvPr id="13" name="Gewinkelte Verbindung 12"/>
          <p:cNvCxnSpPr/>
          <p:nvPr/>
        </p:nvCxnSpPr>
        <p:spPr>
          <a:xfrm rot="5400000" flipH="1" flipV="1">
            <a:off x="4327747" y="1866893"/>
            <a:ext cx="43498" cy="5760000"/>
          </a:xfrm>
          <a:prstGeom prst="bentConnector3">
            <a:avLst>
              <a:gd name="adj1" fmla="val -836296"/>
            </a:avLst>
          </a:prstGeom>
          <a:ln w="57150">
            <a:solidFill>
              <a:srgbClr val="C9C557"/>
            </a:solidFill>
            <a:prstDash val="sysDot"/>
            <a:tailEnd type="stealth"/>
          </a:ln>
        </p:spPr>
        <p:style>
          <a:lnRef idx="1">
            <a:schemeClr val="accent1"/>
          </a:lnRef>
          <a:fillRef idx="0">
            <a:schemeClr val="accent1"/>
          </a:fillRef>
          <a:effectRef idx="0">
            <a:schemeClr val="accent1"/>
          </a:effectRef>
          <a:fontRef idx="minor">
            <a:schemeClr val="tx1"/>
          </a:fontRef>
        </p:style>
      </p:cxnSp>
      <p:pic>
        <p:nvPicPr>
          <p:cNvPr id="14" name="Picture 1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
                    </a14:imgEffect>
                  </a14:imgLayer>
                </a14:imgProps>
              </a:ext>
              <a:ext uri="{28A0092B-C50C-407E-A947-70E740481C1C}">
                <a14:useLocalDpi xmlns:a14="http://schemas.microsoft.com/office/drawing/2010/main" val="0"/>
              </a:ext>
            </a:extLst>
          </a:blip>
          <a:srcRect b="20706"/>
          <a:stretch/>
        </p:blipFill>
        <p:spPr bwMode="auto">
          <a:xfrm>
            <a:off x="4217575" y="4430483"/>
            <a:ext cx="775276" cy="58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descr="P:\Intern\PresenterMedia\Germany Map 3D.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rcRect l="13099" r="10585"/>
          <a:stretch/>
        </p:blipFill>
        <p:spPr bwMode="auto">
          <a:xfrm>
            <a:off x="3741117" y="2676206"/>
            <a:ext cx="1728192" cy="12195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cdn.xl.thumbs.canstockphoto.com/canstock4009834.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4000"/>
                    </a14:imgEffect>
                  </a14:imgLayer>
                </a14:imgProps>
              </a:ext>
              <a:ext uri="{28A0092B-C50C-407E-A947-70E740481C1C}">
                <a14:useLocalDpi xmlns:a14="http://schemas.microsoft.com/office/drawing/2010/main" val="0"/>
              </a:ext>
            </a:extLst>
          </a:blip>
          <a:srcRect t="14193" b="23755"/>
          <a:stretch/>
        </p:blipFill>
        <p:spPr bwMode="auto">
          <a:xfrm>
            <a:off x="6660232" y="2676206"/>
            <a:ext cx="1584176" cy="1219549"/>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6660232" y="2204864"/>
            <a:ext cx="1584176" cy="307777"/>
          </a:xfrm>
          <a:prstGeom prst="rect">
            <a:avLst/>
          </a:prstGeom>
          <a:noFill/>
          <a:ln>
            <a:noFill/>
          </a:ln>
        </p:spPr>
        <p:txBody>
          <a:bodyPr vert="horz" wrap="square" rtlCol="0">
            <a:spAutoFit/>
          </a:bodyPr>
          <a:lstStyle/>
          <a:p>
            <a:r>
              <a:rPr lang="fr-FR" sz="1400" dirty="0">
                <a:solidFill>
                  <a:srgbClr val="000000"/>
                </a:solidFill>
                <a:cs typeface="Arial" pitchFamily="34" charset="0"/>
              </a:rPr>
              <a:t>Client tchèque</a:t>
            </a:r>
          </a:p>
        </p:txBody>
      </p:sp>
      <p:sp>
        <p:nvSpPr>
          <p:cNvPr id="20" name="ZoneTexte 19"/>
          <p:cNvSpPr txBox="1"/>
          <p:nvPr/>
        </p:nvSpPr>
        <p:spPr>
          <a:xfrm>
            <a:off x="3516838" y="3907263"/>
            <a:ext cx="2639338" cy="523220"/>
          </a:xfrm>
          <a:prstGeom prst="rect">
            <a:avLst/>
          </a:prstGeom>
          <a:noFill/>
          <a:ln>
            <a:noFill/>
          </a:ln>
        </p:spPr>
        <p:txBody>
          <a:bodyPr vert="horz" wrap="square" rtlCol="0">
            <a:spAutoFit/>
          </a:bodyPr>
          <a:lstStyle/>
          <a:p>
            <a:r>
              <a:rPr lang="fr-FR" sz="1400" dirty="0" err="1">
                <a:solidFill>
                  <a:srgbClr val="000000"/>
                </a:solidFill>
                <a:cs typeface="Arial" pitchFamily="34" charset="0"/>
              </a:rPr>
              <a:t>Firma</a:t>
            </a:r>
            <a:r>
              <a:rPr lang="fr-FR" sz="1400" dirty="0">
                <a:solidFill>
                  <a:srgbClr val="000000"/>
                </a:solidFill>
                <a:cs typeface="Arial" pitchFamily="34" charset="0"/>
              </a:rPr>
              <a:t> Hans </a:t>
            </a:r>
            <a:r>
              <a:rPr lang="fr-FR" sz="1400" dirty="0" err="1">
                <a:solidFill>
                  <a:srgbClr val="000000"/>
                </a:solidFill>
                <a:cs typeface="Arial" pitchFamily="34" charset="0"/>
              </a:rPr>
              <a:t>Bülher</a:t>
            </a:r>
            <a:r>
              <a:rPr lang="fr-FR" sz="1400" dirty="0">
                <a:solidFill>
                  <a:srgbClr val="000000"/>
                </a:solidFill>
                <a:cs typeface="Arial" pitchFamily="34" charset="0"/>
              </a:rPr>
              <a:t> </a:t>
            </a:r>
            <a:r>
              <a:rPr lang="fr-FR" sz="1400" dirty="0" err="1">
                <a:solidFill>
                  <a:srgbClr val="000000"/>
                </a:solidFill>
                <a:cs typeface="Arial" pitchFamily="34" charset="0"/>
              </a:rPr>
              <a:t>n°TVA</a:t>
            </a:r>
            <a:r>
              <a:rPr lang="fr-FR" sz="1400" dirty="0">
                <a:solidFill>
                  <a:srgbClr val="000000"/>
                </a:solidFill>
                <a:cs typeface="Arial" pitchFamily="34" charset="0"/>
              </a:rPr>
              <a:t> autrichien</a:t>
            </a:r>
          </a:p>
        </p:txBody>
      </p:sp>
      <p:sp>
        <p:nvSpPr>
          <p:cNvPr id="46" name="ZoneTexte 45"/>
          <p:cNvSpPr txBox="1"/>
          <p:nvPr/>
        </p:nvSpPr>
        <p:spPr>
          <a:xfrm>
            <a:off x="755576" y="2204864"/>
            <a:ext cx="2232248" cy="307777"/>
          </a:xfrm>
          <a:prstGeom prst="rect">
            <a:avLst/>
          </a:prstGeom>
          <a:noFill/>
          <a:ln>
            <a:noFill/>
          </a:ln>
        </p:spPr>
        <p:txBody>
          <a:bodyPr vert="horz" wrap="square" rtlCol="0">
            <a:spAutoFit/>
          </a:bodyPr>
          <a:lstStyle/>
          <a:p>
            <a:r>
              <a:rPr lang="fr-FR" sz="1400" dirty="0">
                <a:solidFill>
                  <a:srgbClr val="000000"/>
                </a:solidFill>
                <a:cs typeface="Arial" pitchFamily="34" charset="0"/>
              </a:rPr>
              <a:t>Fournisseur allemand</a:t>
            </a:r>
          </a:p>
        </p:txBody>
      </p:sp>
    </p:spTree>
    <p:extLst>
      <p:ext uri="{BB962C8B-B14F-4D97-AF65-F5344CB8AC3E}">
        <p14:creationId xmlns:p14="http://schemas.microsoft.com/office/powerpoint/2010/main" val="545202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(14/19)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54</a:t>
            </a:fld>
            <a:endParaRPr lang="en-GB" dirty="0"/>
          </a:p>
        </p:txBody>
      </p:sp>
      <p:sp>
        <p:nvSpPr>
          <p:cNvPr id="4" name="Espace réservé du texte 3"/>
          <p:cNvSpPr>
            <a:spLocks noGrp="1"/>
          </p:cNvSpPr>
          <p:nvPr>
            <p:ph type="body" sz="quarter" idx="11"/>
          </p:nvPr>
        </p:nvSpPr>
        <p:spPr/>
        <p:txBody>
          <a:bodyPr/>
          <a:lstStyle/>
          <a:p>
            <a:pPr>
              <a:buFont typeface="Wingdings" panose="05000000000000000000" pitchFamily="2" charset="2"/>
              <a:buChar char="Ø"/>
            </a:pPr>
            <a:r>
              <a:rPr lang="en-GB" b="1" dirty="0"/>
              <a:t>CJUE, 19 </a:t>
            </a:r>
            <a:r>
              <a:rPr lang="en-GB" b="1" dirty="0" err="1"/>
              <a:t>avril</a:t>
            </a:r>
            <a:r>
              <a:rPr lang="en-GB" b="1" dirty="0"/>
              <a:t> 2018, </a:t>
            </a:r>
            <a:r>
              <a:rPr lang="en-GB" b="1" dirty="0" err="1"/>
              <a:t>aff</a:t>
            </a:r>
            <a:r>
              <a:rPr lang="en-GB" b="1" dirty="0"/>
              <a:t>. C-580/16, Firma Hans </a:t>
            </a:r>
            <a:r>
              <a:rPr lang="en-GB" b="1" dirty="0" err="1"/>
              <a:t>Bühler</a:t>
            </a:r>
            <a:endParaRPr lang="en-GB" b="1" dirty="0"/>
          </a:p>
          <a:p>
            <a:pPr lvl="1"/>
            <a:endParaRPr lang="en-GB" b="1" dirty="0">
              <a:solidFill>
                <a:schemeClr val="accent1"/>
              </a:solidFill>
            </a:endParaRPr>
          </a:p>
          <a:p>
            <a:pPr lvl="1"/>
            <a:r>
              <a:rPr lang="en-GB" b="1" dirty="0"/>
              <a:t>Les </a:t>
            </a:r>
            <a:r>
              <a:rPr lang="en-GB" b="1" dirty="0" err="1"/>
              <a:t>faits</a:t>
            </a:r>
            <a:r>
              <a:rPr lang="en-GB" b="1" dirty="0"/>
              <a:t> :</a:t>
            </a:r>
          </a:p>
          <a:p>
            <a:pPr lvl="2">
              <a:buFont typeface="Wingdings" panose="05000000000000000000" pitchFamily="2" charset="2"/>
              <a:buChar char="ü"/>
            </a:pPr>
            <a:r>
              <a:rPr lang="fr-FR" dirty="0"/>
              <a:t>pour la réalisation d’une opération d’achat-revente auprès d’un fournisseur établi et identifié en Allemagne au profit d’un client établi et identifié en République tchèque, la société allemande </a:t>
            </a:r>
            <a:r>
              <a:rPr lang="fr-FR" dirty="0" err="1"/>
              <a:t>Firma</a:t>
            </a:r>
            <a:r>
              <a:rPr lang="fr-FR" dirty="0"/>
              <a:t> Hans </a:t>
            </a:r>
            <a:r>
              <a:rPr lang="fr-FR" dirty="0" err="1"/>
              <a:t>Bühler</a:t>
            </a:r>
            <a:r>
              <a:rPr lang="fr-FR" dirty="0"/>
              <a:t> a utilisé son numéro d’identification à la TVA en Autriche dans le cadre du régime de simplification prévu pour les ventes triangulaires ;</a:t>
            </a:r>
          </a:p>
          <a:p>
            <a:pPr lvl="2">
              <a:buFont typeface="Wingdings" panose="05000000000000000000" pitchFamily="2" charset="2"/>
              <a:buChar char="ü"/>
            </a:pPr>
            <a:r>
              <a:rPr lang="fr-FR" dirty="0"/>
              <a:t>les produits ayant été expédiés par le fournisseur allemand à destination de l’acquéreur final tchèque, </a:t>
            </a:r>
            <a:r>
              <a:rPr lang="fr-FR" dirty="0" err="1"/>
              <a:t>Firma</a:t>
            </a:r>
            <a:r>
              <a:rPr lang="fr-FR" dirty="0"/>
              <a:t> Hans </a:t>
            </a:r>
            <a:r>
              <a:rPr lang="fr-FR" dirty="0" err="1"/>
              <a:t>Bühler</a:t>
            </a:r>
            <a:r>
              <a:rPr lang="fr-FR" dirty="0"/>
              <a:t> souhaitait en effet éviter l’accomplissement de formalités déclaratives en République tchèque (obtention d’un numéro de TVA, déclaration d’acquisitions intracommunautaires et de livraisons domestiques imposables, etc.).</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342900" lvl="1" indent="-342900">
              <a:spcBef>
                <a:spcPts val="480"/>
              </a:spcBef>
              <a:buFont typeface="Symbol" pitchFamily="18" charset="2"/>
              <a:buChar char="-"/>
            </a:pPr>
            <a:endParaRPr lang="fr-FR" dirty="0"/>
          </a:p>
          <a:p>
            <a:endParaRPr lang="fr-FR" dirty="0"/>
          </a:p>
        </p:txBody>
      </p:sp>
    </p:spTree>
    <p:extLst>
      <p:ext uri="{BB962C8B-B14F-4D97-AF65-F5344CB8AC3E}">
        <p14:creationId xmlns:p14="http://schemas.microsoft.com/office/powerpoint/2010/main" val="2656509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(15/19)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55</a:t>
            </a:fld>
            <a:endParaRPr lang="en-GB" dirty="0"/>
          </a:p>
        </p:txBody>
      </p:sp>
      <p:sp>
        <p:nvSpPr>
          <p:cNvPr id="4" name="Espace réservé du texte 3"/>
          <p:cNvSpPr>
            <a:spLocks noGrp="1"/>
          </p:cNvSpPr>
          <p:nvPr>
            <p:ph type="body" sz="quarter" idx="11"/>
          </p:nvPr>
        </p:nvSpPr>
        <p:spPr>
          <a:xfrm>
            <a:off x="395536" y="1556792"/>
            <a:ext cx="8280000" cy="4446000"/>
          </a:xfrm>
        </p:spPr>
        <p:txBody>
          <a:bodyPr/>
          <a:lstStyle/>
          <a:p>
            <a:pPr>
              <a:buFont typeface="Wingdings" panose="05000000000000000000" pitchFamily="2" charset="2"/>
              <a:buChar char="Ø"/>
            </a:pPr>
            <a:r>
              <a:rPr lang="en-GB" b="1" dirty="0"/>
              <a:t>CJUE, 19 </a:t>
            </a:r>
            <a:r>
              <a:rPr lang="en-GB" b="1" dirty="0" err="1"/>
              <a:t>avril</a:t>
            </a:r>
            <a:r>
              <a:rPr lang="en-GB" b="1" dirty="0"/>
              <a:t> 2018, </a:t>
            </a:r>
            <a:r>
              <a:rPr lang="en-GB" b="1" dirty="0" err="1"/>
              <a:t>aff</a:t>
            </a:r>
            <a:r>
              <a:rPr lang="en-GB" b="1" dirty="0"/>
              <a:t>. C-580/16, Firma Hans </a:t>
            </a:r>
            <a:r>
              <a:rPr lang="en-GB" b="1" dirty="0" err="1"/>
              <a:t>Bühler</a:t>
            </a:r>
            <a:endParaRPr lang="en-GB" b="1" dirty="0"/>
          </a:p>
          <a:p>
            <a:pPr lvl="1"/>
            <a:endParaRPr lang="en-GB" b="1" dirty="0">
              <a:solidFill>
                <a:schemeClr val="accent1"/>
              </a:solidFill>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342900" lvl="1" indent="-342900">
              <a:spcBef>
                <a:spcPts val="480"/>
              </a:spcBef>
              <a:buFont typeface="Symbol" pitchFamily="18" charset="2"/>
              <a:buChar char="-"/>
            </a:pPr>
            <a:endParaRPr lang="fr-FR" dirty="0"/>
          </a:p>
          <a:p>
            <a:endParaRPr lang="fr-FR" dirty="0"/>
          </a:p>
        </p:txBody>
      </p:sp>
      <p:sp>
        <p:nvSpPr>
          <p:cNvPr id="5" name="Text Box 5"/>
          <p:cNvSpPr txBox="1">
            <a:spLocks noChangeArrowheads="1"/>
          </p:cNvSpPr>
          <p:nvPr/>
        </p:nvSpPr>
        <p:spPr bwMode="auto">
          <a:xfrm>
            <a:off x="-36512" y="2204864"/>
            <a:ext cx="1512167" cy="369332"/>
          </a:xfrm>
          <a:prstGeom prst="rect">
            <a:avLst/>
          </a:prstGeom>
          <a:noFill/>
          <a:ln w="9525" algn="ctr">
            <a:noFill/>
            <a:miter lim="800000"/>
            <a:headEnd/>
            <a:tailEnd/>
          </a:ln>
        </p:spPr>
        <p:txBody>
          <a:bodyPr wrap="square">
            <a:spAutoFit/>
          </a:bodyPr>
          <a:lstStyle/>
          <a:p>
            <a:pPr algn="ctr"/>
            <a:r>
              <a:rPr lang="fr-FR" b="1" dirty="0">
                <a:solidFill>
                  <a:srgbClr val="5AAAC3">
                    <a:lumMod val="50000"/>
                  </a:srgbClr>
                </a:solidFill>
                <a:cs typeface="Arial" pitchFamily="34" charset="0"/>
              </a:rPr>
              <a:t>Allemagne</a:t>
            </a:r>
          </a:p>
        </p:txBody>
      </p:sp>
      <p:sp>
        <p:nvSpPr>
          <p:cNvPr id="6" name="Text Box 9"/>
          <p:cNvSpPr txBox="1">
            <a:spLocks noChangeArrowheads="1"/>
          </p:cNvSpPr>
          <p:nvPr/>
        </p:nvSpPr>
        <p:spPr bwMode="auto">
          <a:xfrm>
            <a:off x="255389" y="2977869"/>
            <a:ext cx="1441450" cy="830997"/>
          </a:xfrm>
          <a:prstGeom prst="rect">
            <a:avLst/>
          </a:prstGeom>
          <a:noFill/>
          <a:ln w="6350" algn="ctr">
            <a:solidFill>
              <a:sysClr val="windowText" lastClr="000000"/>
            </a:solidFill>
            <a:miter lim="800000"/>
            <a:headEnd/>
            <a:tailEnd/>
          </a:ln>
        </p:spPr>
        <p:txBody>
          <a:bodyPr>
            <a:spAutoFit/>
          </a:bodyPr>
          <a:lstStyle/>
          <a:p>
            <a:pPr algn="ctr">
              <a:defRPr/>
            </a:pPr>
            <a:r>
              <a:rPr lang="fr-FR" sz="1600" kern="0" dirty="0">
                <a:solidFill>
                  <a:srgbClr val="5AAAC3">
                    <a:lumMod val="50000"/>
                  </a:srgbClr>
                </a:solidFill>
                <a:cs typeface="Arial" pitchFamily="34" charset="0"/>
              </a:rPr>
              <a:t>Fournisseur allemand      N° TVA DE</a:t>
            </a:r>
          </a:p>
        </p:txBody>
      </p:sp>
      <p:sp>
        <p:nvSpPr>
          <p:cNvPr id="7" name="Text Box 15"/>
          <p:cNvSpPr txBox="1">
            <a:spLocks noChangeArrowheads="1"/>
          </p:cNvSpPr>
          <p:nvPr/>
        </p:nvSpPr>
        <p:spPr bwMode="auto">
          <a:xfrm>
            <a:off x="1696839" y="3393368"/>
            <a:ext cx="2562247" cy="692497"/>
          </a:xfrm>
          <a:prstGeom prst="rect">
            <a:avLst/>
          </a:prstGeom>
          <a:noFill/>
          <a:ln w="9525" algn="ctr">
            <a:noFill/>
            <a:miter lim="800000"/>
            <a:headEnd/>
            <a:tailEnd/>
          </a:ln>
        </p:spPr>
        <p:txBody>
          <a:bodyPr wrap="square">
            <a:spAutoFit/>
          </a:bodyPr>
          <a:lstStyle/>
          <a:p>
            <a:pPr>
              <a:defRPr/>
            </a:pPr>
            <a:r>
              <a:rPr lang="fr-FR" sz="1300" b="1" dirty="0">
                <a:solidFill>
                  <a:srgbClr val="5AAAC3">
                    <a:lumMod val="50000"/>
                  </a:srgbClr>
                </a:solidFill>
                <a:cs typeface="Arial" pitchFamily="34" charset="0"/>
              </a:rPr>
              <a:t>Livraison intracommunautaire exonérée de TVA en Allemagne</a:t>
            </a:r>
            <a:endParaRPr lang="fr-FR" sz="1300" b="1" dirty="0">
              <a:solidFill>
                <a:srgbClr val="FFFFFF">
                  <a:lumMod val="50000"/>
                </a:srgbClr>
              </a:solidFill>
              <a:cs typeface="Arial" pitchFamily="34" charset="0"/>
            </a:endParaRPr>
          </a:p>
        </p:txBody>
      </p:sp>
      <p:sp>
        <p:nvSpPr>
          <p:cNvPr id="8" name="Line 11"/>
          <p:cNvSpPr>
            <a:spLocks noChangeShapeType="1"/>
          </p:cNvSpPr>
          <p:nvPr/>
        </p:nvSpPr>
        <p:spPr bwMode="auto">
          <a:xfrm>
            <a:off x="1696839" y="3360671"/>
            <a:ext cx="5969183" cy="0"/>
          </a:xfrm>
          <a:prstGeom prst="line">
            <a:avLst/>
          </a:prstGeom>
          <a:noFill/>
          <a:ln w="3175">
            <a:solidFill>
              <a:sysClr val="windowText" lastClr="000000"/>
            </a:solidFill>
            <a:round/>
            <a:headEnd/>
            <a:tailEnd type="triangle" w="med" len="med"/>
          </a:ln>
        </p:spPr>
        <p:txBody>
          <a:bodyPr wrap="square">
            <a:spAutoFit/>
          </a:bodyPr>
          <a:lstStyle/>
          <a:p>
            <a:pPr>
              <a:defRPr/>
            </a:pPr>
            <a:endParaRPr lang="fr-FR" kern="0">
              <a:solidFill>
                <a:prstClr val="black"/>
              </a:solidFill>
              <a:latin typeface="Calibri"/>
            </a:endParaRPr>
          </a:p>
        </p:txBody>
      </p:sp>
      <p:sp>
        <p:nvSpPr>
          <p:cNvPr id="9" name="Line 4"/>
          <p:cNvSpPr>
            <a:spLocks noChangeShapeType="1"/>
          </p:cNvSpPr>
          <p:nvPr/>
        </p:nvSpPr>
        <p:spPr bwMode="auto">
          <a:xfrm flipH="1">
            <a:off x="4248609" y="2665315"/>
            <a:ext cx="1587" cy="3808413"/>
          </a:xfrm>
          <a:prstGeom prst="line">
            <a:avLst/>
          </a:prstGeom>
          <a:noFill/>
          <a:ln w="9525">
            <a:solidFill>
              <a:sysClr val="windowText" lastClr="000000"/>
            </a:solidFill>
            <a:round/>
            <a:headEnd/>
            <a:tailEnd/>
          </a:ln>
        </p:spPr>
        <p:txBody>
          <a:bodyPr>
            <a:spAutoFit/>
          </a:bodyPr>
          <a:lstStyle/>
          <a:p>
            <a:pPr>
              <a:defRPr/>
            </a:pPr>
            <a:endParaRPr lang="fr-FR" kern="0">
              <a:solidFill>
                <a:prstClr val="black"/>
              </a:solidFill>
              <a:latin typeface="Calibri"/>
            </a:endParaRPr>
          </a:p>
        </p:txBody>
      </p:sp>
      <p:sp>
        <p:nvSpPr>
          <p:cNvPr id="10" name="Text Box 16"/>
          <p:cNvSpPr txBox="1">
            <a:spLocks noChangeArrowheads="1"/>
          </p:cNvSpPr>
          <p:nvPr/>
        </p:nvSpPr>
        <p:spPr bwMode="auto">
          <a:xfrm>
            <a:off x="4354581" y="4293096"/>
            <a:ext cx="2017593" cy="1292662"/>
          </a:xfrm>
          <a:prstGeom prst="rect">
            <a:avLst/>
          </a:prstGeom>
          <a:noFill/>
          <a:ln w="9525" algn="ctr">
            <a:noFill/>
            <a:miter lim="800000"/>
            <a:headEnd/>
            <a:tailEnd/>
          </a:ln>
        </p:spPr>
        <p:txBody>
          <a:bodyPr wrap="square">
            <a:spAutoFit/>
          </a:bodyPr>
          <a:lstStyle/>
          <a:p>
            <a:pPr>
              <a:defRPr/>
            </a:pPr>
            <a:r>
              <a:rPr lang="fr-FR" sz="1300" b="1" dirty="0">
                <a:solidFill>
                  <a:srgbClr val="FFFFFF">
                    <a:lumMod val="50000"/>
                  </a:srgbClr>
                </a:solidFill>
                <a:cs typeface="Arial" pitchFamily="34" charset="0"/>
              </a:rPr>
              <a:t>Acquisition intracommunautaire de  </a:t>
            </a:r>
            <a:r>
              <a:rPr lang="fr-FR" sz="1300" b="1" dirty="0" err="1">
                <a:solidFill>
                  <a:srgbClr val="FFFFFF">
                    <a:lumMod val="50000"/>
                  </a:srgbClr>
                </a:solidFill>
                <a:cs typeface="Arial" pitchFamily="34" charset="0"/>
              </a:rPr>
              <a:t>Firma</a:t>
            </a:r>
            <a:r>
              <a:rPr lang="fr-FR" sz="1300" b="1" dirty="0">
                <a:solidFill>
                  <a:srgbClr val="FFFFFF">
                    <a:lumMod val="50000"/>
                  </a:srgbClr>
                </a:solidFill>
                <a:cs typeface="Arial" pitchFamily="34" charset="0"/>
              </a:rPr>
              <a:t> Hans </a:t>
            </a:r>
            <a:r>
              <a:rPr lang="fr-FR" sz="1300" b="1" dirty="0" err="1">
                <a:solidFill>
                  <a:srgbClr val="FFFFFF">
                    <a:lumMod val="50000"/>
                  </a:srgbClr>
                </a:solidFill>
                <a:cs typeface="Arial" pitchFamily="34" charset="0"/>
              </a:rPr>
              <a:t>Bühler</a:t>
            </a:r>
            <a:r>
              <a:rPr lang="fr-FR" sz="1300" b="1" dirty="0">
                <a:solidFill>
                  <a:srgbClr val="FFFFFF">
                    <a:lumMod val="50000"/>
                  </a:srgbClr>
                </a:solidFill>
                <a:cs typeface="Arial" pitchFamily="34" charset="0"/>
              </a:rPr>
              <a:t> en </a:t>
            </a:r>
            <a:r>
              <a:rPr lang="fr-FR" sz="1300" b="1" dirty="0" err="1">
                <a:solidFill>
                  <a:srgbClr val="FFFFFF">
                    <a:lumMod val="50000"/>
                  </a:srgbClr>
                </a:solidFill>
                <a:cs typeface="Arial" pitchFamily="34" charset="0"/>
              </a:rPr>
              <a:t>Rep</a:t>
            </a:r>
            <a:r>
              <a:rPr lang="fr-FR" sz="1300" b="1" dirty="0">
                <a:solidFill>
                  <a:srgbClr val="FFFFFF">
                    <a:lumMod val="50000"/>
                  </a:srgbClr>
                </a:solidFill>
                <a:cs typeface="Arial" pitchFamily="34" charset="0"/>
              </a:rPr>
              <a:t> tchèque non soumise à TVA tchèque </a:t>
            </a:r>
          </a:p>
        </p:txBody>
      </p:sp>
      <p:sp>
        <p:nvSpPr>
          <p:cNvPr id="11" name="Line 17"/>
          <p:cNvSpPr>
            <a:spLocks noChangeShapeType="1"/>
          </p:cNvSpPr>
          <p:nvPr/>
        </p:nvSpPr>
        <p:spPr bwMode="auto">
          <a:xfrm>
            <a:off x="4232263" y="4221088"/>
            <a:ext cx="4716462" cy="0"/>
          </a:xfrm>
          <a:prstGeom prst="line">
            <a:avLst/>
          </a:prstGeom>
          <a:noFill/>
          <a:ln w="9525">
            <a:solidFill>
              <a:sysClr val="windowText" lastClr="000000"/>
            </a:solidFill>
            <a:round/>
            <a:headEnd/>
            <a:tailEnd/>
          </a:ln>
        </p:spPr>
        <p:txBody>
          <a:bodyPr>
            <a:spAutoFit/>
          </a:bodyPr>
          <a:lstStyle/>
          <a:p>
            <a:pPr>
              <a:defRPr/>
            </a:pPr>
            <a:endParaRPr lang="fr-FR" kern="0">
              <a:solidFill>
                <a:prstClr val="black"/>
              </a:solidFill>
              <a:latin typeface="Calibri"/>
            </a:endParaRPr>
          </a:p>
        </p:txBody>
      </p:sp>
      <p:sp>
        <p:nvSpPr>
          <p:cNvPr id="12" name="Text Box 6"/>
          <p:cNvSpPr txBox="1">
            <a:spLocks noChangeArrowheads="1"/>
          </p:cNvSpPr>
          <p:nvPr/>
        </p:nvSpPr>
        <p:spPr bwMode="auto">
          <a:xfrm>
            <a:off x="7020272" y="2204864"/>
            <a:ext cx="2108135" cy="369332"/>
          </a:xfrm>
          <a:prstGeom prst="rect">
            <a:avLst/>
          </a:prstGeom>
          <a:noFill/>
          <a:ln w="9525" algn="ctr">
            <a:noFill/>
            <a:miter lim="800000"/>
            <a:headEnd/>
            <a:tailEnd/>
          </a:ln>
        </p:spPr>
        <p:txBody>
          <a:bodyPr wrap="square">
            <a:spAutoFit/>
          </a:bodyPr>
          <a:lstStyle/>
          <a:p>
            <a:pPr algn="ctr"/>
            <a:r>
              <a:rPr lang="fr-FR" b="1" dirty="0">
                <a:solidFill>
                  <a:srgbClr val="5AAAC3">
                    <a:lumMod val="50000"/>
                  </a:srgbClr>
                </a:solidFill>
                <a:cs typeface="Arial" pitchFamily="34" charset="0"/>
              </a:rPr>
              <a:t>Autriche</a:t>
            </a:r>
          </a:p>
        </p:txBody>
      </p:sp>
      <p:sp>
        <p:nvSpPr>
          <p:cNvPr id="13" name="Text Box 16"/>
          <p:cNvSpPr txBox="1">
            <a:spLocks noChangeArrowheads="1"/>
          </p:cNvSpPr>
          <p:nvPr/>
        </p:nvSpPr>
        <p:spPr bwMode="auto">
          <a:xfrm>
            <a:off x="6297820" y="4221088"/>
            <a:ext cx="2232248" cy="1292662"/>
          </a:xfrm>
          <a:prstGeom prst="rect">
            <a:avLst/>
          </a:prstGeom>
          <a:noFill/>
          <a:ln w="9525" algn="ctr">
            <a:noFill/>
            <a:miter lim="800000"/>
            <a:headEnd/>
            <a:tailEnd/>
          </a:ln>
        </p:spPr>
        <p:txBody>
          <a:bodyPr wrap="square">
            <a:spAutoFit/>
          </a:bodyPr>
          <a:lstStyle/>
          <a:p>
            <a:pPr>
              <a:defRPr/>
            </a:pPr>
            <a:r>
              <a:rPr lang="fr-FR" sz="1300" b="1" dirty="0" err="1">
                <a:solidFill>
                  <a:srgbClr val="5AAAC3">
                    <a:lumMod val="50000"/>
                  </a:srgbClr>
                </a:solidFill>
                <a:cs typeface="Arial" pitchFamily="34" charset="0"/>
              </a:rPr>
              <a:t>Firma</a:t>
            </a:r>
            <a:r>
              <a:rPr lang="fr-FR" sz="1300" b="1" dirty="0">
                <a:solidFill>
                  <a:srgbClr val="5AAAC3">
                    <a:lumMod val="50000"/>
                  </a:srgbClr>
                </a:solidFill>
                <a:cs typeface="Arial" pitchFamily="34" charset="0"/>
              </a:rPr>
              <a:t> Hans </a:t>
            </a:r>
            <a:r>
              <a:rPr lang="fr-FR" sz="1300" b="1" dirty="0" err="1">
                <a:solidFill>
                  <a:srgbClr val="5AAAC3">
                    <a:lumMod val="50000"/>
                  </a:srgbClr>
                </a:solidFill>
                <a:cs typeface="Arial" pitchFamily="34" charset="0"/>
              </a:rPr>
              <a:t>Bühler</a:t>
            </a:r>
            <a:r>
              <a:rPr lang="fr-FR" sz="1300" b="1" dirty="0">
                <a:solidFill>
                  <a:srgbClr val="5AAAC3">
                    <a:lumMod val="50000"/>
                  </a:srgbClr>
                </a:solidFill>
                <a:cs typeface="Arial" pitchFamily="34" charset="0"/>
              </a:rPr>
              <a:t> réalise une livraison domestique sans transport en </a:t>
            </a:r>
            <a:r>
              <a:rPr lang="fr-FR" sz="1300" b="1" dirty="0" err="1">
                <a:solidFill>
                  <a:srgbClr val="5AAAC3">
                    <a:lumMod val="50000"/>
                  </a:srgbClr>
                </a:solidFill>
                <a:cs typeface="Arial" pitchFamily="34" charset="0"/>
              </a:rPr>
              <a:t>Rep</a:t>
            </a:r>
            <a:r>
              <a:rPr lang="fr-FR" sz="1300" b="1" dirty="0">
                <a:solidFill>
                  <a:srgbClr val="5AAAC3">
                    <a:lumMod val="50000"/>
                  </a:srgbClr>
                </a:solidFill>
                <a:cs typeface="Arial" pitchFamily="34" charset="0"/>
              </a:rPr>
              <a:t>. tchèque pour laquelle la TVA est due par la </a:t>
            </a:r>
            <a:r>
              <a:rPr lang="fr-FR" sz="1300" b="1" dirty="0" err="1">
                <a:solidFill>
                  <a:srgbClr val="5AAAC3">
                    <a:lumMod val="50000"/>
                  </a:srgbClr>
                </a:solidFill>
                <a:cs typeface="Arial" pitchFamily="34" charset="0"/>
              </a:rPr>
              <a:t>sté</a:t>
            </a:r>
            <a:r>
              <a:rPr lang="fr-FR" sz="1300" b="1" dirty="0">
                <a:solidFill>
                  <a:srgbClr val="5AAAC3">
                    <a:lumMod val="50000"/>
                  </a:srgbClr>
                </a:solidFill>
                <a:cs typeface="Arial" pitchFamily="34" charset="0"/>
              </a:rPr>
              <a:t> tchèque</a:t>
            </a:r>
          </a:p>
        </p:txBody>
      </p:sp>
      <p:cxnSp>
        <p:nvCxnSpPr>
          <p:cNvPr id="14" name="Connecteur en angle 24"/>
          <p:cNvCxnSpPr>
            <a:cxnSpLocks noChangeShapeType="1"/>
          </p:cNvCxnSpPr>
          <p:nvPr/>
        </p:nvCxnSpPr>
        <p:spPr bwMode="auto">
          <a:xfrm rot="16200000" flipH="1">
            <a:off x="3285753" y="1550241"/>
            <a:ext cx="1764000" cy="6336000"/>
          </a:xfrm>
          <a:prstGeom prst="bentConnector2">
            <a:avLst/>
          </a:prstGeom>
          <a:noFill/>
          <a:ln w="9525" algn="ctr">
            <a:solidFill>
              <a:srgbClr val="3095B4"/>
            </a:solidFill>
            <a:prstDash val="dash"/>
            <a:round/>
            <a:headEnd/>
            <a:tailEnd type="arrow" w="med" len="med"/>
          </a:ln>
        </p:spPr>
      </p:cxnSp>
      <p:sp>
        <p:nvSpPr>
          <p:cNvPr id="15" name="Text Box 20"/>
          <p:cNvSpPr txBox="1">
            <a:spLocks noChangeArrowheads="1"/>
          </p:cNvSpPr>
          <p:nvPr/>
        </p:nvSpPr>
        <p:spPr bwMode="auto">
          <a:xfrm>
            <a:off x="903810" y="5600241"/>
            <a:ext cx="2016274" cy="738664"/>
          </a:xfrm>
          <a:prstGeom prst="rect">
            <a:avLst/>
          </a:prstGeom>
          <a:noFill/>
          <a:ln w="9525" algn="ctr">
            <a:noFill/>
            <a:miter lim="800000"/>
            <a:headEnd/>
            <a:tailEnd/>
          </a:ln>
        </p:spPr>
        <p:txBody>
          <a:bodyPr wrap="square">
            <a:spAutoFit/>
          </a:bodyPr>
          <a:lstStyle/>
          <a:p>
            <a:pPr algn="ctr">
              <a:defRPr/>
            </a:pPr>
            <a:r>
              <a:rPr lang="fr-FR" sz="1400" dirty="0">
                <a:solidFill>
                  <a:srgbClr val="3095B4"/>
                </a:solidFill>
                <a:cs typeface="Arial" pitchFamily="34" charset="0"/>
              </a:rPr>
              <a:t>Transport des biens pour le compte du fournisseur allemand</a:t>
            </a:r>
          </a:p>
        </p:txBody>
      </p:sp>
      <p:sp>
        <p:nvSpPr>
          <p:cNvPr id="16" name="Text Box 10"/>
          <p:cNvSpPr txBox="1">
            <a:spLocks noChangeArrowheads="1"/>
          </p:cNvSpPr>
          <p:nvPr/>
        </p:nvSpPr>
        <p:spPr bwMode="auto">
          <a:xfrm>
            <a:off x="7672908" y="2823612"/>
            <a:ext cx="1384132" cy="830997"/>
          </a:xfrm>
          <a:prstGeom prst="rect">
            <a:avLst/>
          </a:prstGeom>
          <a:noFill/>
          <a:ln w="3175" algn="ctr">
            <a:solidFill>
              <a:sysClr val="windowText" lastClr="000000"/>
            </a:solidFill>
            <a:miter lim="800000"/>
            <a:headEnd/>
            <a:tailEnd/>
          </a:ln>
        </p:spPr>
        <p:txBody>
          <a:bodyPr wrap="square">
            <a:spAutoFit/>
          </a:bodyPr>
          <a:lstStyle/>
          <a:p>
            <a:pPr algn="ctr">
              <a:defRPr/>
            </a:pPr>
            <a:r>
              <a:rPr lang="fr-FR" sz="1600" kern="0" dirty="0" err="1">
                <a:solidFill>
                  <a:srgbClr val="5AAAC3">
                    <a:lumMod val="50000"/>
                  </a:srgbClr>
                </a:solidFill>
                <a:cs typeface="Arial" pitchFamily="34" charset="0"/>
              </a:rPr>
              <a:t>Firma</a:t>
            </a:r>
            <a:r>
              <a:rPr lang="fr-FR" sz="1600" kern="0" dirty="0">
                <a:solidFill>
                  <a:srgbClr val="5AAAC3">
                    <a:lumMod val="50000"/>
                  </a:srgbClr>
                </a:solidFill>
                <a:cs typeface="Arial" pitchFamily="34" charset="0"/>
              </a:rPr>
              <a:t> Hans </a:t>
            </a:r>
            <a:r>
              <a:rPr lang="fr-FR" sz="1600" kern="0" dirty="0" err="1">
                <a:solidFill>
                  <a:srgbClr val="5AAAC3">
                    <a:lumMod val="50000"/>
                  </a:srgbClr>
                </a:solidFill>
                <a:cs typeface="Arial" pitchFamily="34" charset="0"/>
              </a:rPr>
              <a:t>Bühler</a:t>
            </a:r>
            <a:endParaRPr lang="fr-FR" sz="1600" kern="0" dirty="0">
              <a:solidFill>
                <a:srgbClr val="5AAAC3">
                  <a:lumMod val="50000"/>
                </a:srgbClr>
              </a:solidFill>
              <a:cs typeface="Arial" pitchFamily="34" charset="0"/>
            </a:endParaRPr>
          </a:p>
          <a:p>
            <a:pPr algn="ctr">
              <a:defRPr/>
            </a:pPr>
            <a:r>
              <a:rPr lang="fr-FR" sz="1600" b="1" kern="0" dirty="0">
                <a:solidFill>
                  <a:srgbClr val="FFFFFF">
                    <a:lumMod val="50000"/>
                  </a:srgbClr>
                </a:solidFill>
                <a:cs typeface="Arial" pitchFamily="34" charset="0"/>
              </a:rPr>
              <a:t>N° TVA AT</a:t>
            </a:r>
          </a:p>
        </p:txBody>
      </p:sp>
      <p:sp>
        <p:nvSpPr>
          <p:cNvPr id="19" name="Text Box 13"/>
          <p:cNvSpPr txBox="1">
            <a:spLocks noChangeArrowheads="1"/>
          </p:cNvSpPr>
          <p:nvPr/>
        </p:nvSpPr>
        <p:spPr bwMode="auto">
          <a:xfrm>
            <a:off x="7334546" y="5368487"/>
            <a:ext cx="1793861" cy="584775"/>
          </a:xfrm>
          <a:prstGeom prst="rect">
            <a:avLst/>
          </a:prstGeom>
          <a:noFill/>
          <a:ln w="3175" algn="ctr">
            <a:solidFill>
              <a:sysClr val="windowText" lastClr="000000"/>
            </a:solidFill>
            <a:miter lim="800000"/>
            <a:headEnd/>
            <a:tailEnd/>
          </a:ln>
        </p:spPr>
        <p:txBody>
          <a:bodyPr wrap="square">
            <a:spAutoFit/>
          </a:bodyPr>
          <a:lstStyle/>
          <a:p>
            <a:pPr algn="ctr">
              <a:defRPr/>
            </a:pPr>
            <a:r>
              <a:rPr lang="fr-FR" sz="1600" kern="0" dirty="0">
                <a:solidFill>
                  <a:srgbClr val="5AAAC3">
                    <a:lumMod val="50000"/>
                  </a:srgbClr>
                </a:solidFill>
                <a:cs typeface="Arial" pitchFamily="34" charset="0"/>
              </a:rPr>
              <a:t>Société tchèque</a:t>
            </a:r>
          </a:p>
          <a:p>
            <a:pPr algn="ctr">
              <a:defRPr/>
            </a:pPr>
            <a:r>
              <a:rPr lang="fr-FR" sz="1600" kern="0" dirty="0">
                <a:solidFill>
                  <a:srgbClr val="5AAAC3">
                    <a:lumMod val="50000"/>
                  </a:srgbClr>
                </a:solidFill>
                <a:cs typeface="Arial" pitchFamily="34" charset="0"/>
              </a:rPr>
              <a:t> N° TVA CZ</a:t>
            </a:r>
          </a:p>
        </p:txBody>
      </p:sp>
      <p:sp>
        <p:nvSpPr>
          <p:cNvPr id="20" name="Text Box 18"/>
          <p:cNvSpPr txBox="1">
            <a:spLocks noChangeArrowheads="1"/>
          </p:cNvSpPr>
          <p:nvPr/>
        </p:nvSpPr>
        <p:spPr bwMode="auto">
          <a:xfrm>
            <a:off x="7334547" y="6032289"/>
            <a:ext cx="1793860" cy="369332"/>
          </a:xfrm>
          <a:prstGeom prst="rect">
            <a:avLst/>
          </a:prstGeom>
          <a:noFill/>
          <a:ln w="9525" algn="ctr">
            <a:noFill/>
            <a:miter lim="800000"/>
            <a:headEnd/>
            <a:tailEnd/>
          </a:ln>
        </p:spPr>
        <p:txBody>
          <a:bodyPr wrap="square">
            <a:spAutoFit/>
          </a:bodyPr>
          <a:lstStyle/>
          <a:p>
            <a:pPr algn="ctr"/>
            <a:r>
              <a:rPr lang="fr-FR" b="1" dirty="0" err="1">
                <a:solidFill>
                  <a:srgbClr val="5AAAC3">
                    <a:lumMod val="50000"/>
                  </a:srgbClr>
                </a:solidFill>
                <a:cs typeface="Arial" pitchFamily="34" charset="0"/>
              </a:rPr>
              <a:t>Rep</a:t>
            </a:r>
            <a:r>
              <a:rPr lang="fr-FR" b="1" dirty="0">
                <a:solidFill>
                  <a:srgbClr val="5AAAC3">
                    <a:lumMod val="50000"/>
                  </a:srgbClr>
                </a:solidFill>
                <a:cs typeface="Arial" pitchFamily="34" charset="0"/>
              </a:rPr>
              <a:t>. tchèque</a:t>
            </a:r>
          </a:p>
        </p:txBody>
      </p:sp>
      <p:sp>
        <p:nvSpPr>
          <p:cNvPr id="21" name="Text Box 20"/>
          <p:cNvSpPr txBox="1">
            <a:spLocks noChangeArrowheads="1"/>
          </p:cNvSpPr>
          <p:nvPr/>
        </p:nvSpPr>
        <p:spPr bwMode="auto">
          <a:xfrm>
            <a:off x="4186796" y="5711828"/>
            <a:ext cx="3175994" cy="692497"/>
          </a:xfrm>
          <a:prstGeom prst="rect">
            <a:avLst/>
          </a:prstGeom>
          <a:noFill/>
          <a:ln w="9525" algn="ctr">
            <a:noFill/>
            <a:miter lim="800000"/>
            <a:headEnd/>
            <a:tailEnd/>
          </a:ln>
        </p:spPr>
        <p:txBody>
          <a:bodyPr wrap="square">
            <a:spAutoFit/>
          </a:bodyPr>
          <a:lstStyle/>
          <a:p>
            <a:pPr algn="ctr" eaLnBrk="0" hangingPunct="0">
              <a:spcBef>
                <a:spcPct val="50000"/>
              </a:spcBef>
              <a:defRPr/>
            </a:pPr>
            <a:r>
              <a:rPr lang="fr-FR" sz="1300" b="1" dirty="0">
                <a:solidFill>
                  <a:srgbClr val="5AAAC3">
                    <a:lumMod val="50000"/>
                  </a:srgbClr>
                </a:solidFill>
                <a:cs typeface="Arial" pitchFamily="34" charset="0"/>
              </a:rPr>
              <a:t>Achat interne en </a:t>
            </a:r>
            <a:r>
              <a:rPr lang="fr-FR" sz="1300" b="1" dirty="0" err="1">
                <a:solidFill>
                  <a:srgbClr val="5AAAC3">
                    <a:lumMod val="50000"/>
                  </a:srgbClr>
                </a:solidFill>
                <a:cs typeface="Arial" pitchFamily="34" charset="0"/>
              </a:rPr>
              <a:t>Rep</a:t>
            </a:r>
            <a:r>
              <a:rPr lang="fr-FR" sz="1300" b="1" dirty="0">
                <a:solidFill>
                  <a:srgbClr val="5AAAC3">
                    <a:lumMod val="50000"/>
                  </a:srgbClr>
                </a:solidFill>
                <a:cs typeface="Arial" pitchFamily="34" charset="0"/>
              </a:rPr>
              <a:t>. tchèque par la </a:t>
            </a:r>
            <a:r>
              <a:rPr lang="fr-FR" sz="1300" b="1" dirty="0" err="1">
                <a:solidFill>
                  <a:srgbClr val="5AAAC3">
                    <a:lumMod val="50000"/>
                  </a:srgbClr>
                </a:solidFill>
                <a:cs typeface="Arial" pitchFamily="34" charset="0"/>
              </a:rPr>
              <a:t>sté</a:t>
            </a:r>
            <a:r>
              <a:rPr lang="fr-FR" sz="1300" b="1" dirty="0">
                <a:solidFill>
                  <a:srgbClr val="5AAAC3">
                    <a:lumMod val="50000"/>
                  </a:srgbClr>
                </a:solidFill>
                <a:cs typeface="Arial" pitchFamily="34" charset="0"/>
              </a:rPr>
              <a:t> tchèque qui </a:t>
            </a:r>
            <a:r>
              <a:rPr lang="fr-FR" sz="1300" b="1" dirty="0" err="1">
                <a:solidFill>
                  <a:srgbClr val="5AAAC3">
                    <a:lumMod val="50000"/>
                  </a:srgbClr>
                </a:solidFill>
                <a:cs typeface="Arial" pitchFamily="34" charset="0"/>
              </a:rPr>
              <a:t>autoliquide</a:t>
            </a:r>
            <a:r>
              <a:rPr lang="fr-FR" sz="1300" b="1" dirty="0">
                <a:solidFill>
                  <a:srgbClr val="5AAAC3">
                    <a:lumMod val="50000"/>
                  </a:srgbClr>
                </a:solidFill>
                <a:cs typeface="Arial" pitchFamily="34" charset="0"/>
              </a:rPr>
              <a:t> la TVA tchèque</a:t>
            </a:r>
          </a:p>
        </p:txBody>
      </p:sp>
      <p:sp>
        <p:nvSpPr>
          <p:cNvPr id="22" name="Text Box 16"/>
          <p:cNvSpPr txBox="1">
            <a:spLocks noChangeArrowheads="1"/>
          </p:cNvSpPr>
          <p:nvPr/>
        </p:nvSpPr>
        <p:spPr bwMode="auto">
          <a:xfrm>
            <a:off x="4276327" y="2513140"/>
            <a:ext cx="3396581" cy="861774"/>
          </a:xfrm>
          <a:prstGeom prst="rect">
            <a:avLst/>
          </a:prstGeom>
          <a:noFill/>
          <a:ln w="9525" algn="ctr">
            <a:noFill/>
            <a:miter lim="800000"/>
            <a:headEnd/>
            <a:tailEnd/>
          </a:ln>
        </p:spPr>
        <p:txBody>
          <a:bodyPr wrap="square">
            <a:spAutoFit/>
          </a:bodyPr>
          <a:lstStyle/>
          <a:p>
            <a:pPr>
              <a:defRPr/>
            </a:pPr>
            <a:r>
              <a:rPr lang="fr-FR" sz="1300" b="1" dirty="0">
                <a:solidFill>
                  <a:schemeClr val="accent5">
                    <a:lumMod val="75000"/>
                  </a:schemeClr>
                </a:solidFill>
                <a:latin typeface="Calibri"/>
                <a:cs typeface="Times New Roman" pitchFamily="18" charset="0"/>
              </a:rPr>
              <a:t>Conditions à respecter par </a:t>
            </a:r>
            <a:r>
              <a:rPr lang="fr-FR" sz="1300" b="1" dirty="0" err="1">
                <a:solidFill>
                  <a:schemeClr val="accent5">
                    <a:lumMod val="75000"/>
                  </a:schemeClr>
                </a:solidFill>
                <a:latin typeface="Calibri"/>
                <a:cs typeface="Times New Roman" pitchFamily="18" charset="0"/>
              </a:rPr>
              <a:t>Firma</a:t>
            </a:r>
            <a:r>
              <a:rPr lang="fr-FR" sz="1300" b="1" dirty="0">
                <a:solidFill>
                  <a:schemeClr val="accent5">
                    <a:lumMod val="75000"/>
                  </a:schemeClr>
                </a:solidFill>
                <a:latin typeface="Calibri"/>
                <a:cs typeface="Times New Roman" pitchFamily="18" charset="0"/>
              </a:rPr>
              <a:t> Hans </a:t>
            </a:r>
            <a:r>
              <a:rPr lang="fr-FR" sz="1300" b="1" dirty="0" err="1">
                <a:solidFill>
                  <a:schemeClr val="accent5">
                    <a:lumMod val="75000"/>
                  </a:schemeClr>
                </a:solidFill>
                <a:latin typeface="Calibri"/>
                <a:cs typeface="Times New Roman" pitchFamily="18" charset="0"/>
              </a:rPr>
              <a:t>Bühler</a:t>
            </a:r>
            <a:r>
              <a:rPr lang="fr-FR" sz="1300" b="1" dirty="0">
                <a:solidFill>
                  <a:schemeClr val="accent5">
                    <a:lumMod val="75000"/>
                  </a:schemeClr>
                </a:solidFill>
                <a:latin typeface="Calibri"/>
                <a:cs typeface="Times New Roman" pitchFamily="18" charset="0"/>
              </a:rPr>
              <a:t> pour bénéficier de la simplification  :</a:t>
            </a:r>
          </a:p>
          <a:p>
            <a:pPr marL="180975" indent="-180975">
              <a:buFont typeface="Wingdings" pitchFamily="2" charset="2"/>
              <a:buChar char="ü"/>
              <a:defRPr/>
            </a:pPr>
            <a:r>
              <a:rPr lang="fr-FR" sz="1200" dirty="0">
                <a:solidFill>
                  <a:schemeClr val="accent5">
                    <a:lumMod val="75000"/>
                  </a:schemeClr>
                </a:solidFill>
                <a:latin typeface="Calibri"/>
                <a:cs typeface="Times New Roman" pitchFamily="18" charset="0"/>
              </a:rPr>
              <a:t>mention spécifique sur la facture qu’elle émet ;</a:t>
            </a:r>
          </a:p>
          <a:p>
            <a:pPr marL="180975" indent="-180975">
              <a:buFont typeface="Wingdings" pitchFamily="2" charset="2"/>
              <a:buChar char="ü"/>
              <a:defRPr/>
            </a:pPr>
            <a:r>
              <a:rPr lang="fr-FR" sz="1200" dirty="0">
                <a:solidFill>
                  <a:schemeClr val="accent5">
                    <a:lumMod val="75000"/>
                  </a:schemeClr>
                </a:solidFill>
                <a:latin typeface="Calibri"/>
                <a:cs typeface="Times New Roman" pitchFamily="18" charset="0"/>
              </a:rPr>
              <a:t>mention spécifique sur  son EU </a:t>
            </a:r>
            <a:r>
              <a:rPr lang="fr-FR" sz="1200" i="1" dirty="0">
                <a:solidFill>
                  <a:schemeClr val="accent5">
                    <a:lumMod val="75000"/>
                  </a:schemeClr>
                </a:solidFill>
                <a:latin typeface="Calibri"/>
                <a:cs typeface="Times New Roman" pitchFamily="18" charset="0"/>
              </a:rPr>
              <a:t>sales </a:t>
            </a:r>
            <a:r>
              <a:rPr lang="fr-FR" sz="1200" i="1" dirty="0" err="1">
                <a:solidFill>
                  <a:schemeClr val="accent5">
                    <a:lumMod val="75000"/>
                  </a:schemeClr>
                </a:solidFill>
                <a:latin typeface="Calibri"/>
                <a:cs typeface="Times New Roman" pitchFamily="18" charset="0"/>
              </a:rPr>
              <a:t>list</a:t>
            </a:r>
            <a:r>
              <a:rPr lang="fr-FR" sz="1200" i="1" dirty="0">
                <a:solidFill>
                  <a:schemeClr val="accent5">
                    <a:lumMod val="75000"/>
                  </a:schemeClr>
                </a:solidFill>
                <a:latin typeface="Calibri"/>
                <a:cs typeface="Times New Roman" pitchFamily="18" charset="0"/>
              </a:rPr>
              <a:t> </a:t>
            </a:r>
            <a:r>
              <a:rPr lang="fr-FR" sz="1200" dirty="0">
                <a:solidFill>
                  <a:schemeClr val="accent5">
                    <a:lumMod val="75000"/>
                  </a:schemeClr>
                </a:solidFill>
                <a:latin typeface="Calibri"/>
                <a:cs typeface="Times New Roman" pitchFamily="18" charset="0"/>
              </a:rPr>
              <a:t>en AT.</a:t>
            </a:r>
            <a:endParaRPr lang="fr-FR" sz="1200" i="1" dirty="0">
              <a:solidFill>
                <a:schemeClr val="accent5">
                  <a:lumMod val="75000"/>
                </a:schemeClr>
              </a:solidFill>
              <a:latin typeface="Calibri"/>
              <a:cs typeface="Times New Roman" pitchFamily="18" charset="0"/>
            </a:endParaRPr>
          </a:p>
        </p:txBody>
      </p:sp>
      <p:sp>
        <p:nvSpPr>
          <p:cNvPr id="23" name="Text Box 16"/>
          <p:cNvSpPr txBox="1">
            <a:spLocks noChangeArrowheads="1"/>
          </p:cNvSpPr>
          <p:nvPr/>
        </p:nvSpPr>
        <p:spPr bwMode="auto">
          <a:xfrm>
            <a:off x="4354582" y="3542958"/>
            <a:ext cx="3508107" cy="492443"/>
          </a:xfrm>
          <a:prstGeom prst="rect">
            <a:avLst/>
          </a:prstGeom>
          <a:noFill/>
          <a:ln w="9525" algn="ctr">
            <a:noFill/>
            <a:miter lim="800000"/>
            <a:headEnd/>
            <a:tailEnd/>
          </a:ln>
        </p:spPr>
        <p:txBody>
          <a:bodyPr wrap="square">
            <a:spAutoFit/>
          </a:bodyPr>
          <a:lstStyle/>
          <a:p>
            <a:pPr eaLnBrk="0" hangingPunct="0">
              <a:spcBef>
                <a:spcPct val="50000"/>
              </a:spcBef>
              <a:defRPr/>
            </a:pPr>
            <a:r>
              <a:rPr lang="fr-FR" sz="1300" b="1" dirty="0">
                <a:solidFill>
                  <a:schemeClr val="accent5">
                    <a:lumMod val="75000"/>
                  </a:schemeClr>
                </a:solidFill>
                <a:latin typeface="Calibri"/>
                <a:cs typeface="Times New Roman" pitchFamily="18" charset="0"/>
              </a:rPr>
              <a:t>Quand simplification : pas d’application de la règle du filet de sécurité en Autriche</a:t>
            </a:r>
          </a:p>
        </p:txBody>
      </p:sp>
      <p:sp>
        <p:nvSpPr>
          <p:cNvPr id="24" name="Line 14"/>
          <p:cNvSpPr>
            <a:spLocks noChangeShapeType="1"/>
          </p:cNvSpPr>
          <p:nvPr/>
        </p:nvSpPr>
        <p:spPr bwMode="auto">
          <a:xfrm flipV="1">
            <a:off x="8464996" y="3646368"/>
            <a:ext cx="0" cy="1722119"/>
          </a:xfrm>
          <a:prstGeom prst="line">
            <a:avLst/>
          </a:prstGeom>
          <a:noFill/>
          <a:ln w="9525">
            <a:solidFill>
              <a:sysClr val="windowText" lastClr="000000"/>
            </a:solidFill>
            <a:round/>
            <a:headEnd type="triangle" w="med" len="med"/>
            <a:tailEnd/>
          </a:ln>
        </p:spPr>
        <p:txBody>
          <a:bodyPr wrap="square">
            <a:spAutoFit/>
          </a:bodyPr>
          <a:lstStyle/>
          <a:p>
            <a:pPr>
              <a:defRPr/>
            </a:pPr>
            <a:endParaRPr lang="fr-FR" kern="0">
              <a:solidFill>
                <a:prstClr val="black"/>
              </a:solidFill>
              <a:latin typeface="Calibri"/>
            </a:endParaRPr>
          </a:p>
        </p:txBody>
      </p:sp>
    </p:spTree>
    <p:extLst>
      <p:ext uri="{BB962C8B-B14F-4D97-AF65-F5344CB8AC3E}">
        <p14:creationId xmlns:p14="http://schemas.microsoft.com/office/powerpoint/2010/main" val="3089746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(16/19)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56</a:t>
            </a:fld>
            <a:endParaRPr lang="en-GB" dirty="0"/>
          </a:p>
        </p:txBody>
      </p:sp>
      <p:sp>
        <p:nvSpPr>
          <p:cNvPr id="4" name="Espace réservé du texte 3"/>
          <p:cNvSpPr>
            <a:spLocks noGrp="1"/>
          </p:cNvSpPr>
          <p:nvPr>
            <p:ph type="body" sz="quarter" idx="11"/>
          </p:nvPr>
        </p:nvSpPr>
        <p:spPr/>
        <p:txBody>
          <a:bodyPr/>
          <a:lstStyle/>
          <a:p>
            <a:pPr>
              <a:buFont typeface="Wingdings" panose="05000000000000000000" pitchFamily="2" charset="2"/>
              <a:buChar char="Ø"/>
            </a:pPr>
            <a:r>
              <a:rPr lang="en-GB" b="1" dirty="0"/>
              <a:t>CJUE, 19 </a:t>
            </a:r>
            <a:r>
              <a:rPr lang="en-GB" b="1" dirty="0" err="1"/>
              <a:t>avril</a:t>
            </a:r>
            <a:r>
              <a:rPr lang="en-GB" b="1" dirty="0"/>
              <a:t> 2018, </a:t>
            </a:r>
            <a:r>
              <a:rPr lang="en-GB" b="1" dirty="0" err="1"/>
              <a:t>aff</a:t>
            </a:r>
            <a:r>
              <a:rPr lang="en-GB" b="1" dirty="0"/>
              <a:t>. C-580/16, Firma Hans </a:t>
            </a:r>
            <a:r>
              <a:rPr lang="en-GB" b="1" dirty="0" err="1"/>
              <a:t>Bühler</a:t>
            </a:r>
            <a:endParaRPr lang="en-GB" b="1" dirty="0"/>
          </a:p>
          <a:p>
            <a:pPr>
              <a:buFont typeface="Wingdings" panose="05000000000000000000" pitchFamily="2" charset="2"/>
              <a:buChar char="Ø"/>
            </a:pPr>
            <a:endParaRPr lang="en-GB" b="1" dirty="0"/>
          </a:p>
          <a:p>
            <a:pPr lvl="1"/>
            <a:r>
              <a:rPr lang="en-GB" b="1" dirty="0"/>
              <a:t>Les </a:t>
            </a:r>
            <a:r>
              <a:rPr lang="en-GB" b="1" dirty="0" err="1"/>
              <a:t>faits</a:t>
            </a:r>
            <a:r>
              <a:rPr lang="en-GB" b="1" dirty="0"/>
              <a:t> :</a:t>
            </a:r>
          </a:p>
          <a:p>
            <a:pPr lvl="2">
              <a:buFont typeface="Wingdings" panose="05000000000000000000" pitchFamily="2" charset="2"/>
              <a:buChar char="ü"/>
            </a:pPr>
            <a:r>
              <a:rPr lang="fr-FR" dirty="0"/>
              <a:t>l’administration fiscale autrichienne a considéré, en regard de l’article 141 sous c) de la directive TVA, que la société </a:t>
            </a:r>
            <a:r>
              <a:rPr lang="fr-FR" dirty="0" err="1"/>
              <a:t>Firma</a:t>
            </a:r>
            <a:r>
              <a:rPr lang="fr-FR" dirty="0"/>
              <a:t> Hans </a:t>
            </a:r>
            <a:r>
              <a:rPr lang="fr-FR" dirty="0" err="1"/>
              <a:t>Bühler</a:t>
            </a:r>
            <a:r>
              <a:rPr lang="fr-FR" dirty="0"/>
              <a:t> ne pouvait pas bénéficier de la mesure de simplification qui permet d’éviter notamment de soumettre à la TVA l’acquisition intracommunautaire effectuée dans l’Etat membre d’arrivée des biens car cette société était établie et identifiée à la TVA en Allemagne, Etat membre de départ des biens ;</a:t>
            </a:r>
          </a:p>
          <a:p>
            <a:pPr lvl="2">
              <a:buFont typeface="Wingdings" panose="05000000000000000000" pitchFamily="2" charset="2"/>
              <a:buChar char="ü"/>
            </a:pPr>
            <a:r>
              <a:rPr lang="fr-FR" dirty="0"/>
              <a:t>la société </a:t>
            </a:r>
            <a:r>
              <a:rPr lang="fr-FR" dirty="0" err="1"/>
              <a:t>Firma</a:t>
            </a:r>
            <a:r>
              <a:rPr lang="fr-FR" dirty="0"/>
              <a:t> Hans </a:t>
            </a:r>
            <a:r>
              <a:rPr lang="fr-FR" dirty="0" err="1"/>
              <a:t>Bühler</a:t>
            </a:r>
            <a:r>
              <a:rPr lang="fr-FR" dirty="0"/>
              <a:t> ayant utilisé son numéro de TVA autrichien pour l’achat des biens au fournisseur allemand, l’administration fiscale autrichienne a décidé de soumettre à la TVA autrichienne les acquisitions intracommunautaires réputées effectuées en Autriche (application du filet de sécurité).</a:t>
            </a:r>
          </a:p>
          <a:p>
            <a:pPr marL="671400" lvl="2" indent="0">
              <a:buNone/>
            </a:pPr>
            <a:r>
              <a:rPr lang="fr-FR" dirty="0"/>
              <a:t>    </a:t>
            </a:r>
          </a:p>
          <a:p>
            <a:endParaRPr lang="fr-FR" dirty="0"/>
          </a:p>
          <a:p>
            <a:endParaRPr lang="fr-FR" dirty="0"/>
          </a:p>
          <a:p>
            <a:endParaRPr lang="fr-FR" dirty="0"/>
          </a:p>
          <a:p>
            <a:endParaRPr lang="fr-FR" dirty="0"/>
          </a:p>
          <a:p>
            <a:endParaRPr lang="fr-FR" dirty="0"/>
          </a:p>
          <a:p>
            <a:endParaRPr lang="fr-FR" dirty="0"/>
          </a:p>
          <a:p>
            <a:endParaRPr lang="fr-FR" dirty="0"/>
          </a:p>
          <a:p>
            <a:pPr marL="342900" lvl="1" indent="-342900">
              <a:spcBef>
                <a:spcPts val="480"/>
              </a:spcBef>
              <a:buFont typeface="Symbol" pitchFamily="18" charset="2"/>
              <a:buChar char="-"/>
            </a:pPr>
            <a:endParaRPr lang="fr-FR" dirty="0"/>
          </a:p>
          <a:p>
            <a:endParaRPr lang="fr-FR" dirty="0"/>
          </a:p>
        </p:txBody>
      </p:sp>
    </p:spTree>
    <p:extLst>
      <p:ext uri="{BB962C8B-B14F-4D97-AF65-F5344CB8AC3E}">
        <p14:creationId xmlns:p14="http://schemas.microsoft.com/office/powerpoint/2010/main" val="2851206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(17/19)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57</a:t>
            </a:fld>
            <a:endParaRPr lang="en-GB" dirty="0"/>
          </a:p>
        </p:txBody>
      </p:sp>
      <p:sp>
        <p:nvSpPr>
          <p:cNvPr id="4" name="Espace réservé du texte 3"/>
          <p:cNvSpPr>
            <a:spLocks noGrp="1"/>
          </p:cNvSpPr>
          <p:nvPr>
            <p:ph type="body" sz="quarter" idx="11"/>
          </p:nvPr>
        </p:nvSpPr>
        <p:spPr/>
        <p:txBody>
          <a:bodyPr/>
          <a:lstStyle/>
          <a:p>
            <a:pPr>
              <a:buFont typeface="Wingdings" panose="05000000000000000000" pitchFamily="2" charset="2"/>
              <a:buChar char="Ø"/>
            </a:pPr>
            <a:r>
              <a:rPr lang="en-GB" b="1" dirty="0"/>
              <a:t>CJUE, 19 </a:t>
            </a:r>
            <a:r>
              <a:rPr lang="en-GB" b="1" dirty="0" err="1"/>
              <a:t>avril</a:t>
            </a:r>
            <a:r>
              <a:rPr lang="en-GB" b="1" dirty="0"/>
              <a:t> 2018, </a:t>
            </a:r>
            <a:r>
              <a:rPr lang="en-GB" b="1" dirty="0" err="1"/>
              <a:t>aff</a:t>
            </a:r>
            <a:r>
              <a:rPr lang="en-GB" b="1" dirty="0"/>
              <a:t>. C-580/16, Firma Hans </a:t>
            </a:r>
            <a:r>
              <a:rPr lang="en-GB" b="1" dirty="0" err="1"/>
              <a:t>Bühler</a:t>
            </a:r>
            <a:endParaRPr lang="en-GB" b="1" dirty="0"/>
          </a:p>
          <a:p>
            <a:pPr>
              <a:buFont typeface="Wingdings" panose="05000000000000000000" pitchFamily="2" charset="2"/>
              <a:buChar char="Ø"/>
            </a:pPr>
            <a:endParaRPr lang="en-GB" b="1" dirty="0"/>
          </a:p>
          <a:p>
            <a:pPr lvl="1"/>
            <a:r>
              <a:rPr lang="en-GB" b="1" dirty="0" err="1"/>
              <a:t>L’analyse</a:t>
            </a:r>
            <a:r>
              <a:rPr lang="en-GB" b="1" dirty="0"/>
              <a:t> de la </a:t>
            </a:r>
            <a:r>
              <a:rPr lang="en-GB" b="1" dirty="0" err="1"/>
              <a:t>Cour</a:t>
            </a:r>
            <a:r>
              <a:rPr lang="en-GB" b="1" dirty="0"/>
              <a:t> :</a:t>
            </a:r>
          </a:p>
          <a:p>
            <a:pPr lvl="2">
              <a:buFont typeface="Wingdings" panose="05000000000000000000" pitchFamily="2" charset="2"/>
              <a:buChar char="ü"/>
            </a:pPr>
            <a:r>
              <a:rPr lang="fr-FR" dirty="0"/>
              <a:t>l’article 141, sous c), de la directive TVA, seule disposition de cet article sur laquelle portent les interrogations de la juridiction de renvoi, requiert que les biens faisant l’objet de l’acquisition intracommunautaire dans l’Etat membre d’arrivée des biens soient directement expédiés ou transportés à partir d’un État membre autre que celui à l’intérieur duquel l’assujetti est identifié à la TVA et à destination de la personne pour laquelle celui-ci effectue la livraison subséquente ;</a:t>
            </a:r>
          </a:p>
          <a:p>
            <a:pPr lvl="2">
              <a:buFont typeface="Wingdings" panose="05000000000000000000" pitchFamily="2" charset="2"/>
              <a:buChar char="ü"/>
            </a:pPr>
            <a:r>
              <a:rPr lang="fr-FR" dirty="0"/>
              <a:t>cet article 141, sous c), de la directive TVA doit être interprété en ce sens que la condition qu’il prévoit est remplie lorsque l’assujetti est établi et identifié à la TVA dans l’État membre à partir duquel les biens sont expédiés ou transportés, mais que cet assujetti utilise le numéro d’identification TVA d’un autre État membre pour l’acquisition intracommunautaire en cause.</a:t>
            </a:r>
          </a:p>
          <a:p>
            <a:endParaRPr lang="fr-FR" dirty="0"/>
          </a:p>
          <a:p>
            <a:endParaRPr lang="fr-FR" dirty="0"/>
          </a:p>
          <a:p>
            <a:endParaRPr lang="fr-FR" dirty="0"/>
          </a:p>
          <a:p>
            <a:endParaRPr lang="fr-FR" dirty="0"/>
          </a:p>
          <a:p>
            <a:endParaRPr lang="fr-FR" dirty="0"/>
          </a:p>
          <a:p>
            <a:endParaRPr lang="fr-FR" dirty="0"/>
          </a:p>
          <a:p>
            <a:endParaRPr lang="fr-FR" dirty="0"/>
          </a:p>
          <a:p>
            <a:pPr marL="342900" lvl="1" indent="-342900">
              <a:spcBef>
                <a:spcPts val="480"/>
              </a:spcBef>
              <a:buFont typeface="Symbol" pitchFamily="18" charset="2"/>
              <a:buChar char="-"/>
            </a:pPr>
            <a:endParaRPr lang="fr-FR" dirty="0"/>
          </a:p>
          <a:p>
            <a:endParaRPr lang="fr-FR" dirty="0"/>
          </a:p>
        </p:txBody>
      </p:sp>
    </p:spTree>
    <p:extLst>
      <p:ext uri="{BB962C8B-B14F-4D97-AF65-F5344CB8AC3E}">
        <p14:creationId xmlns:p14="http://schemas.microsoft.com/office/powerpoint/2010/main" val="1085971283"/>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(18/19)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58</a:t>
            </a:fld>
            <a:endParaRPr lang="en-GB" dirty="0"/>
          </a:p>
        </p:txBody>
      </p:sp>
      <p:sp>
        <p:nvSpPr>
          <p:cNvPr id="4" name="Espace réservé du texte 3"/>
          <p:cNvSpPr>
            <a:spLocks noGrp="1"/>
          </p:cNvSpPr>
          <p:nvPr>
            <p:ph type="body" sz="quarter" idx="11"/>
          </p:nvPr>
        </p:nvSpPr>
        <p:spPr>
          <a:xfrm>
            <a:off x="432000" y="1628800"/>
            <a:ext cx="8280000" cy="4541584"/>
          </a:xfrm>
        </p:spPr>
        <p:txBody>
          <a:bodyPr/>
          <a:lstStyle/>
          <a:p>
            <a:pPr>
              <a:buFont typeface="Wingdings" panose="05000000000000000000" pitchFamily="2" charset="2"/>
              <a:buChar char="Ø"/>
            </a:pPr>
            <a:r>
              <a:rPr lang="en-GB" b="1" dirty="0"/>
              <a:t>CJUE, 19 </a:t>
            </a:r>
            <a:r>
              <a:rPr lang="en-GB" b="1" dirty="0" err="1"/>
              <a:t>avril</a:t>
            </a:r>
            <a:r>
              <a:rPr lang="en-GB" b="1" dirty="0"/>
              <a:t> 2018, </a:t>
            </a:r>
            <a:r>
              <a:rPr lang="en-GB" b="1" dirty="0" err="1"/>
              <a:t>aff</a:t>
            </a:r>
            <a:r>
              <a:rPr lang="en-GB" b="1" dirty="0"/>
              <a:t>. C-580/16, Firma Hans </a:t>
            </a:r>
            <a:r>
              <a:rPr lang="en-GB" b="1" dirty="0" err="1"/>
              <a:t>Bühler</a:t>
            </a:r>
            <a:endParaRPr lang="en-GB" b="1" dirty="0"/>
          </a:p>
          <a:p>
            <a:pPr lvl="1"/>
            <a:r>
              <a:rPr lang="en-GB" b="1" dirty="0"/>
              <a:t>La doctrine administrative </a:t>
            </a:r>
            <a:r>
              <a:rPr lang="en-GB" b="1" dirty="0" err="1"/>
              <a:t>française</a:t>
            </a:r>
            <a:r>
              <a:rPr lang="en-GB" b="1" dirty="0"/>
              <a:t> :</a:t>
            </a:r>
          </a:p>
          <a:p>
            <a:pPr lvl="2">
              <a:buFont typeface="Wingdings" panose="05000000000000000000" pitchFamily="2" charset="2"/>
              <a:buChar char="ü"/>
            </a:pPr>
            <a:r>
              <a:rPr lang="fr-FR" dirty="0"/>
              <a:t>la doctrine administrative n’est pas conforme à cette décision (BOI-TVA-CHAMP-20-40 n</a:t>
            </a:r>
            <a:r>
              <a:rPr lang="fr-FR" baseline="30000" dirty="0"/>
              <a:t>os</a:t>
            </a:r>
            <a:r>
              <a:rPr lang="fr-FR" dirty="0"/>
              <a:t> 220 s.). Le bénéfice de la mesure de simplification est refusé à un assujetti B établi ou identifié à la TVA en France ou y ayant désigné un représentant fiscal lorsque cet assujetti B est établi dans l’Etat membre 1 de départ des marchandises ;</a:t>
            </a:r>
          </a:p>
          <a:p>
            <a:pPr lvl="2">
              <a:buFont typeface="Wingdings" panose="05000000000000000000" pitchFamily="2" charset="2"/>
              <a:buChar char="ü"/>
            </a:pPr>
            <a:r>
              <a:rPr lang="fr-FR" dirty="0"/>
              <a:t>dans cette situation, l’assujetti B qui a fourni à l’assujetti A son numéro de TVA en France pourrait se voir appliquer le filet de sécurité prévu par l’article 258 C II du CGI (imposition à la TVA FR de l’acquisition intracommunautaire réputée effectuée – TVA FR restituée si acquisition ultérieurement taxée dans EM d’arrivée).</a:t>
            </a:r>
          </a:p>
          <a:p>
            <a:endParaRPr lang="fr-FR" dirty="0"/>
          </a:p>
        </p:txBody>
      </p:sp>
      <p:sp>
        <p:nvSpPr>
          <p:cNvPr id="8" name="Rectangle à coins arrondis 7"/>
          <p:cNvSpPr/>
          <p:nvPr/>
        </p:nvSpPr>
        <p:spPr>
          <a:xfrm>
            <a:off x="839702" y="5018602"/>
            <a:ext cx="165618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FFFF"/>
                </a:solidFill>
              </a:rPr>
              <a:t>EM1 </a:t>
            </a:r>
          </a:p>
          <a:p>
            <a:pPr algn="ctr"/>
            <a:r>
              <a:rPr lang="fr-FR" dirty="0">
                <a:solidFill>
                  <a:srgbClr val="FFFFFF"/>
                </a:solidFill>
              </a:rPr>
              <a:t>Assujetti A</a:t>
            </a:r>
          </a:p>
        </p:txBody>
      </p:sp>
      <p:sp>
        <p:nvSpPr>
          <p:cNvPr id="9" name="Rectangle à coins arrondis 8"/>
          <p:cNvSpPr/>
          <p:nvPr/>
        </p:nvSpPr>
        <p:spPr>
          <a:xfrm>
            <a:off x="3851920" y="5013176"/>
            <a:ext cx="1584176" cy="797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FFFF"/>
                </a:solidFill>
              </a:rPr>
              <a:t>France </a:t>
            </a:r>
          </a:p>
          <a:p>
            <a:pPr algn="ctr"/>
            <a:r>
              <a:rPr lang="fr-FR" dirty="0">
                <a:solidFill>
                  <a:srgbClr val="FFFFFF"/>
                </a:solidFill>
              </a:rPr>
              <a:t>Assujetti B</a:t>
            </a:r>
          </a:p>
        </p:txBody>
      </p:sp>
      <p:sp>
        <p:nvSpPr>
          <p:cNvPr id="10" name="Rectangle à coins arrondis 9"/>
          <p:cNvSpPr/>
          <p:nvPr/>
        </p:nvSpPr>
        <p:spPr>
          <a:xfrm>
            <a:off x="6670104" y="5013176"/>
            <a:ext cx="165618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FFFF"/>
                </a:solidFill>
              </a:rPr>
              <a:t>EM3 </a:t>
            </a:r>
          </a:p>
          <a:p>
            <a:pPr algn="ctr"/>
            <a:r>
              <a:rPr lang="fr-FR" dirty="0">
                <a:solidFill>
                  <a:srgbClr val="FFFFFF"/>
                </a:solidFill>
              </a:rPr>
              <a:t>Assujetti C</a:t>
            </a:r>
          </a:p>
        </p:txBody>
      </p:sp>
      <p:cxnSp>
        <p:nvCxnSpPr>
          <p:cNvPr id="12" name="Connecteur droit avec flèche 11"/>
          <p:cNvCxnSpPr>
            <a:stCxn id="8" idx="3"/>
            <a:endCxn id="9" idx="1"/>
          </p:cNvCxnSpPr>
          <p:nvPr/>
        </p:nvCxnSpPr>
        <p:spPr>
          <a:xfrm flipV="1">
            <a:off x="2495886" y="5411933"/>
            <a:ext cx="1356034" cy="2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9" idx="3"/>
            <a:endCxn id="10" idx="1"/>
          </p:cNvCxnSpPr>
          <p:nvPr/>
        </p:nvCxnSpPr>
        <p:spPr>
          <a:xfrm flipV="1">
            <a:off x="5436096" y="5409220"/>
            <a:ext cx="1234008" cy="2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èche droite 22"/>
          <p:cNvSpPr/>
          <p:nvPr/>
        </p:nvSpPr>
        <p:spPr>
          <a:xfrm>
            <a:off x="2849141" y="6026714"/>
            <a:ext cx="3600400" cy="2880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Tree>
    <p:extLst>
      <p:ext uri="{BB962C8B-B14F-4D97-AF65-F5344CB8AC3E}">
        <p14:creationId xmlns:p14="http://schemas.microsoft.com/office/powerpoint/2010/main" val="11997281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IV. Ventes en chaîne : récents développements jurisprudentiels (19/19)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smtClean="0"/>
              <a:pPr/>
              <a:t>59</a:t>
            </a:fld>
            <a:endParaRPr lang="en-GB" dirty="0"/>
          </a:p>
        </p:txBody>
      </p:sp>
      <p:sp>
        <p:nvSpPr>
          <p:cNvPr id="4" name="Espace réservé du texte 3"/>
          <p:cNvSpPr>
            <a:spLocks noGrp="1"/>
          </p:cNvSpPr>
          <p:nvPr>
            <p:ph type="body" sz="quarter" idx="11"/>
          </p:nvPr>
        </p:nvSpPr>
        <p:spPr/>
        <p:txBody>
          <a:bodyPr/>
          <a:lstStyle/>
          <a:p>
            <a:pPr>
              <a:buFont typeface="Wingdings" panose="05000000000000000000" pitchFamily="2" charset="2"/>
              <a:buChar char="Ø"/>
            </a:pPr>
            <a:r>
              <a:rPr lang="en-GB" b="1" dirty="0"/>
              <a:t>CJUE, 19 </a:t>
            </a:r>
            <a:r>
              <a:rPr lang="en-GB" b="1" dirty="0" err="1"/>
              <a:t>avril</a:t>
            </a:r>
            <a:r>
              <a:rPr lang="en-GB" b="1" dirty="0"/>
              <a:t> 2018, </a:t>
            </a:r>
            <a:r>
              <a:rPr lang="en-GB" b="1" dirty="0" err="1"/>
              <a:t>aff</a:t>
            </a:r>
            <a:r>
              <a:rPr lang="en-GB" b="1" dirty="0"/>
              <a:t>. C-580/16, Firma Hans </a:t>
            </a:r>
            <a:r>
              <a:rPr lang="en-GB" b="1" dirty="0" err="1"/>
              <a:t>Bühler</a:t>
            </a:r>
            <a:endParaRPr lang="en-GB" b="1" dirty="0"/>
          </a:p>
          <a:p>
            <a:pPr>
              <a:buFont typeface="Wingdings" panose="05000000000000000000" pitchFamily="2" charset="2"/>
              <a:buChar char="Ø"/>
            </a:pPr>
            <a:endParaRPr lang="en-GB" b="1" dirty="0"/>
          </a:p>
          <a:p>
            <a:pPr lvl="1"/>
            <a:r>
              <a:rPr lang="fr-FR" dirty="0"/>
              <a:t>Exemple de situation dans laquelle l’administration fiscale considère que le filet de sécurité est applicable en France :</a:t>
            </a:r>
          </a:p>
        </p:txBody>
      </p:sp>
      <p:sp>
        <p:nvSpPr>
          <p:cNvPr id="8" name="Rectangle à coins arrondis 7"/>
          <p:cNvSpPr/>
          <p:nvPr/>
        </p:nvSpPr>
        <p:spPr>
          <a:xfrm>
            <a:off x="839702" y="4211479"/>
            <a:ext cx="1656184" cy="936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Belgique</a:t>
            </a:r>
            <a:r>
              <a:rPr lang="fr-FR" dirty="0">
                <a:solidFill>
                  <a:srgbClr val="FFFFFF"/>
                </a:solidFill>
              </a:rPr>
              <a:t> </a:t>
            </a:r>
          </a:p>
          <a:p>
            <a:pPr algn="ctr"/>
            <a:r>
              <a:rPr lang="fr-FR" dirty="0">
                <a:solidFill>
                  <a:srgbClr val="FFFFFF"/>
                </a:solidFill>
              </a:rPr>
              <a:t>Assujetti A</a:t>
            </a:r>
          </a:p>
        </p:txBody>
      </p:sp>
      <p:sp>
        <p:nvSpPr>
          <p:cNvPr id="9" name="Rectangle à coins arrondis 8"/>
          <p:cNvSpPr/>
          <p:nvPr/>
        </p:nvSpPr>
        <p:spPr>
          <a:xfrm>
            <a:off x="3819153" y="3707423"/>
            <a:ext cx="158417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France</a:t>
            </a:r>
            <a:r>
              <a:rPr lang="fr-FR" dirty="0">
                <a:solidFill>
                  <a:srgbClr val="FFFFFF"/>
                </a:solidFill>
              </a:rPr>
              <a:t> </a:t>
            </a:r>
          </a:p>
          <a:p>
            <a:pPr algn="ctr"/>
            <a:r>
              <a:rPr lang="fr-FR" dirty="0">
                <a:solidFill>
                  <a:srgbClr val="FFFFFF"/>
                </a:solidFill>
              </a:rPr>
              <a:t>Assujetti  B établi en Belgique et identifié à la TVA en France</a:t>
            </a:r>
          </a:p>
        </p:txBody>
      </p:sp>
      <p:sp>
        <p:nvSpPr>
          <p:cNvPr id="10" name="Rectangle à coins arrondis 9"/>
          <p:cNvSpPr/>
          <p:nvPr/>
        </p:nvSpPr>
        <p:spPr>
          <a:xfrm>
            <a:off x="6876256" y="4283487"/>
            <a:ext cx="136205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Pologne</a:t>
            </a:r>
            <a:r>
              <a:rPr lang="fr-FR" dirty="0">
                <a:solidFill>
                  <a:srgbClr val="FFFFFF"/>
                </a:solidFill>
              </a:rPr>
              <a:t> </a:t>
            </a:r>
          </a:p>
          <a:p>
            <a:pPr algn="ctr"/>
            <a:r>
              <a:rPr lang="fr-FR" dirty="0">
                <a:solidFill>
                  <a:srgbClr val="FFFFFF"/>
                </a:solidFill>
              </a:rPr>
              <a:t>Assujetti C</a:t>
            </a:r>
          </a:p>
        </p:txBody>
      </p:sp>
      <p:cxnSp>
        <p:nvCxnSpPr>
          <p:cNvPr id="12" name="Connecteur droit avec flèche 11"/>
          <p:cNvCxnSpPr>
            <a:stCxn id="8" idx="3"/>
            <a:endCxn id="9" idx="1"/>
          </p:cNvCxnSpPr>
          <p:nvPr/>
        </p:nvCxnSpPr>
        <p:spPr>
          <a:xfrm>
            <a:off x="2495886" y="4679531"/>
            <a:ext cx="13232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9" idx="3"/>
            <a:endCxn id="10" idx="1"/>
          </p:cNvCxnSpPr>
          <p:nvPr/>
        </p:nvCxnSpPr>
        <p:spPr>
          <a:xfrm>
            <a:off x="5403329" y="4679531"/>
            <a:ext cx="14729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èche droite 22"/>
          <p:cNvSpPr/>
          <p:nvPr/>
        </p:nvSpPr>
        <p:spPr>
          <a:xfrm>
            <a:off x="2981722" y="5877272"/>
            <a:ext cx="3600400" cy="2880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Tree>
    <p:extLst>
      <p:ext uri="{BB962C8B-B14F-4D97-AF65-F5344CB8AC3E}">
        <p14:creationId xmlns:p14="http://schemas.microsoft.com/office/powerpoint/2010/main" val="52525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5536" y="547200"/>
            <a:ext cx="8352928" cy="720000"/>
          </a:xfrm>
        </p:spPr>
        <p:txBody>
          <a:bodyPr/>
          <a:lstStyle/>
          <a:p>
            <a:r>
              <a:rPr lang="fr-FR" dirty="0"/>
              <a:t>I. A/ Logiciels/systèmes de caisse : la portée de l’obligation demeure incertaine (3/5)</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6</a:t>
            </a:fld>
            <a:endParaRPr lang="en-GB" noProof="0" dirty="0"/>
          </a:p>
        </p:txBody>
      </p:sp>
      <p:sp>
        <p:nvSpPr>
          <p:cNvPr id="4" name="Espace réservé du texte 3"/>
          <p:cNvSpPr>
            <a:spLocks noGrp="1"/>
          </p:cNvSpPr>
          <p:nvPr>
            <p:ph type="body" sz="quarter" idx="11"/>
          </p:nvPr>
        </p:nvSpPr>
        <p:spPr>
          <a:xfrm>
            <a:off x="432000" y="1556792"/>
            <a:ext cx="8280000" cy="4896544"/>
          </a:xfrm>
        </p:spPr>
        <p:txBody>
          <a:bodyPr/>
          <a:lstStyle/>
          <a:p>
            <a:pPr>
              <a:buFont typeface="Wingdings" panose="05000000000000000000" pitchFamily="2" charset="2"/>
              <a:buChar char="Ø"/>
            </a:pPr>
            <a:r>
              <a:rPr lang="fr-FR" b="1" dirty="0"/>
              <a:t>Les logiciels concernés</a:t>
            </a:r>
            <a:r>
              <a:rPr lang="fr-FR" dirty="0"/>
              <a:t> : </a:t>
            </a:r>
          </a:p>
          <a:p>
            <a:pPr lvl="1"/>
            <a:r>
              <a:rPr lang="fr-FR" sz="1600" dirty="0"/>
              <a:t>communiqué de presse du ministre du 15 juin 2017 : </a:t>
            </a:r>
            <a:r>
              <a:rPr lang="fr-FR" sz="1600" i="1" dirty="0"/>
              <a:t>« Seuls les logiciels et systèmes de caisse, principaux vecteurs des fraudes constatées à la TVA, seront concernés » ;</a:t>
            </a:r>
          </a:p>
          <a:p>
            <a:pPr lvl="1"/>
            <a:r>
              <a:rPr lang="fr-FR" sz="1600" dirty="0"/>
              <a:t>art. 286 I 3° bis : </a:t>
            </a:r>
            <a:r>
              <a:rPr lang="fr-FR" sz="1600" i="1" dirty="0"/>
              <a:t>« Au moyen d’un logiciel ou système de caisse » </a:t>
            </a:r>
            <a:r>
              <a:rPr lang="fr-FR" sz="1600" dirty="0"/>
              <a:t>au lieu de : « </a:t>
            </a:r>
            <a:r>
              <a:rPr lang="fr-FR" sz="1600" i="1" dirty="0"/>
              <a:t> au moyen d’un logiciel de comptabilité ou de gestion ou d’un système de caisse »</a:t>
            </a:r>
            <a:r>
              <a:rPr lang="fr-FR" sz="1600" dirty="0"/>
              <a:t> dans la version initiale.</a:t>
            </a:r>
          </a:p>
          <a:p>
            <a:pPr lvl="1"/>
            <a:endParaRPr lang="fr-FR" sz="1600" dirty="0"/>
          </a:p>
          <a:p>
            <a:pPr>
              <a:buFont typeface="Wingdings" panose="05000000000000000000" pitchFamily="2" charset="2"/>
              <a:buChar char="Ø"/>
            </a:pPr>
            <a:r>
              <a:rPr lang="fr-FR" b="1" dirty="0"/>
              <a:t>Mais</a:t>
            </a:r>
            <a:r>
              <a:rPr lang="fr-FR" dirty="0"/>
              <a:t> :</a:t>
            </a:r>
          </a:p>
          <a:p>
            <a:pPr lvl="1"/>
            <a:r>
              <a:rPr lang="fr-FR" sz="1600" dirty="0"/>
              <a:t>la FAQ (de juillet 2017) a contredit l’annonce du ministre en précisant qu’</a:t>
            </a:r>
            <a:r>
              <a:rPr lang="fr-FR" sz="1600" b="1" dirty="0"/>
              <a:t>il convient de ne pas tenir compte de la qualification du logiciel (de caisse, comptable ou de gestion)</a:t>
            </a:r>
            <a:r>
              <a:rPr lang="fr-FR" sz="1600" dirty="0"/>
              <a:t>, mais de retenir la fonctionnalité de caisse ;</a:t>
            </a:r>
          </a:p>
          <a:p>
            <a:pPr lvl="1"/>
            <a:r>
              <a:rPr lang="fr-FR" sz="1600" dirty="0"/>
              <a:t>par conséquent, un logiciel de gestion qui enregistre les opérations de vente et les règlements associés (pour des clients « B to C ») entre dans le dispositif de l’obligation. La FAQ précise également que la qualification de système de caisse est sans rapport avec le mode de règlement utilisé par le client.</a:t>
            </a:r>
          </a:p>
          <a:p>
            <a:pPr marL="363600" lvl="1" indent="0">
              <a:buNone/>
            </a:pPr>
            <a:r>
              <a:rPr lang="fr-FR" sz="1600" dirty="0">
                <a:sym typeface="Wingdings" panose="05000000000000000000" pitchFamily="2" charset="2"/>
              </a:rPr>
              <a:t> </a:t>
            </a:r>
            <a:r>
              <a:rPr lang="fr-FR" sz="1600" b="1" dirty="0">
                <a:sym typeface="Wingdings" panose="05000000000000000000" pitchFamily="2" charset="2"/>
              </a:rPr>
              <a:t>Forte attente d’une définition précise du « logiciel ou système de caisse ».</a:t>
            </a:r>
            <a:endParaRPr lang="fr-FR" sz="1600" b="1" dirty="0"/>
          </a:p>
          <a:p>
            <a:endParaRPr lang="fr-FR" dirty="0"/>
          </a:p>
          <a:p>
            <a:endParaRPr lang="fr-FR" dirty="0"/>
          </a:p>
          <a:p>
            <a:pPr marL="0" indent="0">
              <a:buNone/>
            </a:pPr>
            <a:endParaRPr lang="fr-FR" dirty="0">
              <a:solidFill>
                <a:prstClr val="black"/>
              </a:solidFill>
            </a:endParaRPr>
          </a:p>
          <a:p>
            <a:pPr lvl="2"/>
            <a:endParaRPr lang="fr-FR" dirty="0">
              <a:solidFill>
                <a:prstClr val="black"/>
              </a:solidFill>
            </a:endParaRPr>
          </a:p>
        </p:txBody>
      </p:sp>
    </p:spTree>
    <p:extLst>
      <p:ext uri="{BB962C8B-B14F-4D97-AF65-F5344CB8AC3E}">
        <p14:creationId xmlns:p14="http://schemas.microsoft.com/office/powerpoint/2010/main" val="3436300302"/>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FR" sz="2000" b="1" dirty="0"/>
              <a:t>V. </a:t>
            </a:r>
            <a:r>
              <a:rPr lang="fr-FR" altLang="fr-FR" sz="2000" b="1" dirty="0"/>
              <a:t>Les transmissions d’universalités totales ou partielles de biens </a:t>
            </a:r>
            <a:br>
              <a:rPr lang="fr-FR" altLang="fr-FR" sz="2000" b="1" dirty="0"/>
            </a:br>
            <a:endParaRPr lang="fr-FR" sz="2000" b="1" dirty="0"/>
          </a:p>
        </p:txBody>
      </p:sp>
      <p:sp>
        <p:nvSpPr>
          <p:cNvPr id="12" name="Espace réservé du texte 11"/>
          <p:cNvSpPr>
            <a:spLocks noGrp="1"/>
          </p:cNvSpPr>
          <p:nvPr>
            <p:ph type="body" sz="quarter" idx="15"/>
          </p:nvPr>
        </p:nvSpPr>
        <p:spPr/>
        <p:txBody>
          <a:bodyPr/>
          <a:lstStyle/>
          <a:p>
            <a:r>
              <a:rPr lang="fr-FR" sz="1400" dirty="0"/>
              <a:t>Gaëtan Berger-Picq</a:t>
            </a:r>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60</a:t>
            </a:fld>
            <a:endParaRPr lang="en-GB" dirty="0"/>
          </a:p>
        </p:txBody>
      </p:sp>
      <p:pic>
        <p:nvPicPr>
          <p:cNvPr id="5" name="Image 4"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pic>
        <p:nvPicPr>
          <p:cNvPr id="2" name="Image 1" descr="CMSLegal_ImageFromLibrary"/>
          <p:cNvPicPr>
            <a:picLocks/>
          </p:cNvPicPr>
          <p:nvPr/>
        </p:nvPicPr>
        <p:blipFill>
          <a:blip r:embed="rId6">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6" name="Image 5" descr="CMSLegal_ImageFromLibrary"/>
          <p:cNvPicPr>
            <a:picLocks/>
          </p:cNvPicPr>
          <p:nvPr/>
        </p:nvPicPr>
        <p:blipFill>
          <a:blip r:embed="rId7">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7" name="Image 6" descr="CMSLegal_ImageFromLibrary"/>
          <p:cNvPicPr>
            <a:picLocks/>
          </p:cNvPicPr>
          <p:nvPr/>
        </p:nvPicPr>
        <p:blipFill>
          <a:blip r:embed="rId8">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6" name="Groupe 15"/>
          <p:cNvGrpSpPr/>
          <p:nvPr/>
        </p:nvGrpSpPr>
        <p:grpSpPr>
          <a:xfrm>
            <a:off x="432001" y="332656"/>
            <a:ext cx="8430105" cy="795369"/>
            <a:chOff x="432001" y="332656"/>
            <a:chExt cx="8430105" cy="795369"/>
          </a:xfrm>
        </p:grpSpPr>
        <p:pic>
          <p:nvPicPr>
            <p:cNvPr id="17" name="Image 16" descr="CMSLegal_Cover_Logo_IM_iL_004_N"/>
            <p:cNvPicPr>
              <a:picLocks noChangeAspect="1"/>
            </p:cNvPicPr>
            <p:nvPr userDrawn="1"/>
          </p:nvPicPr>
          <p:blipFill rotWithShape="1">
            <a:blip r:embed="rId9"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8" name="Image 17" descr="CMS-FL-avocat-negativ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3108957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34280" y="548680"/>
            <a:ext cx="8458200" cy="720080"/>
          </a:xfrm>
          <a:noFill/>
          <a:ln w="9525">
            <a:noFill/>
            <a:miter lim="800000"/>
            <a:headEnd/>
            <a:tailEnd/>
          </a:ln>
        </p:spPr>
        <p:txBody>
          <a:bodyPr vert="horz" wrap="square" lIns="0" tIns="0" rIns="0" bIns="0" numCol="1" anchor="ctr" anchorCtr="0" compatLnSpc="1">
            <a:prstTxWarp prst="textNoShape">
              <a:avLst/>
            </a:prstTxWarp>
            <a:noAutofit/>
          </a:bodyPr>
          <a:lstStyle/>
          <a:p>
            <a:pPr>
              <a:spcBef>
                <a:spcPts val="0"/>
              </a:spcBef>
            </a:pPr>
            <a:r>
              <a:rPr lang="fr-FR" altLang="fr-FR" kern="1200" dirty="0">
                <a:ea typeface="Arial" panose="020B0604020202020204" pitchFamily="34" charset="0"/>
              </a:rPr>
              <a:t>V. Les transmissions d’universalités totales ou partielles de biens (1/8)</a:t>
            </a:r>
          </a:p>
        </p:txBody>
      </p:sp>
      <p:sp>
        <p:nvSpPr>
          <p:cNvPr id="49156" name="Rectangle 3"/>
          <p:cNvSpPr>
            <a:spLocks noGrp="1" noChangeArrowheads="1"/>
          </p:cNvSpPr>
          <p:nvPr>
            <p:ph type="body" idx="1"/>
          </p:nvPr>
        </p:nvSpPr>
        <p:spPr>
          <a:xfrm>
            <a:off x="395536" y="1628800"/>
            <a:ext cx="8280920" cy="4104456"/>
          </a:xfrm>
        </p:spPr>
        <p:txBody>
          <a:bodyPr/>
          <a:lstStyle/>
          <a:p>
            <a:pPr>
              <a:buFont typeface="Wingdings" panose="05000000000000000000" pitchFamily="2" charset="2"/>
              <a:buChar char="Ø"/>
            </a:pPr>
            <a:r>
              <a:rPr lang="fr-FR" altLang="fr-FR" sz="2000" b="1" dirty="0"/>
              <a:t>Article 257 bis du CGI :</a:t>
            </a:r>
          </a:p>
          <a:p>
            <a:endParaRPr lang="fr-FR" altLang="fr-FR" sz="2000" b="1" dirty="0"/>
          </a:p>
          <a:p>
            <a:pPr marL="305100" lvl="1" indent="0">
              <a:buNone/>
            </a:pPr>
            <a:r>
              <a:rPr lang="fr-FR" altLang="fr-FR" sz="1600" i="1" dirty="0"/>
              <a:t>«</a:t>
            </a:r>
            <a:r>
              <a:rPr lang="fr-FR" altLang="fr-FR" i="1" dirty="0"/>
              <a:t> Les livraisons de biens et les prestations de services, réalisées entre redevables de la taxe sur la valeur ajoutée, sont dispensées de celle-ci lors de la transmission à titre onéreux ou à titre gratuit, ou sous forme d'apport à une société, d'une universalité totale ou partielle de biens. </a:t>
            </a:r>
          </a:p>
          <a:p>
            <a:pPr marL="0" indent="0">
              <a:buNone/>
            </a:pPr>
            <a:endParaRPr lang="fr-FR" altLang="fr-FR" sz="1800" i="1" dirty="0"/>
          </a:p>
          <a:p>
            <a:pPr marL="305100" lvl="1" indent="0">
              <a:buNone/>
            </a:pPr>
            <a:r>
              <a:rPr lang="fr-FR" altLang="fr-FR" i="1" dirty="0"/>
              <a:t>Le bénéficiaire est réputé continuer la personne du cédant, notamment à raison des régularisations de la taxe déduite par ce dernier, ainsi que, s'il y a lieu, pour l'application des dispositions du e du 1 de l'article 266, de l'article 268 ou de l'article 297 A ».</a:t>
            </a:r>
          </a:p>
          <a:p>
            <a:endParaRPr lang="fr-FR" altLang="fr-FR" sz="2000" dirty="0"/>
          </a:p>
          <a:p>
            <a:pPr lvl="1">
              <a:buFontTx/>
              <a:buNone/>
            </a:pPr>
            <a:endParaRPr lang="fr-FR" altLang="fr-FR" dirty="0"/>
          </a:p>
        </p:txBody>
      </p:sp>
      <p:sp>
        <p:nvSpPr>
          <p:cNvPr id="5" name="Foliennummernplatzhalter 2"/>
          <p:cNvSpPr txBox="1">
            <a:spLocks/>
          </p:cNvSpPr>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defPPr>
              <a:defRPr lang="en-US"/>
            </a:defPPr>
            <a:lvl1pPr>
              <a:defRPr sz="1000">
                <a:solidFill>
                  <a:srgbClr val="766A62"/>
                </a:solidFill>
                <a:latin typeface="Arial" pitchFamily="34" charset="0"/>
                <a:cs typeface="Arial" pitchFamily="34" charset="0"/>
              </a:defRPr>
            </a:lvl1pPr>
          </a:lstStyle>
          <a:p>
            <a:fld id="{4B39B52A-EAD5-4CA9-B46E-2F3B4224B365}" type="slidenum">
              <a:rPr lang="en-GB"/>
              <a:pPr/>
              <a:t>61</a:t>
            </a:fld>
            <a:endParaRPr lang="en-GB" dirty="0"/>
          </a:p>
        </p:txBody>
      </p:sp>
    </p:spTree>
    <p:extLst>
      <p:ext uri="{BB962C8B-B14F-4D97-AF65-F5344CB8AC3E}">
        <p14:creationId xmlns:p14="http://schemas.microsoft.com/office/powerpoint/2010/main" val="28483945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34280" y="548680"/>
            <a:ext cx="8458200" cy="720080"/>
          </a:xfrm>
          <a:noFill/>
          <a:ln w="9525">
            <a:noFill/>
            <a:miter lim="800000"/>
            <a:headEnd/>
            <a:tailEnd/>
          </a:ln>
        </p:spPr>
        <p:txBody>
          <a:bodyPr vert="horz" wrap="square" lIns="0" tIns="0" rIns="0" bIns="0" numCol="1" anchor="ctr" anchorCtr="0" compatLnSpc="1">
            <a:prstTxWarp prst="textNoShape">
              <a:avLst/>
            </a:prstTxWarp>
            <a:noAutofit/>
          </a:bodyPr>
          <a:lstStyle/>
          <a:p>
            <a:pPr>
              <a:spcBef>
                <a:spcPts val="0"/>
              </a:spcBef>
            </a:pPr>
            <a:r>
              <a:rPr lang="fr-FR" altLang="fr-FR" kern="1200" dirty="0">
                <a:ea typeface="Arial" panose="020B0604020202020204" pitchFamily="34" charset="0"/>
              </a:rPr>
              <a:t>V. Les transmissions d’universalités totales ou partielles de biens (2/8)</a:t>
            </a:r>
          </a:p>
        </p:txBody>
      </p:sp>
      <p:sp>
        <p:nvSpPr>
          <p:cNvPr id="49156" name="Rectangle 3"/>
          <p:cNvSpPr>
            <a:spLocks noGrp="1" noChangeArrowheads="1"/>
          </p:cNvSpPr>
          <p:nvPr>
            <p:ph type="body" idx="1"/>
          </p:nvPr>
        </p:nvSpPr>
        <p:spPr>
          <a:xfrm>
            <a:off x="395536" y="1628800"/>
            <a:ext cx="8352928" cy="3960440"/>
          </a:xfrm>
        </p:spPr>
        <p:txBody>
          <a:bodyPr/>
          <a:lstStyle/>
          <a:p>
            <a:pPr>
              <a:buFont typeface="Wingdings" panose="05000000000000000000" pitchFamily="2" charset="2"/>
              <a:buChar char="Ø"/>
            </a:pPr>
            <a:r>
              <a:rPr lang="fr-FR" altLang="fr-FR" b="1" dirty="0"/>
              <a:t>BOI-TVA-CHAMP-10-10-50-10, n° 30 (RES N° 2006/34 (TCA)</a:t>
            </a:r>
            <a:br>
              <a:rPr lang="fr-FR" altLang="fr-FR" b="1" dirty="0"/>
            </a:br>
            <a:r>
              <a:rPr lang="fr-FR" altLang="fr-FR" b="1" dirty="0"/>
              <a:t>du 12 septembre 2006) :</a:t>
            </a:r>
            <a:endParaRPr lang="fr-FR" altLang="fr-FR" sz="2000" b="1" dirty="0"/>
          </a:p>
          <a:p>
            <a:pPr marL="0" indent="0">
              <a:buNone/>
            </a:pPr>
            <a:endParaRPr lang="fr-FR" altLang="fr-FR" sz="1800" dirty="0"/>
          </a:p>
          <a:p>
            <a:pPr marL="590850" lvl="1"/>
            <a:r>
              <a:rPr lang="fr-FR" altLang="fr-FR" dirty="0"/>
              <a:t>la dispense de taxation présente un </a:t>
            </a:r>
            <a:r>
              <a:rPr lang="fr-FR" altLang="fr-FR" b="1" dirty="0"/>
              <a:t>caractère obligatoire </a:t>
            </a:r>
            <a:r>
              <a:rPr lang="fr-FR" altLang="fr-FR" dirty="0"/>
              <a:t>et n'est pas subordonnée à la prise d'un engagement formel par le bénéficiaire ;</a:t>
            </a:r>
          </a:p>
          <a:p>
            <a:endParaRPr lang="fr-FR" altLang="fr-FR" sz="1200" dirty="0"/>
          </a:p>
          <a:p>
            <a:pPr marL="590850" lvl="1"/>
            <a:r>
              <a:rPr lang="fr-FR" altLang="fr-FR" dirty="0"/>
              <a:t>la dispense de taxation s'applique aux cessions </a:t>
            </a:r>
            <a:r>
              <a:rPr lang="fr-FR" altLang="fr-FR" b="1" dirty="0"/>
              <a:t>d'immeubles attachés à une activité de location immobilière avec reprise ou renégociation des baux en cours</a:t>
            </a:r>
            <a:r>
              <a:rPr lang="fr-FR" altLang="fr-FR" dirty="0"/>
              <a:t>, qui interviendraient entre </a:t>
            </a:r>
            <a:r>
              <a:rPr lang="fr-FR" altLang="fr-FR" b="1" dirty="0"/>
              <a:t>deux bailleurs redevables </a:t>
            </a:r>
            <a:r>
              <a:rPr lang="fr-FR" altLang="fr-FR" dirty="0"/>
              <a:t>de la TVA au titre de cette activité dès lors que ces cessions s'inscrivent dans une </a:t>
            </a:r>
            <a:r>
              <a:rPr lang="fr-FR" altLang="fr-FR" b="1" dirty="0"/>
              <a:t>logique de transmission </a:t>
            </a:r>
            <a:r>
              <a:rPr lang="fr-FR" altLang="fr-FR" dirty="0"/>
              <a:t>d'entreprise ou de restructuration réalisée au profit d'une personne qui entend exploiter l'universalité transmise.</a:t>
            </a:r>
          </a:p>
          <a:p>
            <a:pPr marL="0" indent="0">
              <a:buNone/>
            </a:pPr>
            <a:endParaRPr lang="fr-FR" altLang="fr-FR" dirty="0"/>
          </a:p>
          <a:p>
            <a:pPr lvl="1">
              <a:buFontTx/>
              <a:buNone/>
            </a:pPr>
            <a:endParaRPr lang="fr-FR" altLang="fr-FR" dirty="0"/>
          </a:p>
        </p:txBody>
      </p:sp>
      <p:sp>
        <p:nvSpPr>
          <p:cNvPr id="5" name="Foliennummernplatzhalter 2"/>
          <p:cNvSpPr txBox="1">
            <a:spLocks/>
          </p:cNvSpPr>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defPPr>
              <a:defRPr lang="en-US"/>
            </a:defPPr>
            <a:lvl1pPr>
              <a:defRPr sz="1000">
                <a:solidFill>
                  <a:srgbClr val="766A62"/>
                </a:solidFill>
                <a:latin typeface="Arial" pitchFamily="34" charset="0"/>
                <a:cs typeface="Arial" pitchFamily="34" charset="0"/>
              </a:defRPr>
            </a:lvl1pPr>
          </a:lstStyle>
          <a:p>
            <a:fld id="{4B39B52A-EAD5-4CA9-B46E-2F3B4224B365}" type="slidenum">
              <a:rPr lang="en-GB"/>
              <a:pPr/>
              <a:t>62</a:t>
            </a:fld>
            <a:endParaRPr lang="en-GB" dirty="0"/>
          </a:p>
        </p:txBody>
      </p:sp>
    </p:spTree>
    <p:extLst>
      <p:ext uri="{BB962C8B-B14F-4D97-AF65-F5344CB8AC3E}">
        <p14:creationId xmlns:p14="http://schemas.microsoft.com/office/powerpoint/2010/main" val="19799674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34280" y="548680"/>
            <a:ext cx="8458200" cy="720080"/>
          </a:xfrm>
          <a:noFill/>
          <a:ln w="9525">
            <a:noFill/>
            <a:miter lim="800000"/>
            <a:headEnd/>
            <a:tailEnd/>
          </a:ln>
        </p:spPr>
        <p:txBody>
          <a:bodyPr vert="horz" wrap="square" lIns="0" tIns="0" rIns="0" bIns="0" numCol="1" anchor="ctr" anchorCtr="0" compatLnSpc="1">
            <a:prstTxWarp prst="textNoShape">
              <a:avLst/>
            </a:prstTxWarp>
            <a:noAutofit/>
          </a:bodyPr>
          <a:lstStyle/>
          <a:p>
            <a:pPr>
              <a:spcBef>
                <a:spcPts val="0"/>
              </a:spcBef>
            </a:pPr>
            <a:r>
              <a:rPr lang="fr-FR" altLang="fr-FR" kern="1200" dirty="0">
                <a:ea typeface="Arial" panose="020B0604020202020204" pitchFamily="34" charset="0"/>
              </a:rPr>
              <a:t>V. Les transmissions d’universalités totales ou partielles de biens (3/8)</a:t>
            </a:r>
          </a:p>
        </p:txBody>
      </p:sp>
      <p:sp>
        <p:nvSpPr>
          <p:cNvPr id="49156" name="Rectangle 3"/>
          <p:cNvSpPr>
            <a:spLocks noGrp="1" noChangeArrowheads="1"/>
          </p:cNvSpPr>
          <p:nvPr>
            <p:ph type="body" idx="1"/>
          </p:nvPr>
        </p:nvSpPr>
        <p:spPr>
          <a:xfrm>
            <a:off x="395536" y="1628800"/>
            <a:ext cx="8352928" cy="3960440"/>
          </a:xfrm>
        </p:spPr>
        <p:txBody>
          <a:bodyPr/>
          <a:lstStyle/>
          <a:p>
            <a:pPr>
              <a:buFont typeface="Wingdings" panose="05000000000000000000" pitchFamily="2" charset="2"/>
              <a:buChar char="Ø"/>
            </a:pPr>
            <a:r>
              <a:rPr lang="fr-FR" altLang="fr-FR" b="1" dirty="0"/>
              <a:t>BOI-TVA-DED-60-20-10, n° 285 (RES N° 2006/58 (TCA)</a:t>
            </a:r>
            <a:br>
              <a:rPr lang="fr-FR" altLang="fr-FR" b="1" dirty="0"/>
            </a:br>
            <a:r>
              <a:rPr lang="fr-FR" altLang="fr-FR" b="1" dirty="0"/>
              <a:t>du 26 décembre 2006 ) :</a:t>
            </a:r>
          </a:p>
          <a:p>
            <a:pPr>
              <a:buFont typeface="Wingdings" panose="05000000000000000000" pitchFamily="2" charset="2"/>
              <a:buChar char="Ø"/>
            </a:pPr>
            <a:endParaRPr lang="fr-FR" altLang="fr-FR" b="1" dirty="0"/>
          </a:p>
          <a:p>
            <a:pPr lvl="1">
              <a:buFont typeface="Arial" panose="020B0604020202020204" pitchFamily="34" charset="0"/>
              <a:buChar char="•"/>
            </a:pPr>
            <a:r>
              <a:rPr lang="fr-FR" altLang="fr-FR" dirty="0"/>
              <a:t>u</a:t>
            </a:r>
            <a:r>
              <a:rPr lang="fr-FR" altLang="fr-FR" sz="1800" dirty="0"/>
              <a:t>ne telle transmission d'universalité bénéficie selon le cas :</a:t>
            </a:r>
          </a:p>
          <a:p>
            <a:pPr lvl="1">
              <a:buFont typeface="Arial" panose="020B0604020202020204" pitchFamily="34" charset="0"/>
              <a:buChar char="•"/>
            </a:pPr>
            <a:endParaRPr lang="fr-FR" altLang="fr-FR" sz="1000" dirty="0"/>
          </a:p>
          <a:p>
            <a:pPr marL="898525" lvl="2" indent="-269875">
              <a:spcBef>
                <a:spcPts val="384"/>
              </a:spcBef>
              <a:buFont typeface="Wingdings" panose="05000000000000000000" pitchFamily="2" charset="2"/>
              <a:buChar char="ü"/>
            </a:pPr>
            <a:r>
              <a:rPr lang="fr-FR" altLang="fr-FR" dirty="0"/>
              <a:t>d'une dispense de taxation pour les immeubles qui entrent dans le champ d'application des dispositions de l'article 257-I du CGI ;</a:t>
            </a:r>
          </a:p>
          <a:p>
            <a:pPr marL="898525" lvl="2" indent="-269875">
              <a:spcBef>
                <a:spcPts val="384"/>
              </a:spcBef>
              <a:buFont typeface="Wingdings" panose="05000000000000000000" pitchFamily="2" charset="2"/>
              <a:buChar char="ü"/>
            </a:pPr>
            <a:endParaRPr lang="fr-FR" altLang="fr-FR" sz="800" dirty="0"/>
          </a:p>
          <a:p>
            <a:pPr marL="898525" lvl="2" indent="-269875">
              <a:spcBef>
                <a:spcPts val="384"/>
              </a:spcBef>
              <a:buFont typeface="Wingdings" panose="05000000000000000000" pitchFamily="2" charset="2"/>
              <a:buChar char="ü"/>
            </a:pPr>
            <a:r>
              <a:rPr lang="fr-FR" altLang="fr-FR" b="1" dirty="0"/>
              <a:t>ou d'une dispense de régularisation </a:t>
            </a:r>
            <a:r>
              <a:rPr lang="fr-FR" altLang="fr-FR" dirty="0"/>
              <a:t>de la TVA antérieurement déduite au titre d'un immeuble, au sens des dispositions de l'article 207-III de l'annexe II au CGI, pour les immeubles qui n'entrent pas dans le champ d'application des dispositions de l'article 257-I du CGI.</a:t>
            </a:r>
          </a:p>
          <a:p>
            <a:pPr lvl="1">
              <a:buFontTx/>
              <a:buNone/>
            </a:pPr>
            <a:endParaRPr lang="fr-FR" altLang="fr-FR" dirty="0"/>
          </a:p>
        </p:txBody>
      </p:sp>
      <p:sp>
        <p:nvSpPr>
          <p:cNvPr id="5" name="Foliennummernplatzhalter 2"/>
          <p:cNvSpPr txBox="1">
            <a:spLocks/>
          </p:cNvSpPr>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defPPr>
              <a:defRPr lang="en-US"/>
            </a:defPPr>
            <a:lvl1pPr>
              <a:defRPr sz="1000">
                <a:solidFill>
                  <a:srgbClr val="766A62"/>
                </a:solidFill>
                <a:latin typeface="Arial" pitchFamily="34" charset="0"/>
                <a:cs typeface="Arial" pitchFamily="34" charset="0"/>
              </a:defRPr>
            </a:lvl1pPr>
          </a:lstStyle>
          <a:p>
            <a:fld id="{4B39B52A-EAD5-4CA9-B46E-2F3B4224B365}" type="slidenum">
              <a:rPr lang="en-GB"/>
              <a:pPr/>
              <a:t>63</a:t>
            </a:fld>
            <a:endParaRPr lang="en-GB" dirty="0"/>
          </a:p>
        </p:txBody>
      </p:sp>
    </p:spTree>
    <p:extLst>
      <p:ext uri="{BB962C8B-B14F-4D97-AF65-F5344CB8AC3E}">
        <p14:creationId xmlns:p14="http://schemas.microsoft.com/office/powerpoint/2010/main" val="12850997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34280" y="548680"/>
            <a:ext cx="8458200" cy="720080"/>
          </a:xfrm>
          <a:noFill/>
          <a:ln w="9525">
            <a:noFill/>
            <a:miter lim="800000"/>
            <a:headEnd/>
            <a:tailEnd/>
          </a:ln>
        </p:spPr>
        <p:txBody>
          <a:bodyPr vert="horz" wrap="square" lIns="0" tIns="0" rIns="0" bIns="0" numCol="1" anchor="ctr" anchorCtr="0" compatLnSpc="1">
            <a:prstTxWarp prst="textNoShape">
              <a:avLst/>
            </a:prstTxWarp>
            <a:noAutofit/>
          </a:bodyPr>
          <a:lstStyle/>
          <a:p>
            <a:pPr>
              <a:spcBef>
                <a:spcPts val="0"/>
              </a:spcBef>
            </a:pPr>
            <a:r>
              <a:rPr lang="fr-FR" altLang="fr-FR" kern="1200" dirty="0">
                <a:ea typeface="Arial" panose="020B0604020202020204" pitchFamily="34" charset="0"/>
              </a:rPr>
              <a:t>V. Les transmissions d’universalités totales ou partielles de biens (4/8)</a:t>
            </a:r>
          </a:p>
        </p:txBody>
      </p:sp>
      <p:sp>
        <p:nvSpPr>
          <p:cNvPr id="49156" name="Rectangle 3"/>
          <p:cNvSpPr>
            <a:spLocks noGrp="1" noChangeArrowheads="1"/>
          </p:cNvSpPr>
          <p:nvPr>
            <p:ph type="body" idx="1"/>
          </p:nvPr>
        </p:nvSpPr>
        <p:spPr>
          <a:xfrm>
            <a:off x="395536" y="1412776"/>
            <a:ext cx="8496944" cy="2706688"/>
          </a:xfrm>
        </p:spPr>
        <p:txBody>
          <a:bodyPr/>
          <a:lstStyle/>
          <a:p>
            <a:pPr>
              <a:buFont typeface="Wingdings" panose="05000000000000000000" pitchFamily="2" charset="2"/>
              <a:buChar char="Ø"/>
            </a:pPr>
            <a:r>
              <a:rPr lang="fr-FR" altLang="fr-FR" b="1" dirty="0"/>
              <a:t>CE, arrêts du 23 novembre 2015, Jm5 For, n° 3750544 et n° 375055 :</a:t>
            </a:r>
          </a:p>
          <a:p>
            <a:pPr marL="714375" indent="-266700">
              <a:buFont typeface="Arial" panose="020B0604020202020204" pitchFamily="34" charset="0"/>
              <a:buChar char="•"/>
            </a:pPr>
            <a:endParaRPr lang="fr-FR" altLang="fr-FR" sz="400" dirty="0"/>
          </a:p>
          <a:p>
            <a:pPr marL="714375" indent="-266700">
              <a:buFont typeface="Arial" panose="020B0604020202020204" pitchFamily="34" charset="0"/>
              <a:buChar char="•"/>
            </a:pPr>
            <a:r>
              <a:rPr lang="fr-FR" altLang="fr-FR" sz="1800" dirty="0"/>
              <a:t>les dispositions de l’article 257 bis du CGI bénéficient à la revente, dès son acquisition, d’un immeuble par un crédit preneur ayant préalablement levé l’option d’achat auprès du </a:t>
            </a:r>
            <a:r>
              <a:rPr lang="fr-FR" altLang="fr-FR" sz="1800" dirty="0" err="1"/>
              <a:t>crédit-bailleur</a:t>
            </a:r>
            <a:r>
              <a:rPr lang="fr-FR" altLang="fr-FR" sz="1800" dirty="0"/>
              <a:t>, lorsque le nouvel acquéreur poursuit l’activité de location des locaux ;</a:t>
            </a:r>
          </a:p>
          <a:p>
            <a:pPr marL="714375" indent="-266700">
              <a:buFont typeface="Arial" panose="020B0604020202020204" pitchFamily="34" charset="0"/>
              <a:buChar char="•"/>
            </a:pPr>
            <a:r>
              <a:rPr lang="fr-FR" altLang="fr-FR" sz="1800" dirty="0"/>
              <a:t>cette jurisprudence valide donc partiellement la doctrine administrative en confirmant qu’une activité locative constitue une universalité de biens au regard de la TVA ;</a:t>
            </a:r>
          </a:p>
          <a:p>
            <a:pPr marL="714375" indent="-266700">
              <a:buFont typeface="Arial" panose="020B0604020202020204" pitchFamily="34" charset="0"/>
              <a:buChar char="•"/>
            </a:pPr>
            <a:r>
              <a:rPr lang="fr-FR" altLang="fr-FR" sz="1800" dirty="0"/>
              <a:t>mais elle invalide la condition d’inscription en immobilisation de l’immeuble par le vendeur, implicitement exigée par l’administration.</a:t>
            </a:r>
          </a:p>
          <a:p>
            <a:pPr lvl="1">
              <a:buFontTx/>
              <a:buNone/>
            </a:pPr>
            <a:endParaRPr lang="fr-FR" altLang="fr-FR" dirty="0"/>
          </a:p>
        </p:txBody>
      </p:sp>
      <p:sp>
        <p:nvSpPr>
          <p:cNvPr id="5" name="Rectangle 4"/>
          <p:cNvSpPr/>
          <p:nvPr/>
        </p:nvSpPr>
        <p:spPr>
          <a:xfrm>
            <a:off x="432000" y="4814028"/>
            <a:ext cx="1835744" cy="648072"/>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8" name="ZoneTexte 7"/>
          <p:cNvSpPr txBox="1"/>
          <p:nvPr/>
        </p:nvSpPr>
        <p:spPr>
          <a:xfrm>
            <a:off x="462736" y="4938009"/>
            <a:ext cx="1774272" cy="369332"/>
          </a:xfrm>
          <a:prstGeom prst="rect">
            <a:avLst/>
          </a:prstGeom>
          <a:noFill/>
          <a:ln>
            <a:noFill/>
          </a:ln>
        </p:spPr>
        <p:txBody>
          <a:bodyPr wrap="square" rtlCol="0">
            <a:spAutoFit/>
          </a:bodyPr>
          <a:lstStyle/>
          <a:p>
            <a:r>
              <a:rPr lang="fr-FR" b="1" dirty="0">
                <a:solidFill>
                  <a:srgbClr val="000000"/>
                </a:solidFill>
                <a:cs typeface="Arial" pitchFamily="34" charset="0"/>
              </a:rPr>
              <a:t>Crédit-bailleur</a:t>
            </a:r>
          </a:p>
        </p:txBody>
      </p:sp>
      <p:sp>
        <p:nvSpPr>
          <p:cNvPr id="9" name="Rectangle 8"/>
          <p:cNvSpPr/>
          <p:nvPr/>
        </p:nvSpPr>
        <p:spPr>
          <a:xfrm>
            <a:off x="3506765" y="4797152"/>
            <a:ext cx="1835744" cy="648072"/>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0" name="ZoneTexte 9"/>
          <p:cNvSpPr txBox="1"/>
          <p:nvPr/>
        </p:nvSpPr>
        <p:spPr>
          <a:xfrm>
            <a:off x="3537501" y="4930423"/>
            <a:ext cx="1774272" cy="369332"/>
          </a:xfrm>
          <a:prstGeom prst="rect">
            <a:avLst/>
          </a:prstGeom>
          <a:noFill/>
          <a:ln>
            <a:noFill/>
          </a:ln>
        </p:spPr>
        <p:txBody>
          <a:bodyPr wrap="square" rtlCol="0">
            <a:spAutoFit/>
          </a:bodyPr>
          <a:lstStyle/>
          <a:p>
            <a:r>
              <a:rPr lang="fr-FR" b="1" dirty="0">
                <a:solidFill>
                  <a:srgbClr val="000000"/>
                </a:solidFill>
                <a:cs typeface="Arial" pitchFamily="34" charset="0"/>
              </a:rPr>
              <a:t>Crédit-preneur</a:t>
            </a:r>
          </a:p>
        </p:txBody>
      </p:sp>
      <p:sp>
        <p:nvSpPr>
          <p:cNvPr id="11" name="Rectangle 10"/>
          <p:cNvSpPr/>
          <p:nvPr/>
        </p:nvSpPr>
        <p:spPr>
          <a:xfrm>
            <a:off x="6804248" y="4814028"/>
            <a:ext cx="1835744" cy="648072"/>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2" name="ZoneTexte 11"/>
          <p:cNvSpPr txBox="1"/>
          <p:nvPr/>
        </p:nvSpPr>
        <p:spPr>
          <a:xfrm>
            <a:off x="7020272" y="4945758"/>
            <a:ext cx="1774272" cy="369332"/>
          </a:xfrm>
          <a:prstGeom prst="rect">
            <a:avLst/>
          </a:prstGeom>
          <a:noFill/>
          <a:ln>
            <a:noFill/>
          </a:ln>
        </p:spPr>
        <p:txBody>
          <a:bodyPr wrap="square" rtlCol="0">
            <a:spAutoFit/>
          </a:bodyPr>
          <a:lstStyle/>
          <a:p>
            <a:r>
              <a:rPr lang="fr-FR" b="1" dirty="0">
                <a:solidFill>
                  <a:srgbClr val="000000"/>
                </a:solidFill>
                <a:cs typeface="Arial" pitchFamily="34" charset="0"/>
              </a:rPr>
              <a:t>Acquéreur</a:t>
            </a:r>
          </a:p>
        </p:txBody>
      </p:sp>
      <p:sp>
        <p:nvSpPr>
          <p:cNvPr id="6" name="Flèche droite 5"/>
          <p:cNvSpPr/>
          <p:nvPr/>
        </p:nvSpPr>
        <p:spPr>
          <a:xfrm>
            <a:off x="2267744" y="5118943"/>
            <a:ext cx="1224136" cy="45719"/>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4" name="Flèche droite 13"/>
          <p:cNvSpPr/>
          <p:nvPr/>
        </p:nvSpPr>
        <p:spPr>
          <a:xfrm>
            <a:off x="5342509" y="5076956"/>
            <a:ext cx="1389732" cy="45719"/>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7" name="ZoneTexte 6"/>
          <p:cNvSpPr txBox="1"/>
          <p:nvPr/>
        </p:nvSpPr>
        <p:spPr>
          <a:xfrm>
            <a:off x="2555776" y="5154683"/>
            <a:ext cx="486054" cy="707886"/>
          </a:xfrm>
          <a:prstGeom prst="rect">
            <a:avLst/>
          </a:prstGeom>
          <a:noFill/>
          <a:ln>
            <a:noFill/>
          </a:ln>
        </p:spPr>
        <p:txBody>
          <a:bodyPr wrap="square" rtlCol="0">
            <a:spAutoFit/>
          </a:bodyPr>
          <a:lstStyle/>
          <a:p>
            <a:r>
              <a:rPr lang="fr-FR" sz="4000" dirty="0">
                <a:solidFill>
                  <a:srgbClr val="FF0000"/>
                </a:solidFill>
                <a:cs typeface="Arial" pitchFamily="34" charset="0"/>
              </a:rPr>
              <a:t>?</a:t>
            </a:r>
          </a:p>
        </p:txBody>
      </p:sp>
      <p:sp>
        <p:nvSpPr>
          <p:cNvPr id="16" name="ZoneTexte 15"/>
          <p:cNvSpPr txBox="1"/>
          <p:nvPr/>
        </p:nvSpPr>
        <p:spPr>
          <a:xfrm>
            <a:off x="5425307" y="5214391"/>
            <a:ext cx="1224136" cy="461665"/>
          </a:xfrm>
          <a:prstGeom prst="rect">
            <a:avLst/>
          </a:prstGeom>
          <a:noFill/>
          <a:ln>
            <a:noFill/>
          </a:ln>
        </p:spPr>
        <p:txBody>
          <a:bodyPr wrap="square" rtlCol="0">
            <a:spAutoFit/>
          </a:bodyPr>
          <a:lstStyle/>
          <a:p>
            <a:r>
              <a:rPr lang="fr-FR" sz="2400" dirty="0">
                <a:solidFill>
                  <a:srgbClr val="FF0000"/>
                </a:solidFill>
                <a:cs typeface="Arial" pitchFamily="34" charset="0"/>
              </a:rPr>
              <a:t>257 bis</a:t>
            </a:r>
          </a:p>
        </p:txBody>
      </p:sp>
      <p:sp>
        <p:nvSpPr>
          <p:cNvPr id="17" name="Rectangle 16"/>
          <p:cNvSpPr/>
          <p:nvPr/>
        </p:nvSpPr>
        <p:spPr>
          <a:xfrm>
            <a:off x="3537501" y="5676056"/>
            <a:ext cx="1835744" cy="648072"/>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8" name="ZoneTexte 17"/>
          <p:cNvSpPr txBox="1"/>
          <p:nvPr/>
        </p:nvSpPr>
        <p:spPr>
          <a:xfrm>
            <a:off x="3568237" y="5800037"/>
            <a:ext cx="1774272" cy="369332"/>
          </a:xfrm>
          <a:prstGeom prst="rect">
            <a:avLst/>
          </a:prstGeom>
          <a:noFill/>
          <a:ln>
            <a:noFill/>
          </a:ln>
        </p:spPr>
        <p:txBody>
          <a:bodyPr wrap="square" rtlCol="0">
            <a:spAutoFit/>
          </a:bodyPr>
          <a:lstStyle/>
          <a:p>
            <a:r>
              <a:rPr lang="fr-FR" b="1" dirty="0">
                <a:solidFill>
                  <a:srgbClr val="000000"/>
                </a:solidFill>
                <a:cs typeface="Arial" pitchFamily="34" charset="0"/>
              </a:rPr>
              <a:t>Sous-locataire</a:t>
            </a:r>
          </a:p>
        </p:txBody>
      </p:sp>
      <p:cxnSp>
        <p:nvCxnSpPr>
          <p:cNvPr id="15" name="Connecteur droit avec flèche 14"/>
          <p:cNvCxnSpPr>
            <a:stCxn id="9" idx="2"/>
          </p:cNvCxnSpPr>
          <p:nvPr/>
        </p:nvCxnSpPr>
        <p:spPr>
          <a:xfrm>
            <a:off x="4424637" y="5445224"/>
            <a:ext cx="0" cy="230832"/>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sp>
        <p:nvSpPr>
          <p:cNvPr id="21" name="Rectangle 20"/>
          <p:cNvSpPr/>
          <p:nvPr/>
        </p:nvSpPr>
        <p:spPr>
          <a:xfrm>
            <a:off x="6806309" y="5676080"/>
            <a:ext cx="1835744" cy="648072"/>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2" name="ZoneTexte 21"/>
          <p:cNvSpPr txBox="1"/>
          <p:nvPr/>
        </p:nvSpPr>
        <p:spPr>
          <a:xfrm>
            <a:off x="6837045" y="5800061"/>
            <a:ext cx="1774272" cy="369332"/>
          </a:xfrm>
          <a:prstGeom prst="rect">
            <a:avLst/>
          </a:prstGeom>
          <a:noFill/>
          <a:ln>
            <a:noFill/>
          </a:ln>
        </p:spPr>
        <p:txBody>
          <a:bodyPr wrap="square" rtlCol="0">
            <a:spAutoFit/>
          </a:bodyPr>
          <a:lstStyle/>
          <a:p>
            <a:r>
              <a:rPr lang="fr-FR" b="1" dirty="0">
                <a:solidFill>
                  <a:srgbClr val="000000"/>
                </a:solidFill>
                <a:cs typeface="Arial" pitchFamily="34" charset="0"/>
              </a:rPr>
              <a:t>Sous-locataire</a:t>
            </a:r>
          </a:p>
        </p:txBody>
      </p:sp>
      <p:cxnSp>
        <p:nvCxnSpPr>
          <p:cNvPr id="23" name="Connecteur droit avec flèche 22"/>
          <p:cNvCxnSpPr/>
          <p:nvPr/>
        </p:nvCxnSpPr>
        <p:spPr>
          <a:xfrm>
            <a:off x="7724181" y="5459141"/>
            <a:ext cx="0" cy="230832"/>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sp>
        <p:nvSpPr>
          <p:cNvPr id="19" name="Flèche droite 18"/>
          <p:cNvSpPr/>
          <p:nvPr/>
        </p:nvSpPr>
        <p:spPr>
          <a:xfrm>
            <a:off x="5490802" y="5676056"/>
            <a:ext cx="1224136" cy="554839"/>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prstClr val="black"/>
              </a:solidFill>
            </a:endParaRPr>
          </a:p>
        </p:txBody>
      </p:sp>
      <p:sp>
        <p:nvSpPr>
          <p:cNvPr id="20" name="ZoneTexte 19"/>
          <p:cNvSpPr txBox="1"/>
          <p:nvPr/>
        </p:nvSpPr>
        <p:spPr>
          <a:xfrm>
            <a:off x="5490802" y="5800061"/>
            <a:ext cx="1158641" cy="246221"/>
          </a:xfrm>
          <a:prstGeom prst="rect">
            <a:avLst/>
          </a:prstGeom>
          <a:noFill/>
          <a:ln>
            <a:noFill/>
          </a:ln>
        </p:spPr>
        <p:txBody>
          <a:bodyPr wrap="square" rtlCol="0">
            <a:spAutoFit/>
          </a:bodyPr>
          <a:lstStyle/>
          <a:p>
            <a:r>
              <a:rPr lang="fr-FR" sz="1000" dirty="0">
                <a:solidFill>
                  <a:srgbClr val="766A62"/>
                </a:solidFill>
                <a:cs typeface="Arial" pitchFamily="34" charset="0"/>
              </a:rPr>
              <a:t>Transfert du bail</a:t>
            </a:r>
          </a:p>
        </p:txBody>
      </p:sp>
      <p:sp>
        <p:nvSpPr>
          <p:cNvPr id="24" name="Foliennummernplatzhalter 2"/>
          <p:cNvSpPr txBox="1">
            <a:spLocks/>
          </p:cNvSpPr>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defPPr>
              <a:defRPr lang="en-US"/>
            </a:defPPr>
            <a:lvl1pPr>
              <a:defRPr sz="1000">
                <a:solidFill>
                  <a:srgbClr val="766A62"/>
                </a:solidFill>
                <a:latin typeface="Arial" pitchFamily="34" charset="0"/>
                <a:cs typeface="Arial" pitchFamily="34" charset="0"/>
              </a:defRPr>
            </a:lvl1pPr>
          </a:lstStyle>
          <a:p>
            <a:fld id="{4B39B52A-EAD5-4CA9-B46E-2F3B4224B365}" type="slidenum">
              <a:rPr lang="en-GB"/>
              <a:pPr/>
              <a:t>64</a:t>
            </a:fld>
            <a:endParaRPr lang="en-GB" dirty="0"/>
          </a:p>
        </p:txBody>
      </p:sp>
    </p:spTree>
    <p:extLst>
      <p:ext uri="{BB962C8B-B14F-4D97-AF65-F5344CB8AC3E}">
        <p14:creationId xmlns:p14="http://schemas.microsoft.com/office/powerpoint/2010/main" val="12750492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34280" y="548680"/>
            <a:ext cx="8458200" cy="720080"/>
          </a:xfrm>
          <a:noFill/>
          <a:ln w="9525">
            <a:noFill/>
            <a:miter lim="800000"/>
            <a:headEnd/>
            <a:tailEnd/>
          </a:ln>
        </p:spPr>
        <p:txBody>
          <a:bodyPr vert="horz" wrap="square" lIns="0" tIns="0" rIns="0" bIns="0" numCol="1" anchor="ctr" anchorCtr="0" compatLnSpc="1">
            <a:prstTxWarp prst="textNoShape">
              <a:avLst/>
            </a:prstTxWarp>
            <a:noAutofit/>
          </a:bodyPr>
          <a:lstStyle/>
          <a:p>
            <a:pPr>
              <a:spcBef>
                <a:spcPts val="0"/>
              </a:spcBef>
            </a:pPr>
            <a:r>
              <a:rPr lang="fr-FR" altLang="fr-FR" kern="1200" dirty="0">
                <a:ea typeface="Arial" panose="020B0604020202020204" pitchFamily="34" charset="0"/>
              </a:rPr>
              <a:t>V. Les transmissions d’universalités totales ou partielles de biens (5/8)</a:t>
            </a:r>
          </a:p>
        </p:txBody>
      </p:sp>
      <p:sp>
        <p:nvSpPr>
          <p:cNvPr id="49156" name="Rectangle 3"/>
          <p:cNvSpPr>
            <a:spLocks noGrp="1" noChangeArrowheads="1"/>
          </p:cNvSpPr>
          <p:nvPr>
            <p:ph type="body" idx="1"/>
          </p:nvPr>
        </p:nvSpPr>
        <p:spPr>
          <a:xfrm>
            <a:off x="395536" y="1628800"/>
            <a:ext cx="8352928" cy="2706688"/>
          </a:xfrm>
        </p:spPr>
        <p:txBody>
          <a:bodyPr/>
          <a:lstStyle/>
          <a:p>
            <a:pPr>
              <a:buFont typeface="Wingdings" panose="05000000000000000000" pitchFamily="2" charset="2"/>
              <a:buChar char="Ø"/>
            </a:pPr>
            <a:r>
              <a:rPr lang="fr-FR" altLang="fr-FR" b="1" dirty="0"/>
              <a:t>RES N° 2018/01 (TCA) du 3 janvier 2018 :</a:t>
            </a:r>
          </a:p>
          <a:p>
            <a:pPr>
              <a:buFont typeface="Wingdings" panose="05000000000000000000" pitchFamily="2" charset="2"/>
              <a:buChar char="Ø"/>
            </a:pPr>
            <a:endParaRPr lang="fr-FR" altLang="fr-FR" sz="400" b="1" dirty="0"/>
          </a:p>
          <a:p>
            <a:pPr marL="714375" indent="-266700">
              <a:buFont typeface="Arial" panose="020B0604020202020204" pitchFamily="34" charset="0"/>
              <a:buChar char="•"/>
            </a:pPr>
            <a:r>
              <a:rPr lang="fr-FR" altLang="fr-FR" sz="1800" dirty="0"/>
              <a:t>le dispositif de l’article 257 bis du CGI couvre la situation dans laquelle un immeuble, loué dans le cadre d’un contrat de crédit-bail immobilier soumis à la TVA, est cédé au crédit-preneur lors de sa levée d’option d’achat et que celui-ci, qui affectait l’immeuble à une activité de sous-location taxée, entend continuer à affecter l’immeuble à une telle activité locative soumise à la TVA.</a:t>
            </a:r>
          </a:p>
          <a:p>
            <a:pPr marL="0" indent="0">
              <a:buNone/>
            </a:pPr>
            <a:endParaRPr lang="fr-FR" altLang="fr-FR" sz="1800" dirty="0"/>
          </a:p>
          <a:p>
            <a:pPr lvl="1">
              <a:buFontTx/>
              <a:buNone/>
            </a:pPr>
            <a:endParaRPr lang="fr-FR" altLang="fr-FR" dirty="0"/>
          </a:p>
        </p:txBody>
      </p:sp>
      <p:sp>
        <p:nvSpPr>
          <p:cNvPr id="5" name="Rectangle 4"/>
          <p:cNvSpPr/>
          <p:nvPr/>
        </p:nvSpPr>
        <p:spPr>
          <a:xfrm>
            <a:off x="504008" y="4067631"/>
            <a:ext cx="1835744" cy="648072"/>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8" name="ZoneTexte 7"/>
          <p:cNvSpPr txBox="1"/>
          <p:nvPr/>
        </p:nvSpPr>
        <p:spPr>
          <a:xfrm>
            <a:off x="534744" y="4191612"/>
            <a:ext cx="1774272" cy="369332"/>
          </a:xfrm>
          <a:prstGeom prst="rect">
            <a:avLst/>
          </a:prstGeom>
          <a:noFill/>
          <a:ln>
            <a:noFill/>
          </a:ln>
        </p:spPr>
        <p:txBody>
          <a:bodyPr wrap="square" rtlCol="0">
            <a:spAutoFit/>
          </a:bodyPr>
          <a:lstStyle/>
          <a:p>
            <a:r>
              <a:rPr lang="fr-FR" b="1" dirty="0">
                <a:solidFill>
                  <a:srgbClr val="000000"/>
                </a:solidFill>
                <a:cs typeface="Arial" pitchFamily="34" charset="0"/>
              </a:rPr>
              <a:t>Crédit-bailleur</a:t>
            </a:r>
          </a:p>
        </p:txBody>
      </p:sp>
      <p:sp>
        <p:nvSpPr>
          <p:cNvPr id="9" name="Rectangle 8"/>
          <p:cNvSpPr/>
          <p:nvPr/>
        </p:nvSpPr>
        <p:spPr>
          <a:xfrm>
            <a:off x="6372200" y="4043115"/>
            <a:ext cx="1835744" cy="648072"/>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0" name="ZoneTexte 9"/>
          <p:cNvSpPr txBox="1"/>
          <p:nvPr/>
        </p:nvSpPr>
        <p:spPr>
          <a:xfrm>
            <a:off x="6413036" y="4176386"/>
            <a:ext cx="1774272" cy="369332"/>
          </a:xfrm>
          <a:prstGeom prst="rect">
            <a:avLst/>
          </a:prstGeom>
          <a:noFill/>
          <a:ln>
            <a:noFill/>
          </a:ln>
        </p:spPr>
        <p:txBody>
          <a:bodyPr wrap="square" rtlCol="0">
            <a:spAutoFit/>
          </a:bodyPr>
          <a:lstStyle/>
          <a:p>
            <a:r>
              <a:rPr lang="fr-FR" b="1" dirty="0">
                <a:solidFill>
                  <a:srgbClr val="000000"/>
                </a:solidFill>
                <a:cs typeface="Arial" pitchFamily="34" charset="0"/>
              </a:rPr>
              <a:t>Crédit-preneur</a:t>
            </a:r>
          </a:p>
        </p:txBody>
      </p:sp>
      <p:sp>
        <p:nvSpPr>
          <p:cNvPr id="6" name="Flèche droite 5"/>
          <p:cNvSpPr/>
          <p:nvPr/>
        </p:nvSpPr>
        <p:spPr>
          <a:xfrm>
            <a:off x="2339752" y="4372546"/>
            <a:ext cx="3960440" cy="45719"/>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6" name="ZoneTexte 15"/>
          <p:cNvSpPr txBox="1"/>
          <p:nvPr/>
        </p:nvSpPr>
        <p:spPr>
          <a:xfrm>
            <a:off x="3707904" y="4545718"/>
            <a:ext cx="1368152" cy="461665"/>
          </a:xfrm>
          <a:prstGeom prst="rect">
            <a:avLst/>
          </a:prstGeom>
          <a:noFill/>
          <a:ln>
            <a:noFill/>
          </a:ln>
        </p:spPr>
        <p:txBody>
          <a:bodyPr wrap="square" rtlCol="0">
            <a:spAutoFit/>
          </a:bodyPr>
          <a:lstStyle/>
          <a:p>
            <a:r>
              <a:rPr lang="fr-FR" sz="2400" dirty="0">
                <a:solidFill>
                  <a:srgbClr val="FF0000"/>
                </a:solidFill>
                <a:cs typeface="Arial" pitchFamily="34" charset="0"/>
              </a:rPr>
              <a:t>257 bis</a:t>
            </a:r>
          </a:p>
        </p:txBody>
      </p:sp>
      <p:sp>
        <p:nvSpPr>
          <p:cNvPr id="17" name="Rectangle 16"/>
          <p:cNvSpPr/>
          <p:nvPr/>
        </p:nvSpPr>
        <p:spPr>
          <a:xfrm>
            <a:off x="6420746" y="4922019"/>
            <a:ext cx="1835744" cy="648072"/>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8" name="ZoneTexte 17"/>
          <p:cNvSpPr txBox="1"/>
          <p:nvPr/>
        </p:nvSpPr>
        <p:spPr>
          <a:xfrm>
            <a:off x="6451482" y="5046000"/>
            <a:ext cx="1774272" cy="369332"/>
          </a:xfrm>
          <a:prstGeom prst="rect">
            <a:avLst/>
          </a:prstGeom>
          <a:noFill/>
          <a:ln>
            <a:noFill/>
          </a:ln>
        </p:spPr>
        <p:txBody>
          <a:bodyPr wrap="square" rtlCol="0">
            <a:spAutoFit/>
          </a:bodyPr>
          <a:lstStyle/>
          <a:p>
            <a:r>
              <a:rPr lang="fr-FR" b="1" dirty="0">
                <a:solidFill>
                  <a:srgbClr val="000000"/>
                </a:solidFill>
                <a:cs typeface="Arial" pitchFamily="34" charset="0"/>
              </a:rPr>
              <a:t>Sous-locataire</a:t>
            </a:r>
          </a:p>
        </p:txBody>
      </p:sp>
      <p:cxnSp>
        <p:nvCxnSpPr>
          <p:cNvPr id="15" name="Connecteur droit avec flèche 14"/>
          <p:cNvCxnSpPr>
            <a:stCxn id="9" idx="2"/>
          </p:cNvCxnSpPr>
          <p:nvPr/>
        </p:nvCxnSpPr>
        <p:spPr>
          <a:xfrm>
            <a:off x="7290072" y="4691187"/>
            <a:ext cx="0" cy="230832"/>
          </a:xfrm>
          <a:prstGeom prst="straightConnector1">
            <a:avLst/>
          </a:prstGeom>
          <a:ln>
            <a:headEnd type="arrow"/>
            <a:tailEnd type="arrow"/>
          </a:ln>
        </p:spPr>
        <p:style>
          <a:lnRef idx="1">
            <a:schemeClr val="accent3"/>
          </a:lnRef>
          <a:fillRef idx="0">
            <a:schemeClr val="accent3"/>
          </a:fillRef>
          <a:effectRef idx="0">
            <a:schemeClr val="accent3"/>
          </a:effectRef>
          <a:fontRef idx="minor">
            <a:schemeClr val="tx1"/>
          </a:fontRef>
        </p:style>
      </p:cxnSp>
      <p:sp>
        <p:nvSpPr>
          <p:cNvPr id="14" name="Foliennummernplatzhalter 2"/>
          <p:cNvSpPr txBox="1">
            <a:spLocks/>
          </p:cNvSpPr>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defPPr>
              <a:defRPr lang="en-US"/>
            </a:defPPr>
            <a:lvl1pPr>
              <a:defRPr sz="1000">
                <a:solidFill>
                  <a:srgbClr val="766A62"/>
                </a:solidFill>
                <a:latin typeface="Arial" pitchFamily="34" charset="0"/>
                <a:cs typeface="Arial" pitchFamily="34" charset="0"/>
              </a:defRPr>
            </a:lvl1pPr>
          </a:lstStyle>
          <a:p>
            <a:fld id="{4B39B52A-EAD5-4CA9-B46E-2F3B4224B365}" type="slidenum">
              <a:rPr lang="en-GB"/>
              <a:pPr/>
              <a:t>65</a:t>
            </a:fld>
            <a:endParaRPr lang="en-GB" dirty="0"/>
          </a:p>
        </p:txBody>
      </p:sp>
    </p:spTree>
    <p:extLst>
      <p:ext uri="{BB962C8B-B14F-4D97-AF65-F5344CB8AC3E}">
        <p14:creationId xmlns:p14="http://schemas.microsoft.com/office/powerpoint/2010/main" val="3197238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34280" y="548680"/>
            <a:ext cx="8458200" cy="720080"/>
          </a:xfrm>
          <a:noFill/>
          <a:ln w="9525">
            <a:noFill/>
            <a:miter lim="800000"/>
            <a:headEnd/>
            <a:tailEnd/>
          </a:ln>
        </p:spPr>
        <p:txBody>
          <a:bodyPr vert="horz" wrap="square" lIns="0" tIns="0" rIns="0" bIns="0" numCol="1" anchor="ctr" anchorCtr="0" compatLnSpc="1">
            <a:prstTxWarp prst="textNoShape">
              <a:avLst/>
            </a:prstTxWarp>
            <a:noAutofit/>
          </a:bodyPr>
          <a:lstStyle/>
          <a:p>
            <a:pPr>
              <a:spcBef>
                <a:spcPts val="0"/>
              </a:spcBef>
            </a:pPr>
            <a:r>
              <a:rPr lang="fr-FR" altLang="fr-FR" kern="1200" dirty="0">
                <a:ea typeface="Arial" panose="020B0604020202020204" pitchFamily="34" charset="0"/>
              </a:rPr>
              <a:t>V. Les transmissions d’universalités totales ou partielles de biens (6/8)</a:t>
            </a:r>
          </a:p>
        </p:txBody>
      </p:sp>
      <p:sp>
        <p:nvSpPr>
          <p:cNvPr id="49156" name="Rectangle 3"/>
          <p:cNvSpPr>
            <a:spLocks noGrp="1" noChangeArrowheads="1"/>
          </p:cNvSpPr>
          <p:nvPr>
            <p:ph type="body" idx="1"/>
          </p:nvPr>
        </p:nvSpPr>
        <p:spPr>
          <a:xfrm>
            <a:off x="445079" y="1412776"/>
            <a:ext cx="8272649" cy="3678920"/>
          </a:xfrm>
        </p:spPr>
        <p:txBody>
          <a:bodyPr/>
          <a:lstStyle/>
          <a:p>
            <a:pPr>
              <a:buFont typeface="Wingdings" panose="05000000000000000000" pitchFamily="2" charset="2"/>
              <a:buChar char="Ø"/>
            </a:pPr>
            <a:r>
              <a:rPr lang="fr-FR" altLang="fr-FR" b="1" dirty="0"/>
              <a:t>RES N° 2018/02 (TCA) du 3 janvier 2018 :</a:t>
            </a:r>
          </a:p>
          <a:p>
            <a:pPr>
              <a:buFont typeface="Wingdings" panose="05000000000000000000" pitchFamily="2" charset="2"/>
              <a:buChar char="Ø"/>
            </a:pPr>
            <a:endParaRPr lang="fr-FR" altLang="fr-FR" sz="400" b="1" dirty="0"/>
          </a:p>
          <a:p>
            <a:pPr marL="714375" indent="-266700">
              <a:buFont typeface="Arial" panose="020B0604020202020204" pitchFamily="34" charset="0"/>
              <a:buChar char="•"/>
            </a:pPr>
            <a:r>
              <a:rPr lang="fr-FR" altLang="fr-FR" sz="1800" dirty="0"/>
              <a:t>Compte tenu de la nature du crédit-bail, les transferts de l’immeuble opérés pour le changement de </a:t>
            </a:r>
            <a:r>
              <a:rPr lang="fr-FR" altLang="fr-FR" sz="1800" dirty="0" err="1"/>
              <a:t>crédit-bailleurs</a:t>
            </a:r>
            <a:r>
              <a:rPr lang="fr-FR" altLang="fr-FR" sz="1800" dirty="0"/>
              <a:t>, au profit du crédit-preneur, puis d’un groupement de </a:t>
            </a:r>
            <a:r>
              <a:rPr lang="fr-FR" altLang="fr-FR" sz="1800" dirty="0" err="1"/>
              <a:t>crédit-bailleurs</a:t>
            </a:r>
            <a:r>
              <a:rPr lang="fr-FR" altLang="fr-FR" sz="1800" dirty="0"/>
              <a:t> doivent être regardés comme la transmission d’une universalité de biens, bénéficiant d’une dispense de taxation et de régularisation au sens de l’article 257 bis du CGI. Le fait que la revente n’intervienne pas le même jour que la levée d’option est sans incidence.</a:t>
            </a:r>
          </a:p>
          <a:p>
            <a:pPr marL="714375" indent="-266700">
              <a:buFont typeface="Arial" panose="020B0604020202020204" pitchFamily="34" charset="0"/>
              <a:buChar char="•"/>
            </a:pPr>
            <a:endParaRPr lang="fr-FR" altLang="fr-FR" sz="400" dirty="0"/>
          </a:p>
          <a:p>
            <a:pPr marL="714375" indent="-266700">
              <a:buFont typeface="Arial" panose="020B0604020202020204" pitchFamily="34" charset="0"/>
              <a:buChar char="•"/>
            </a:pPr>
            <a:r>
              <a:rPr lang="fr-FR" altLang="fr-FR" sz="1800" b="1" dirty="0"/>
              <a:t>remarques :</a:t>
            </a:r>
          </a:p>
          <a:p>
            <a:pPr marL="1076325" indent="-266700">
              <a:buFont typeface="Wingdings" panose="05000000000000000000" pitchFamily="2" charset="2"/>
              <a:buChar char="ü"/>
            </a:pPr>
            <a:r>
              <a:rPr lang="fr-FR" altLang="fr-FR" sz="1800" dirty="0"/>
              <a:t>aucune exigence que le crédit-preneur sous-loue l’immeuble ;</a:t>
            </a:r>
          </a:p>
          <a:p>
            <a:pPr marL="1076325" indent="-266700">
              <a:buFont typeface="Wingdings" panose="05000000000000000000" pitchFamily="2" charset="2"/>
              <a:buChar char="ü"/>
            </a:pPr>
            <a:r>
              <a:rPr lang="fr-FR" altLang="fr-FR" sz="1800" dirty="0"/>
              <a:t>pourquoi limiter le régime au cas de revente à un pool de crédits-bailleurs ?</a:t>
            </a:r>
          </a:p>
          <a:p>
            <a:pPr lvl="1">
              <a:buFontTx/>
              <a:buNone/>
            </a:pPr>
            <a:endParaRPr lang="fr-FR" altLang="fr-FR" dirty="0"/>
          </a:p>
        </p:txBody>
      </p:sp>
      <p:sp>
        <p:nvSpPr>
          <p:cNvPr id="5" name="Rectangle 4"/>
          <p:cNvSpPr/>
          <p:nvPr/>
        </p:nvSpPr>
        <p:spPr>
          <a:xfrm>
            <a:off x="432000" y="5358408"/>
            <a:ext cx="1835744" cy="648072"/>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6" name="ZoneTexte 5"/>
          <p:cNvSpPr txBox="1"/>
          <p:nvPr/>
        </p:nvSpPr>
        <p:spPr>
          <a:xfrm>
            <a:off x="462736" y="5482389"/>
            <a:ext cx="1774272" cy="369332"/>
          </a:xfrm>
          <a:prstGeom prst="rect">
            <a:avLst/>
          </a:prstGeom>
          <a:noFill/>
          <a:ln>
            <a:noFill/>
          </a:ln>
        </p:spPr>
        <p:txBody>
          <a:bodyPr wrap="square" rtlCol="0">
            <a:spAutoFit/>
          </a:bodyPr>
          <a:lstStyle/>
          <a:p>
            <a:r>
              <a:rPr lang="fr-FR" b="1" dirty="0">
                <a:solidFill>
                  <a:srgbClr val="000000"/>
                </a:solidFill>
                <a:cs typeface="Arial" pitchFamily="34" charset="0"/>
              </a:rPr>
              <a:t>Crédit-bailleur</a:t>
            </a:r>
          </a:p>
        </p:txBody>
      </p:sp>
      <p:sp>
        <p:nvSpPr>
          <p:cNvPr id="7" name="Rectangle 6"/>
          <p:cNvSpPr/>
          <p:nvPr/>
        </p:nvSpPr>
        <p:spPr>
          <a:xfrm>
            <a:off x="3506765" y="5341532"/>
            <a:ext cx="1835744" cy="648072"/>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8" name="ZoneTexte 7"/>
          <p:cNvSpPr txBox="1"/>
          <p:nvPr/>
        </p:nvSpPr>
        <p:spPr>
          <a:xfrm>
            <a:off x="3537501" y="5474803"/>
            <a:ext cx="1774272" cy="369332"/>
          </a:xfrm>
          <a:prstGeom prst="rect">
            <a:avLst/>
          </a:prstGeom>
          <a:noFill/>
          <a:ln>
            <a:noFill/>
          </a:ln>
        </p:spPr>
        <p:txBody>
          <a:bodyPr wrap="square" rtlCol="0">
            <a:spAutoFit/>
          </a:bodyPr>
          <a:lstStyle/>
          <a:p>
            <a:r>
              <a:rPr lang="fr-FR" b="1" dirty="0">
                <a:solidFill>
                  <a:srgbClr val="000000"/>
                </a:solidFill>
                <a:cs typeface="Arial" pitchFamily="34" charset="0"/>
              </a:rPr>
              <a:t>Crédit-preneur</a:t>
            </a:r>
          </a:p>
        </p:txBody>
      </p:sp>
      <p:sp>
        <p:nvSpPr>
          <p:cNvPr id="9" name="Rectangle 8"/>
          <p:cNvSpPr/>
          <p:nvPr/>
        </p:nvSpPr>
        <p:spPr>
          <a:xfrm>
            <a:off x="6804248" y="5358408"/>
            <a:ext cx="1913480" cy="648072"/>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0" name="ZoneTexte 9"/>
          <p:cNvSpPr txBox="1"/>
          <p:nvPr/>
        </p:nvSpPr>
        <p:spPr>
          <a:xfrm>
            <a:off x="6754937" y="5490138"/>
            <a:ext cx="2129504" cy="369332"/>
          </a:xfrm>
          <a:prstGeom prst="rect">
            <a:avLst/>
          </a:prstGeom>
          <a:noFill/>
          <a:ln>
            <a:noFill/>
          </a:ln>
        </p:spPr>
        <p:txBody>
          <a:bodyPr wrap="square" rtlCol="0">
            <a:spAutoFit/>
          </a:bodyPr>
          <a:lstStyle/>
          <a:p>
            <a:r>
              <a:rPr lang="fr-FR" b="1" dirty="0">
                <a:solidFill>
                  <a:srgbClr val="000000"/>
                </a:solidFill>
                <a:cs typeface="Arial" pitchFamily="34" charset="0"/>
              </a:rPr>
              <a:t>Crédits-bailleurs</a:t>
            </a:r>
          </a:p>
        </p:txBody>
      </p:sp>
      <p:sp>
        <p:nvSpPr>
          <p:cNvPr id="11" name="Flèche droite 10"/>
          <p:cNvSpPr/>
          <p:nvPr/>
        </p:nvSpPr>
        <p:spPr>
          <a:xfrm>
            <a:off x="2267744" y="5663323"/>
            <a:ext cx="1224136" cy="45719"/>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2" name="Flèche droite 11"/>
          <p:cNvSpPr/>
          <p:nvPr/>
        </p:nvSpPr>
        <p:spPr>
          <a:xfrm>
            <a:off x="5342509" y="5621336"/>
            <a:ext cx="1389732" cy="45719"/>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4" name="ZoneTexte 13"/>
          <p:cNvSpPr txBox="1"/>
          <p:nvPr/>
        </p:nvSpPr>
        <p:spPr>
          <a:xfrm>
            <a:off x="5425307" y="5758771"/>
            <a:ext cx="1224136" cy="461665"/>
          </a:xfrm>
          <a:prstGeom prst="rect">
            <a:avLst/>
          </a:prstGeom>
          <a:noFill/>
          <a:ln>
            <a:noFill/>
          </a:ln>
        </p:spPr>
        <p:txBody>
          <a:bodyPr wrap="square" rtlCol="0">
            <a:spAutoFit/>
          </a:bodyPr>
          <a:lstStyle/>
          <a:p>
            <a:r>
              <a:rPr lang="fr-FR" sz="2400" dirty="0">
                <a:solidFill>
                  <a:srgbClr val="FF0000"/>
                </a:solidFill>
                <a:cs typeface="Arial" pitchFamily="34" charset="0"/>
              </a:rPr>
              <a:t>257 bis</a:t>
            </a:r>
          </a:p>
        </p:txBody>
      </p:sp>
      <p:sp>
        <p:nvSpPr>
          <p:cNvPr id="22" name="ZoneTexte 21"/>
          <p:cNvSpPr txBox="1"/>
          <p:nvPr/>
        </p:nvSpPr>
        <p:spPr>
          <a:xfrm>
            <a:off x="2267744" y="5775647"/>
            <a:ext cx="1224136" cy="461665"/>
          </a:xfrm>
          <a:prstGeom prst="rect">
            <a:avLst/>
          </a:prstGeom>
          <a:noFill/>
          <a:ln>
            <a:noFill/>
          </a:ln>
        </p:spPr>
        <p:txBody>
          <a:bodyPr wrap="square" rtlCol="0">
            <a:spAutoFit/>
          </a:bodyPr>
          <a:lstStyle/>
          <a:p>
            <a:r>
              <a:rPr lang="fr-FR" sz="2400" dirty="0">
                <a:solidFill>
                  <a:srgbClr val="FF0000"/>
                </a:solidFill>
                <a:cs typeface="Arial" pitchFamily="34" charset="0"/>
              </a:rPr>
              <a:t>257 bis</a:t>
            </a:r>
          </a:p>
        </p:txBody>
      </p:sp>
      <p:sp>
        <p:nvSpPr>
          <p:cNvPr id="15" name="Foliennummernplatzhalter 2"/>
          <p:cNvSpPr txBox="1">
            <a:spLocks/>
          </p:cNvSpPr>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defPPr>
              <a:defRPr lang="en-US"/>
            </a:defPPr>
            <a:lvl1pPr>
              <a:defRPr sz="1000">
                <a:solidFill>
                  <a:srgbClr val="766A62"/>
                </a:solidFill>
                <a:latin typeface="Arial" pitchFamily="34" charset="0"/>
                <a:cs typeface="Arial" pitchFamily="34" charset="0"/>
              </a:defRPr>
            </a:lvl1pPr>
          </a:lstStyle>
          <a:p>
            <a:fld id="{4B39B52A-EAD5-4CA9-B46E-2F3B4224B365}" type="slidenum">
              <a:rPr lang="en-GB"/>
              <a:pPr/>
              <a:t>66</a:t>
            </a:fld>
            <a:endParaRPr lang="en-GB" dirty="0"/>
          </a:p>
        </p:txBody>
      </p:sp>
    </p:spTree>
    <p:extLst>
      <p:ext uri="{BB962C8B-B14F-4D97-AF65-F5344CB8AC3E}">
        <p14:creationId xmlns:p14="http://schemas.microsoft.com/office/powerpoint/2010/main" val="3234094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34280" y="548680"/>
            <a:ext cx="8458200" cy="720080"/>
          </a:xfrm>
          <a:noFill/>
          <a:ln w="9525">
            <a:noFill/>
            <a:miter lim="800000"/>
            <a:headEnd/>
            <a:tailEnd/>
          </a:ln>
        </p:spPr>
        <p:txBody>
          <a:bodyPr vert="horz" wrap="square" lIns="0" tIns="0" rIns="0" bIns="0" numCol="1" anchor="ctr" anchorCtr="0" compatLnSpc="1">
            <a:prstTxWarp prst="textNoShape">
              <a:avLst/>
            </a:prstTxWarp>
            <a:noAutofit/>
          </a:bodyPr>
          <a:lstStyle/>
          <a:p>
            <a:pPr>
              <a:spcBef>
                <a:spcPts val="0"/>
              </a:spcBef>
            </a:pPr>
            <a:r>
              <a:rPr lang="fr-FR" altLang="fr-FR" kern="1200" dirty="0">
                <a:ea typeface="Arial" panose="020B0604020202020204" pitchFamily="34" charset="0"/>
              </a:rPr>
              <a:t>V. Les transmissions d’universalités totales ou partielles de biens (7/8)</a:t>
            </a:r>
          </a:p>
        </p:txBody>
      </p:sp>
      <p:sp>
        <p:nvSpPr>
          <p:cNvPr id="49156" name="Rectangle 3"/>
          <p:cNvSpPr>
            <a:spLocks noGrp="1" noChangeArrowheads="1"/>
          </p:cNvSpPr>
          <p:nvPr>
            <p:ph idx="1"/>
          </p:nvPr>
        </p:nvSpPr>
        <p:spPr>
          <a:xfrm>
            <a:off x="432000" y="1556792"/>
            <a:ext cx="8244456" cy="4752528"/>
          </a:xfrm>
        </p:spPr>
        <p:txBody>
          <a:bodyPr/>
          <a:lstStyle/>
          <a:p>
            <a:pPr>
              <a:buFont typeface="Wingdings" panose="05000000000000000000" pitchFamily="2" charset="2"/>
              <a:buChar char="Ø"/>
            </a:pPr>
            <a:r>
              <a:rPr lang="fr-FR" altLang="fr-FR" b="1" dirty="0"/>
              <a:t>Question N° 7359 de M. Romain Grau (La République en Marche - Pyrénées-Orientales) publiée au JO le 10 avril 2018 :</a:t>
            </a:r>
          </a:p>
          <a:p>
            <a:pPr>
              <a:buFont typeface="Wingdings" panose="05000000000000000000" pitchFamily="2" charset="2"/>
              <a:buChar char="Ø"/>
            </a:pPr>
            <a:endParaRPr lang="fr-FR" altLang="fr-FR" sz="1000" b="1" dirty="0"/>
          </a:p>
          <a:p>
            <a:pPr marL="703263" lvl="1" indent="-342900">
              <a:buFont typeface="+mj-lt"/>
              <a:buAutoNum type="arabicPeriod"/>
            </a:pPr>
            <a:r>
              <a:rPr lang="fr-FR" altLang="fr-FR" dirty="0"/>
              <a:t>La dispense de TVA est-elle applicable lorsqu'un immeuble, donné en location dans le cadre d'un contrat de crédit-bail immobilier soumis à la TVA, est cédé au crédit-preneur lors de sa levée d'option d'achat et que celui-ci, qui affectait l'immeuble à une activité de sous-location également soumise à la TVA, entend revendre l'immeuble le jour même de la levée d'option auprès d'un nouvel acquéreur qui poursuit l'activité de location des locaux en TVA ?</a:t>
            </a:r>
          </a:p>
          <a:p>
            <a:pPr marL="703263" lvl="1" indent="-342900">
              <a:buFont typeface="+mj-lt"/>
              <a:buAutoNum type="arabicPeriod"/>
            </a:pPr>
            <a:endParaRPr lang="fr-FR" altLang="fr-FR" sz="400" dirty="0"/>
          </a:p>
          <a:p>
            <a:pPr marL="703263" lvl="1" indent="-342900">
              <a:buFont typeface="+mj-lt"/>
              <a:buAutoNum type="arabicPeriod"/>
            </a:pPr>
            <a:r>
              <a:rPr lang="fr-FR" altLang="fr-FR" dirty="0"/>
              <a:t>La réponse est-elle identique lorsque la revente s'effectue auprès d'un assujetti ayant une activité d'achat-revente ?</a:t>
            </a:r>
          </a:p>
          <a:p>
            <a:pPr marL="703263" lvl="1" indent="-342900">
              <a:buFont typeface="+mj-lt"/>
              <a:buAutoNum type="arabicPeriod"/>
            </a:pPr>
            <a:endParaRPr lang="fr-FR" altLang="fr-FR" sz="400" dirty="0"/>
          </a:p>
          <a:p>
            <a:pPr marL="703263" lvl="1" indent="-342900">
              <a:buFont typeface="+mj-lt"/>
              <a:buAutoNum type="arabicPeriod"/>
            </a:pPr>
            <a:r>
              <a:rPr lang="fr-FR" altLang="fr-FR" dirty="0"/>
              <a:t>En cas de réponse positive à l'une de ces questions, la prise d'un engagement de revendre (article 1115 du CGI) ou de construire (1594-0 G, A-I du CGI) par le crédit-preneur est-elle un obstacle au bénéfice de la dispense ?</a:t>
            </a:r>
          </a:p>
        </p:txBody>
      </p:sp>
      <p:sp>
        <p:nvSpPr>
          <p:cNvPr id="5" name="Foliennummernplatzhalter 2"/>
          <p:cNvSpPr txBox="1">
            <a:spLocks/>
          </p:cNvSpPr>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defPPr>
              <a:defRPr lang="en-US"/>
            </a:defPPr>
            <a:lvl1pPr>
              <a:defRPr sz="1000">
                <a:solidFill>
                  <a:srgbClr val="766A62"/>
                </a:solidFill>
                <a:latin typeface="Arial" pitchFamily="34" charset="0"/>
                <a:cs typeface="Arial" pitchFamily="34" charset="0"/>
              </a:defRPr>
            </a:lvl1pPr>
          </a:lstStyle>
          <a:p>
            <a:fld id="{4B39B52A-EAD5-4CA9-B46E-2F3B4224B365}" type="slidenum">
              <a:rPr lang="en-GB"/>
              <a:pPr/>
              <a:t>67</a:t>
            </a:fld>
            <a:endParaRPr lang="en-GB" dirty="0"/>
          </a:p>
        </p:txBody>
      </p:sp>
    </p:spTree>
    <p:extLst>
      <p:ext uri="{BB962C8B-B14F-4D97-AF65-F5344CB8AC3E}">
        <p14:creationId xmlns:p14="http://schemas.microsoft.com/office/powerpoint/2010/main" val="3912988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434280" y="548680"/>
            <a:ext cx="8458200" cy="720080"/>
          </a:xfrm>
          <a:noFill/>
          <a:ln w="9525">
            <a:noFill/>
            <a:miter lim="800000"/>
            <a:headEnd/>
            <a:tailEnd/>
          </a:ln>
        </p:spPr>
        <p:txBody>
          <a:bodyPr vert="horz" wrap="square" lIns="0" tIns="0" rIns="0" bIns="0" numCol="1" anchor="ctr" anchorCtr="0" compatLnSpc="1">
            <a:prstTxWarp prst="textNoShape">
              <a:avLst/>
            </a:prstTxWarp>
            <a:noAutofit/>
          </a:bodyPr>
          <a:lstStyle/>
          <a:p>
            <a:pPr>
              <a:spcBef>
                <a:spcPts val="0"/>
              </a:spcBef>
            </a:pPr>
            <a:r>
              <a:rPr lang="fr-FR" altLang="fr-FR" kern="1200" dirty="0">
                <a:ea typeface="Arial" panose="020B0604020202020204" pitchFamily="34" charset="0"/>
              </a:rPr>
              <a:t>VIII. Les transmissions d’universalités totales ou partielles de biens (8/8)</a:t>
            </a:r>
          </a:p>
        </p:txBody>
      </p:sp>
      <p:sp>
        <p:nvSpPr>
          <p:cNvPr id="49156" name="Rectangle 3"/>
          <p:cNvSpPr>
            <a:spLocks noGrp="1" noChangeArrowheads="1"/>
          </p:cNvSpPr>
          <p:nvPr>
            <p:ph idx="1"/>
          </p:nvPr>
        </p:nvSpPr>
        <p:spPr>
          <a:xfrm>
            <a:off x="432000" y="1556792"/>
            <a:ext cx="8244456" cy="4752528"/>
          </a:xfrm>
        </p:spPr>
        <p:txBody>
          <a:bodyPr/>
          <a:lstStyle/>
          <a:p>
            <a:pPr>
              <a:buFont typeface="Wingdings" panose="05000000000000000000" pitchFamily="2" charset="2"/>
              <a:buChar char="Ø"/>
            </a:pPr>
            <a:r>
              <a:rPr lang="fr-FR" altLang="fr-FR" b="1" dirty="0"/>
              <a:t>CE, n° 402936, 25 mai 2018, Golf de Sarreguemines :</a:t>
            </a:r>
          </a:p>
          <a:p>
            <a:pPr>
              <a:buFont typeface="Wingdings" panose="05000000000000000000" pitchFamily="2" charset="2"/>
              <a:buChar char="Ø"/>
            </a:pPr>
            <a:endParaRPr lang="fr-FR" altLang="fr-FR" sz="1000" b="1" dirty="0"/>
          </a:p>
          <a:p>
            <a:pPr>
              <a:buFont typeface="Wingdings" panose="05000000000000000000" pitchFamily="2" charset="2"/>
              <a:buChar char="Ø"/>
            </a:pPr>
            <a:endParaRPr lang="fr-FR" altLang="fr-FR" sz="1000" b="1" dirty="0"/>
          </a:p>
          <a:p>
            <a:pPr marL="714375" indent="-266700">
              <a:buFont typeface="Arial" panose="020B0604020202020204" pitchFamily="34" charset="0"/>
              <a:buChar char="•"/>
            </a:pPr>
            <a:r>
              <a:rPr lang="fr-FR" sz="1600" dirty="0"/>
              <a:t>pour écarter le moyen soulevé par Me A... tiré de ce que les ventes de terrains à bâtir avaient à tort été taxées selon le régime de taxe sur la valeur ajoutée sur la marge dès lors que la société Golf de Sarreguemines devait être regardée comme ayant déduit la taxe sur la valeur ajoutée facturée à la société Domaine du Golf de </a:t>
            </a:r>
            <a:r>
              <a:rPr lang="fr-FR" sz="1600" dirty="0" err="1"/>
              <a:t>Welferding</a:t>
            </a:r>
            <a:r>
              <a:rPr lang="fr-FR" sz="1600" dirty="0"/>
              <a:t> lors de l'acquisition de ces terrains auprès de la commune de Sarreguemines, la cour administrative d'appel de Nancy a jugé que la transmission universelle de patrimoine de la société absorbée à la société absorbante attachée aux opérations de fusion-absorption demeurait sans incidence sur la détermination du titulaire du droit à déduction de la taxe sur la valeur ajoutée ;</a:t>
            </a:r>
          </a:p>
          <a:p>
            <a:pPr marL="714375" indent="-266700">
              <a:buFont typeface="Arial" panose="020B0604020202020204" pitchFamily="34" charset="0"/>
              <a:buChar char="•"/>
            </a:pPr>
            <a:endParaRPr lang="fr-FR" sz="1600" dirty="0"/>
          </a:p>
          <a:p>
            <a:pPr marL="714375" indent="-266700">
              <a:buFont typeface="Arial" panose="020B0604020202020204" pitchFamily="34" charset="0"/>
              <a:buChar char="•"/>
            </a:pPr>
            <a:r>
              <a:rPr lang="fr-FR" sz="1600" dirty="0"/>
              <a:t>en statuant ainsi, alors que la société absorbante est réputée titulaire du droit à déduction dont disposait la société absorbée, la cour a méconnu l'article 257 bis du Code général des impôts.</a:t>
            </a:r>
            <a:endParaRPr lang="fr-FR" altLang="fr-FR" sz="1600" b="1" dirty="0"/>
          </a:p>
        </p:txBody>
      </p:sp>
      <p:sp>
        <p:nvSpPr>
          <p:cNvPr id="5" name="Foliennummernplatzhalter 2"/>
          <p:cNvSpPr txBox="1">
            <a:spLocks/>
          </p:cNvSpPr>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defPPr>
              <a:defRPr lang="en-US"/>
            </a:defPPr>
            <a:lvl1pPr>
              <a:defRPr sz="1000">
                <a:solidFill>
                  <a:srgbClr val="766A62"/>
                </a:solidFill>
                <a:latin typeface="Arial" pitchFamily="34" charset="0"/>
                <a:cs typeface="Arial" pitchFamily="34" charset="0"/>
              </a:defRPr>
            </a:lvl1pPr>
          </a:lstStyle>
          <a:p>
            <a:fld id="{4B39B52A-EAD5-4CA9-B46E-2F3B4224B365}" type="slidenum">
              <a:rPr lang="en-GB"/>
              <a:pPr/>
              <a:t>68</a:t>
            </a:fld>
            <a:endParaRPr lang="en-GB" dirty="0"/>
          </a:p>
        </p:txBody>
      </p:sp>
    </p:spTree>
    <p:extLst>
      <p:ext uri="{BB962C8B-B14F-4D97-AF65-F5344CB8AC3E}">
        <p14:creationId xmlns:p14="http://schemas.microsoft.com/office/powerpoint/2010/main" val="37868495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FR" sz="2000" b="1" dirty="0"/>
              <a:t>VI. Actualité des rappels en matière de TVA et de taxe sur les salaires</a:t>
            </a:r>
            <a:br>
              <a:rPr lang="fr-FR" sz="2000" b="1" dirty="0"/>
            </a:br>
            <a:endParaRPr lang="fr-FR" sz="2000" b="1" dirty="0"/>
          </a:p>
        </p:txBody>
      </p:sp>
      <p:sp>
        <p:nvSpPr>
          <p:cNvPr id="12" name="Espace réservé du texte 11"/>
          <p:cNvSpPr>
            <a:spLocks noGrp="1"/>
          </p:cNvSpPr>
          <p:nvPr>
            <p:ph type="body" sz="quarter" idx="15"/>
          </p:nvPr>
        </p:nvSpPr>
        <p:spPr/>
        <p:txBody>
          <a:bodyPr/>
          <a:lstStyle/>
          <a:p>
            <a:r>
              <a:rPr lang="fr-FR" sz="1400" dirty="0"/>
              <a:t>Anne Grousset et Christophe Aldebert</a:t>
            </a:r>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69</a:t>
            </a:fld>
            <a:endParaRPr lang="en-GB" dirty="0"/>
          </a:p>
        </p:txBody>
      </p:sp>
      <p:pic>
        <p:nvPicPr>
          <p:cNvPr id="5" name="Image 4"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pic>
        <p:nvPicPr>
          <p:cNvPr id="2" name="Image 1" descr="CMSLegal_ImageFromLibrary"/>
          <p:cNvPicPr>
            <a:picLocks/>
          </p:cNvPicPr>
          <p:nvPr/>
        </p:nvPicPr>
        <p:blipFill>
          <a:blip r:embed="rId6">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6" name="Image 5" descr="CMSLegal_ImageFromLibrary"/>
          <p:cNvPicPr>
            <a:picLocks/>
          </p:cNvPicPr>
          <p:nvPr/>
        </p:nvPicPr>
        <p:blipFill>
          <a:blip r:embed="rId7">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7" name="Image 6" descr="CMSLegal_ImageFromLibrary"/>
          <p:cNvPicPr>
            <a:picLocks/>
          </p:cNvPicPr>
          <p:nvPr/>
        </p:nvPicPr>
        <p:blipFill>
          <a:blip r:embed="rId8">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6" name="Groupe 15"/>
          <p:cNvGrpSpPr/>
          <p:nvPr/>
        </p:nvGrpSpPr>
        <p:grpSpPr>
          <a:xfrm>
            <a:off x="432001" y="332656"/>
            <a:ext cx="8430105" cy="795369"/>
            <a:chOff x="432001" y="332656"/>
            <a:chExt cx="8430105" cy="795369"/>
          </a:xfrm>
        </p:grpSpPr>
        <p:pic>
          <p:nvPicPr>
            <p:cNvPr id="17" name="Image 16" descr="CMSLegal_Cover_Logo_IM_iL_004_N"/>
            <p:cNvPicPr>
              <a:picLocks noChangeAspect="1"/>
            </p:cNvPicPr>
            <p:nvPr userDrawn="1"/>
          </p:nvPicPr>
          <p:blipFill rotWithShape="1">
            <a:blip r:embed="rId9"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8" name="Image 17" descr="CMS-FL-avocat-negativ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204131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5536" y="547200"/>
            <a:ext cx="8352928" cy="720000"/>
          </a:xfrm>
        </p:spPr>
        <p:txBody>
          <a:bodyPr/>
          <a:lstStyle/>
          <a:p>
            <a:r>
              <a:rPr lang="fr-FR" dirty="0"/>
              <a:t>I. A/ Logiciels/systèmes de caisse : la portée de l’obligation demeure incertaine (4/5)</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7</a:t>
            </a:fld>
            <a:endParaRPr lang="en-GB" noProof="0" dirty="0"/>
          </a:p>
        </p:txBody>
      </p:sp>
      <p:sp>
        <p:nvSpPr>
          <p:cNvPr id="4" name="Espace réservé du texte 3"/>
          <p:cNvSpPr>
            <a:spLocks noGrp="1"/>
          </p:cNvSpPr>
          <p:nvPr>
            <p:ph type="body" sz="quarter" idx="11"/>
          </p:nvPr>
        </p:nvSpPr>
        <p:spPr>
          <a:xfrm>
            <a:off x="432000" y="1772816"/>
            <a:ext cx="8280000" cy="4541584"/>
          </a:xfrm>
        </p:spPr>
        <p:txBody>
          <a:bodyPr/>
          <a:lstStyle/>
          <a:p>
            <a:pPr>
              <a:buFont typeface="Wingdings" panose="05000000000000000000" pitchFamily="2" charset="2"/>
              <a:buChar char="Ø"/>
            </a:pPr>
            <a:r>
              <a:rPr lang="fr-FR" b="1" dirty="0"/>
              <a:t>Les  assujettis facturant leurs opérations « B to C » :</a:t>
            </a:r>
          </a:p>
          <a:p>
            <a:pPr>
              <a:buFont typeface="Wingdings" panose="05000000000000000000" pitchFamily="2" charset="2"/>
              <a:buChar char="Ø"/>
            </a:pPr>
            <a:endParaRPr lang="fr-FR" b="1" dirty="0"/>
          </a:p>
          <a:p>
            <a:pPr lvl="1"/>
            <a:r>
              <a:rPr lang="fr-FR" dirty="0"/>
              <a:t>aux termes de la loi, sont concernées les livraisons de biens et les prestations de services </a:t>
            </a:r>
            <a:r>
              <a:rPr lang="fr-FR" i="1" dirty="0"/>
              <a:t>« ne donnant pas lieu à facturation conformément à l’article 289 du CGI » ;</a:t>
            </a:r>
          </a:p>
          <a:p>
            <a:pPr lvl="1"/>
            <a:r>
              <a:rPr lang="fr-FR" dirty="0"/>
              <a:t>sauf cas particuliers limitativement énumérés par la loi, la facturation n’est pas obligatoire au regard de la réglementation fiscale pour les opérations « B to C » ;</a:t>
            </a:r>
          </a:p>
          <a:p>
            <a:pPr lvl="1"/>
            <a:r>
              <a:rPr lang="fr-FR" dirty="0"/>
              <a:t>mais de nombreux assujettis établissent néanmoins systématiquement une facture pour toutes leurs opérations « B to B » ou « B to C » :</a:t>
            </a:r>
          </a:p>
          <a:p>
            <a:pPr lvl="2">
              <a:buFont typeface="Wingdings" panose="05000000000000000000" pitchFamily="2" charset="2"/>
              <a:buChar char="ü"/>
            </a:pPr>
            <a:r>
              <a:rPr lang="fr-FR" dirty="0"/>
              <a:t>les opérations concernées ne sont généralement pas des transactions au comptant : pas dans le cœur de cible du dispositif ;</a:t>
            </a:r>
          </a:p>
          <a:p>
            <a:pPr lvl="1"/>
            <a:r>
              <a:rPr lang="fr-FR" dirty="0"/>
              <a:t>pour autant, en l’état actuel de la loi et des commentaires de l’administration, ces assujettis sont tenus par l’obligation de certification de leur logiciel ou système de caisse.</a:t>
            </a:r>
          </a:p>
          <a:p>
            <a:pPr lvl="1" algn="just"/>
            <a:endParaRPr lang="fr-FR" dirty="0"/>
          </a:p>
          <a:p>
            <a:endParaRPr lang="fr-FR" dirty="0"/>
          </a:p>
          <a:p>
            <a:endParaRPr lang="fr-FR" dirty="0"/>
          </a:p>
          <a:p>
            <a:pPr marL="0" indent="0">
              <a:buNone/>
            </a:pPr>
            <a:endParaRPr lang="fr-FR" dirty="0">
              <a:solidFill>
                <a:prstClr val="black"/>
              </a:solidFill>
            </a:endParaRPr>
          </a:p>
          <a:p>
            <a:pPr lvl="2"/>
            <a:endParaRPr lang="fr-FR" dirty="0">
              <a:solidFill>
                <a:prstClr val="black"/>
              </a:solidFill>
            </a:endParaRPr>
          </a:p>
        </p:txBody>
      </p:sp>
    </p:spTree>
    <p:extLst>
      <p:ext uri="{BB962C8B-B14F-4D97-AF65-F5344CB8AC3E}">
        <p14:creationId xmlns:p14="http://schemas.microsoft.com/office/powerpoint/2010/main" val="3376241035"/>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VI. A/ SEP : situation au regard des droits à déduction de la TVA et de la taxe sur les salaires (1/3)</a:t>
            </a:r>
          </a:p>
        </p:txBody>
      </p:sp>
      <p:sp>
        <p:nvSpPr>
          <p:cNvPr id="3" name="Espace réservé du texte 2"/>
          <p:cNvSpPr>
            <a:spLocks noGrp="1"/>
          </p:cNvSpPr>
          <p:nvPr>
            <p:ph type="body" sz="quarter" idx="11"/>
          </p:nvPr>
        </p:nvSpPr>
        <p:spPr>
          <a:xfrm>
            <a:off x="432000" y="1868400"/>
            <a:ext cx="8316464" cy="4446000"/>
          </a:xfrm>
        </p:spPr>
        <p:txBody>
          <a:bodyPr/>
          <a:lstStyle/>
          <a:p>
            <a:pPr>
              <a:buFont typeface="Wingdings" panose="05000000000000000000" pitchFamily="2" charset="2"/>
              <a:buChar char="Ø"/>
            </a:pPr>
            <a:r>
              <a:rPr lang="fr-FR" dirty="0"/>
              <a:t>Au regard de la TVA :</a:t>
            </a:r>
          </a:p>
          <a:p>
            <a:endParaRPr lang="fr-FR" dirty="0"/>
          </a:p>
          <a:p>
            <a:pPr lvl="1"/>
            <a:r>
              <a:rPr lang="fr-FR" dirty="0"/>
              <a:t>la doctrine publiée de l’administration indique que les frais imputés à la SEP à l'</a:t>
            </a:r>
            <a:r>
              <a:rPr lang="fr-FR" dirty="0" err="1"/>
              <a:t>euro-l’euro</a:t>
            </a:r>
            <a:r>
              <a:rPr lang="fr-FR" dirty="0"/>
              <a:t> par les associés sont des « flux internes » non imposables à la TVA ;</a:t>
            </a:r>
          </a:p>
          <a:p>
            <a:pPr lvl="1"/>
            <a:r>
              <a:rPr lang="fr-FR" dirty="0"/>
              <a:t>il est précisé que l'associé membre de la SEP doit constituer un secteur distinct pour l'exercice de ses droits à déduction ;</a:t>
            </a:r>
          </a:p>
          <a:p>
            <a:pPr lvl="1"/>
            <a:r>
              <a:rPr lang="fr-FR" dirty="0">
                <a:solidFill>
                  <a:prstClr val="black"/>
                </a:solidFill>
              </a:rPr>
              <a:t>pour les services de contrôle, l'application combinée de ces deux règles doit conduire la société à calculer un coefficient d'assujettissement intégrant ces flux internes pour le calcul des droits à déduction des frais communs de la société et de la SEP ;</a:t>
            </a:r>
          </a:p>
          <a:p>
            <a:pPr lvl="1"/>
            <a:r>
              <a:rPr lang="fr-FR" dirty="0">
                <a:solidFill>
                  <a:prstClr val="black"/>
                </a:solidFill>
              </a:rPr>
              <a:t>en d'autres termes, l’administration considère que les « flux internes » constituent du chiffre d'affaires hors champ.</a:t>
            </a:r>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70</a:t>
            </a:fld>
            <a:endParaRPr lang="en-GB" noProof="0" dirty="0"/>
          </a:p>
        </p:txBody>
      </p:sp>
    </p:spTree>
    <p:extLst>
      <p:ext uri="{BB962C8B-B14F-4D97-AF65-F5344CB8AC3E}">
        <p14:creationId xmlns:p14="http://schemas.microsoft.com/office/powerpoint/2010/main" val="26412059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VI. A/ SEP : situation au regard des droits à déduction de la TVA et de la taxe sur les salaires (2/3)</a:t>
            </a:r>
          </a:p>
        </p:txBody>
      </p:sp>
      <p:sp>
        <p:nvSpPr>
          <p:cNvPr id="3" name="Espace réservé du texte 2"/>
          <p:cNvSpPr>
            <a:spLocks noGrp="1"/>
          </p:cNvSpPr>
          <p:nvPr>
            <p:ph type="body" sz="quarter" idx="11"/>
          </p:nvPr>
        </p:nvSpPr>
        <p:spPr>
          <a:xfrm>
            <a:off x="432000" y="1868400"/>
            <a:ext cx="8316464" cy="4446000"/>
          </a:xfrm>
        </p:spPr>
        <p:txBody>
          <a:bodyPr/>
          <a:lstStyle/>
          <a:p>
            <a:pPr>
              <a:buFont typeface="Wingdings" panose="05000000000000000000" pitchFamily="2" charset="2"/>
              <a:buChar char="Ø"/>
            </a:pPr>
            <a:r>
              <a:rPr lang="fr-FR" dirty="0"/>
              <a:t>Au regard de la taxe sur les salaires :</a:t>
            </a:r>
          </a:p>
          <a:p>
            <a:endParaRPr lang="fr-FR" dirty="0"/>
          </a:p>
          <a:p>
            <a:pPr lvl="1"/>
            <a:r>
              <a:rPr lang="fr-FR" dirty="0"/>
              <a:t>suivant le même raisonnement, l’administration considère que ces « flux internes » sont à ajouter au numérateur et au dénominateur du prorata d'assujettissement à la taxe.</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71</a:t>
            </a:fld>
            <a:endParaRPr lang="en-GB" noProof="0" dirty="0"/>
          </a:p>
        </p:txBody>
      </p:sp>
    </p:spTree>
    <p:extLst>
      <p:ext uri="{BB962C8B-B14F-4D97-AF65-F5344CB8AC3E}">
        <p14:creationId xmlns:p14="http://schemas.microsoft.com/office/powerpoint/2010/main" val="3208667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VI. A/ SEP : situation au regard des droits à déduction de la TVA et de la taxe sur les salaires (3/3)</a:t>
            </a:r>
          </a:p>
        </p:txBody>
      </p:sp>
      <p:sp>
        <p:nvSpPr>
          <p:cNvPr id="3" name="Espace réservé du texte 2"/>
          <p:cNvSpPr>
            <a:spLocks noGrp="1"/>
          </p:cNvSpPr>
          <p:nvPr>
            <p:ph type="body" sz="quarter" idx="11"/>
          </p:nvPr>
        </p:nvSpPr>
        <p:spPr>
          <a:xfrm>
            <a:off x="432000" y="1868400"/>
            <a:ext cx="8316464" cy="4446000"/>
          </a:xfrm>
        </p:spPr>
        <p:txBody>
          <a:bodyPr/>
          <a:lstStyle/>
          <a:p>
            <a:pPr>
              <a:buFont typeface="Wingdings" panose="05000000000000000000" pitchFamily="2" charset="2"/>
              <a:buChar char="Ø"/>
            </a:pPr>
            <a:r>
              <a:rPr lang="fr-FR" dirty="0"/>
              <a:t>Notre analyse :</a:t>
            </a:r>
          </a:p>
          <a:p>
            <a:endParaRPr lang="fr-FR" dirty="0"/>
          </a:p>
          <a:p>
            <a:pPr lvl="1"/>
            <a:r>
              <a:rPr lang="fr-FR" dirty="0"/>
              <a:t>la doctrine administrative n'est plus conforme aux principes issus de la sixième directive ;</a:t>
            </a:r>
          </a:p>
          <a:p>
            <a:pPr lvl="1"/>
            <a:r>
              <a:rPr lang="fr-FR" dirty="0"/>
              <a:t>les « flux internes » sont soit des opérations qui entrent dans le champ d'application de la TVA, soit des opérations internes à la SEP et, de ce fait, n'ont pas la nature d'opérations hors champ qui suppose un flux entre deux entités juridiques distinctes ;</a:t>
            </a:r>
          </a:p>
          <a:p>
            <a:pPr lvl="1"/>
            <a:r>
              <a:rPr lang="fr-FR" dirty="0"/>
              <a:t>les conditions d'existence d'un secteur au sens des règles de la TVA, ne sont pas non plus remplies.</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72</a:t>
            </a:fld>
            <a:endParaRPr lang="en-GB" noProof="0" dirty="0"/>
          </a:p>
        </p:txBody>
      </p:sp>
    </p:spTree>
    <p:extLst>
      <p:ext uri="{BB962C8B-B14F-4D97-AF65-F5344CB8AC3E}">
        <p14:creationId xmlns:p14="http://schemas.microsoft.com/office/powerpoint/2010/main" val="4095883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VI. B/ La taxation à la TVA des franchises de loyers (1/2)</a:t>
            </a:r>
          </a:p>
        </p:txBody>
      </p:sp>
      <p:sp>
        <p:nvSpPr>
          <p:cNvPr id="3" name="Espace réservé du texte 2"/>
          <p:cNvSpPr>
            <a:spLocks noGrp="1"/>
          </p:cNvSpPr>
          <p:nvPr>
            <p:ph type="body" sz="quarter" idx="11"/>
          </p:nvPr>
        </p:nvSpPr>
        <p:spPr>
          <a:xfrm>
            <a:off x="432000" y="1868400"/>
            <a:ext cx="8316464" cy="4446000"/>
          </a:xfrm>
        </p:spPr>
        <p:txBody>
          <a:bodyPr/>
          <a:lstStyle/>
          <a:p>
            <a:pPr>
              <a:buFont typeface="Wingdings" panose="05000000000000000000" pitchFamily="2" charset="2"/>
              <a:buChar char="Ø"/>
            </a:pPr>
            <a:r>
              <a:rPr lang="fr-FR" dirty="0"/>
              <a:t>Les mesures d’accompagnement (franchises de loyers et prise en charge d'une partie des travaux preneurs) des baux commerciaux peuvent être la contrepartie d'un service rendu au bailleur.</a:t>
            </a:r>
          </a:p>
          <a:p>
            <a:endParaRPr lang="fr-FR" sz="1000" dirty="0"/>
          </a:p>
          <a:p>
            <a:pPr>
              <a:buFont typeface="Wingdings" panose="05000000000000000000" pitchFamily="2" charset="2"/>
              <a:buChar char="Ø"/>
            </a:pPr>
            <a:r>
              <a:rPr lang="fr-FR" dirty="0"/>
              <a:t>Après plusieurs années de silence, l’administration revient à nouveau sur l'existence d'un échange de services entre, d'une part, l'engagement du locataire sur une durée ferme du bail et, d'autre part, une franchise de loyer et/ou des mesures d'accompagnement financier du bailleur.</a:t>
            </a:r>
          </a:p>
          <a:p>
            <a:pPr marL="0" indent="0">
              <a:buNone/>
            </a:pPr>
            <a:endParaRPr lang="fr-FR" sz="1000" dirty="0"/>
          </a:p>
          <a:p>
            <a:pPr>
              <a:buFont typeface="Wingdings" panose="05000000000000000000" pitchFamily="2" charset="2"/>
              <a:buChar char="Ø"/>
            </a:pPr>
            <a:r>
              <a:rPr lang="fr-FR" dirty="0"/>
              <a:t>La renonciation du locataire à dénoncer son bail à l'issue d'une période triennale est, selon l’administration, assimilée à une obligation de ne pas faire, taxable en application de l'article 256 IV 1° du CGI.</a:t>
            </a:r>
          </a:p>
          <a:p>
            <a:pPr marL="363600" lvl="1" indent="0">
              <a:buNone/>
            </a:pPr>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73</a:t>
            </a:fld>
            <a:endParaRPr lang="en-GB" noProof="0" dirty="0"/>
          </a:p>
        </p:txBody>
      </p:sp>
    </p:spTree>
    <p:extLst>
      <p:ext uri="{BB962C8B-B14F-4D97-AF65-F5344CB8AC3E}">
        <p14:creationId xmlns:p14="http://schemas.microsoft.com/office/powerpoint/2010/main" val="41186486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VI. B/ La taxation à la TVA des franchises de loyers (2/2)</a:t>
            </a:r>
          </a:p>
        </p:txBody>
      </p:sp>
      <p:sp>
        <p:nvSpPr>
          <p:cNvPr id="3" name="Espace réservé du texte 2"/>
          <p:cNvSpPr>
            <a:spLocks noGrp="1"/>
          </p:cNvSpPr>
          <p:nvPr>
            <p:ph type="body" sz="quarter" idx="11"/>
          </p:nvPr>
        </p:nvSpPr>
        <p:spPr>
          <a:xfrm>
            <a:off x="432000" y="1868400"/>
            <a:ext cx="8244456" cy="4446000"/>
          </a:xfrm>
        </p:spPr>
        <p:txBody>
          <a:bodyPr/>
          <a:lstStyle/>
          <a:p>
            <a:pPr>
              <a:buFont typeface="Wingdings" panose="05000000000000000000" pitchFamily="2" charset="2"/>
              <a:buChar char="Ø"/>
            </a:pPr>
            <a:r>
              <a:rPr lang="fr-FR" dirty="0"/>
              <a:t>Notre analyse :</a:t>
            </a:r>
          </a:p>
          <a:p>
            <a:endParaRPr lang="fr-FR" dirty="0"/>
          </a:p>
          <a:p>
            <a:pPr lvl="1"/>
            <a:r>
              <a:rPr lang="fr-FR" dirty="0"/>
              <a:t>l’argumentation de l’administration repose sur le postulat selon lequel le preneur dispose d'un droit avant même d'avoir signé son bail ;</a:t>
            </a:r>
          </a:p>
          <a:p>
            <a:pPr marL="0" indent="0">
              <a:buNone/>
            </a:pPr>
            <a:endParaRPr lang="fr-FR" dirty="0"/>
          </a:p>
          <a:p>
            <a:pPr lvl="1"/>
            <a:r>
              <a:rPr lang="fr-FR" dirty="0"/>
              <a:t>or, la faculté de dénoncer son bail à l'expiration d'une période triennale peut être écartée par les parties dans le bail lui-même ;</a:t>
            </a:r>
          </a:p>
          <a:p>
            <a:pPr marL="0" indent="0">
              <a:buNone/>
            </a:pPr>
            <a:endParaRPr lang="fr-FR" dirty="0"/>
          </a:p>
          <a:p>
            <a:pPr lvl="1"/>
            <a:r>
              <a:rPr lang="fr-FR" dirty="0"/>
              <a:t>autrement dit, ce droit n'est pas préexistant au bail et résulte de l'accord des parties.</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74</a:t>
            </a:fld>
            <a:endParaRPr lang="en-GB" noProof="0" dirty="0"/>
          </a:p>
        </p:txBody>
      </p:sp>
    </p:spTree>
    <p:extLst>
      <p:ext uri="{BB962C8B-B14F-4D97-AF65-F5344CB8AC3E}">
        <p14:creationId xmlns:p14="http://schemas.microsoft.com/office/powerpoint/2010/main" val="1071418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547200"/>
            <a:ext cx="8100440" cy="720000"/>
          </a:xfrm>
        </p:spPr>
        <p:txBody>
          <a:bodyPr/>
          <a:lstStyle/>
          <a:p>
            <a:r>
              <a:rPr lang="fr-FR" dirty="0"/>
              <a:t>VI. C/ Indemnité versée au bailleur pour une occupation sans titre</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75</a:t>
            </a:fld>
            <a:endParaRPr lang="en-GB" noProof="0" dirty="0"/>
          </a:p>
        </p:txBody>
      </p:sp>
      <p:sp>
        <p:nvSpPr>
          <p:cNvPr id="4" name="Espace réservé du texte 3"/>
          <p:cNvSpPr>
            <a:spLocks noGrp="1"/>
          </p:cNvSpPr>
          <p:nvPr>
            <p:ph type="body" sz="quarter" idx="11"/>
          </p:nvPr>
        </p:nvSpPr>
        <p:spPr>
          <a:xfrm>
            <a:off x="395536" y="1844824"/>
            <a:ext cx="8280000" cy="4446000"/>
          </a:xfrm>
        </p:spPr>
        <p:txBody>
          <a:bodyPr/>
          <a:lstStyle/>
          <a:p>
            <a:pPr>
              <a:buFont typeface="Wingdings" panose="05000000000000000000" pitchFamily="2" charset="2"/>
              <a:buChar char="Ø"/>
            </a:pPr>
            <a:r>
              <a:rPr lang="fr-FR" b="1" dirty="0"/>
              <a:t>CE, n° 402447, 30 mai 2018, SCI Armor </a:t>
            </a:r>
            <a:r>
              <a:rPr lang="fr-FR" b="1" dirty="0" err="1"/>
              <a:t>Immo</a:t>
            </a:r>
            <a:r>
              <a:rPr lang="fr-FR" b="1" dirty="0"/>
              <a:t> :</a:t>
            </a:r>
          </a:p>
          <a:p>
            <a:endParaRPr lang="fr-FR" dirty="0"/>
          </a:p>
          <a:p>
            <a:pPr lvl="1"/>
            <a:r>
              <a:rPr lang="fr-FR" dirty="0"/>
              <a:t>une société locataire a poursuivi sans titre pendant plusieurs mois les locaux qu’elle occupait et dont le bail avait été résilié ;</a:t>
            </a:r>
          </a:p>
          <a:p>
            <a:endParaRPr lang="fr-FR" dirty="0"/>
          </a:p>
          <a:p>
            <a:pPr lvl="1"/>
            <a:r>
              <a:rPr lang="fr-FR" dirty="0"/>
              <a:t>l’indemnité qu’elle est condamnée à verser au bailleur, bien que calculée par référence au montant du loyer que prévoyait le bail, répare le préjudice subi par le bailleur et ne constitue pas la contrepartie d’une prestation de services. </a:t>
            </a:r>
          </a:p>
          <a:p>
            <a:endParaRPr lang="fr-FR" dirty="0"/>
          </a:p>
          <a:p>
            <a:pPr marL="0" indent="0">
              <a:buNone/>
            </a:pPr>
            <a:endParaRPr lang="fr-FR" dirty="0"/>
          </a:p>
        </p:txBody>
      </p:sp>
    </p:spTree>
    <p:extLst>
      <p:ext uri="{BB962C8B-B14F-4D97-AF65-F5344CB8AC3E}">
        <p14:creationId xmlns:p14="http://schemas.microsoft.com/office/powerpoint/2010/main" val="38459905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VI. D/ Les « no show » (1/3)</a:t>
            </a:r>
          </a:p>
        </p:txBody>
      </p:sp>
      <p:sp>
        <p:nvSpPr>
          <p:cNvPr id="3" name="Espace réservé du texte 2"/>
          <p:cNvSpPr>
            <a:spLocks noGrp="1"/>
          </p:cNvSpPr>
          <p:nvPr>
            <p:ph type="body" sz="quarter" idx="11"/>
          </p:nvPr>
        </p:nvSpPr>
        <p:spPr>
          <a:xfrm>
            <a:off x="432000" y="1556792"/>
            <a:ext cx="8316464" cy="4446000"/>
          </a:xfrm>
        </p:spPr>
        <p:txBody>
          <a:bodyPr/>
          <a:lstStyle/>
          <a:p>
            <a:pPr>
              <a:buFont typeface="Wingdings" panose="05000000000000000000" pitchFamily="2" charset="2"/>
              <a:buChar char="Ø"/>
            </a:pPr>
            <a:r>
              <a:rPr lang="fr-FR" sz="1800" dirty="0"/>
              <a:t>Cette expression désigne la situation dans laquelle un client ne se présente pas à la prestation qu’il a réservée sans avoir préalablement annulé sa réservation.</a:t>
            </a:r>
          </a:p>
          <a:p>
            <a:pPr>
              <a:buFont typeface="Wingdings" panose="05000000000000000000" pitchFamily="2" charset="2"/>
              <a:buChar char="Ø"/>
            </a:pPr>
            <a:endParaRPr lang="fr-FR" sz="1400" dirty="0"/>
          </a:p>
          <a:p>
            <a:pPr>
              <a:buFont typeface="Wingdings" panose="05000000000000000000" pitchFamily="2" charset="2"/>
              <a:buChar char="Ø"/>
            </a:pPr>
            <a:r>
              <a:rPr lang="fr-FR" sz="1800" dirty="0"/>
              <a:t>Lorsque le client honore sa réservation, la somme versée s'impute sur le prix de la prestation.</a:t>
            </a:r>
          </a:p>
          <a:p>
            <a:pPr>
              <a:buFont typeface="Wingdings" panose="05000000000000000000" pitchFamily="2" charset="2"/>
              <a:buChar char="Ø"/>
            </a:pPr>
            <a:endParaRPr lang="fr-FR" sz="1400" dirty="0"/>
          </a:p>
          <a:p>
            <a:pPr>
              <a:buFont typeface="Wingdings" panose="05000000000000000000" pitchFamily="2" charset="2"/>
              <a:buChar char="Ø"/>
            </a:pPr>
            <a:r>
              <a:rPr lang="fr-FR" sz="1800" dirty="0"/>
              <a:t>On pensait les incertitudes pesant sur ces « no show » levées</a:t>
            </a:r>
            <a:br>
              <a:rPr lang="fr-FR" sz="1800" dirty="0"/>
            </a:br>
            <a:r>
              <a:rPr lang="fr-FR" sz="1800" dirty="0"/>
              <a:t>après l’arrêt de la CJUE du 18 juillet 2007 (CJUE, 18 juillet 2007,</a:t>
            </a:r>
            <a:br>
              <a:rPr lang="fr-FR" sz="1800" dirty="0"/>
            </a:br>
            <a:r>
              <a:rPr lang="fr-FR" sz="1800" dirty="0" err="1"/>
              <a:t>aff.</a:t>
            </a:r>
            <a:r>
              <a:rPr lang="fr-FR" sz="1800" dirty="0"/>
              <a:t> C-277/05) rendu à propos des arrhes :</a:t>
            </a:r>
          </a:p>
          <a:p>
            <a:pPr marL="2069100" lvl="8" indent="0">
              <a:buNone/>
            </a:pPr>
            <a:r>
              <a:rPr lang="fr-FR" sz="1800" dirty="0"/>
              <a:t>            	hors champ d’application de la TVA.</a:t>
            </a:r>
          </a:p>
          <a:p>
            <a:pPr>
              <a:buFont typeface="Wingdings" panose="05000000000000000000" pitchFamily="2" charset="2"/>
              <a:buChar char="Ø"/>
            </a:pPr>
            <a:endParaRPr lang="fr-FR" sz="1050" dirty="0"/>
          </a:p>
          <a:p>
            <a:pPr>
              <a:buFont typeface="Wingdings" panose="05000000000000000000" pitchFamily="2" charset="2"/>
              <a:buChar char="Ø"/>
            </a:pPr>
            <a:r>
              <a:rPr lang="fr-FR" sz="1800" dirty="0"/>
              <a:t>Une première évolution après l’arrêt du Conseil d’Etat du 13 avril 2016,</a:t>
            </a:r>
            <a:br>
              <a:rPr lang="fr-FR" sz="1800" dirty="0"/>
            </a:br>
            <a:r>
              <a:rPr lang="fr-FR" sz="1800" dirty="0"/>
              <a:t>n° 365172, société Air France KLM, à propos des billets émis par les compagnies aériennes et non utilisés : </a:t>
            </a:r>
          </a:p>
          <a:p>
            <a:pPr marL="0" indent="0">
              <a:buNone/>
            </a:pPr>
            <a:r>
              <a:rPr lang="fr-FR" sz="1800" dirty="0"/>
              <a:t>          				taxation à la TVA.</a:t>
            </a:r>
          </a:p>
          <a:p>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76</a:t>
            </a:fld>
            <a:endParaRPr lang="en-GB" noProof="0" dirty="0"/>
          </a:p>
        </p:txBody>
      </p:sp>
      <p:sp>
        <p:nvSpPr>
          <p:cNvPr id="6" name="Flèche droite 5"/>
          <p:cNvSpPr/>
          <p:nvPr/>
        </p:nvSpPr>
        <p:spPr>
          <a:xfrm>
            <a:off x="3608487" y="4598648"/>
            <a:ext cx="324036" cy="92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3608487" y="6021288"/>
            <a:ext cx="324036" cy="92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43169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VI. D/ Les « no show » (2/3)</a:t>
            </a:r>
          </a:p>
        </p:txBody>
      </p:sp>
      <p:sp>
        <p:nvSpPr>
          <p:cNvPr id="3" name="Espace réservé du texte 2"/>
          <p:cNvSpPr>
            <a:spLocks noGrp="1"/>
          </p:cNvSpPr>
          <p:nvPr>
            <p:ph type="body" sz="quarter" idx="11"/>
          </p:nvPr>
        </p:nvSpPr>
        <p:spPr>
          <a:xfrm>
            <a:off x="432000" y="1916832"/>
            <a:ext cx="8316464" cy="4229976"/>
          </a:xfrm>
        </p:spPr>
        <p:txBody>
          <a:bodyPr/>
          <a:lstStyle/>
          <a:p>
            <a:pPr>
              <a:buFont typeface="Wingdings" panose="05000000000000000000" pitchFamily="2" charset="2"/>
              <a:buChar char="Ø"/>
            </a:pPr>
            <a:r>
              <a:rPr lang="fr-FR" dirty="0"/>
              <a:t>L’administration s'appuie sur cette dernière jurisprudence pour remettre en cause le principe posé dans l’arrêt du 18 juillet 2007.</a:t>
            </a:r>
          </a:p>
          <a:p>
            <a:pPr>
              <a:buFont typeface="Wingdings" panose="05000000000000000000" pitchFamily="2" charset="2"/>
              <a:buChar char="Ø"/>
            </a:pPr>
            <a:endParaRPr lang="fr-FR" dirty="0"/>
          </a:p>
          <a:p>
            <a:pPr>
              <a:buFont typeface="Wingdings" panose="05000000000000000000" pitchFamily="2" charset="2"/>
              <a:buChar char="Ø"/>
            </a:pPr>
            <a:r>
              <a:rPr lang="fr-FR" dirty="0"/>
              <a:t>Elle considère notamment dans le secteur hôtelier que les « no show » sont payés postérieurement à la défaillance du client et non avant comme le sont les arrhes.</a:t>
            </a:r>
          </a:p>
          <a:p>
            <a:pPr>
              <a:buFont typeface="Wingdings" panose="05000000000000000000" pitchFamily="2" charset="2"/>
              <a:buChar char="Ø"/>
            </a:pPr>
            <a:endParaRPr lang="fr-FR" dirty="0"/>
          </a:p>
          <a:p>
            <a:pPr>
              <a:buFont typeface="Wingdings" panose="05000000000000000000" pitchFamily="2" charset="2"/>
              <a:buChar char="Ø"/>
            </a:pPr>
            <a:r>
              <a:rPr lang="fr-FR" dirty="0"/>
              <a:t>Elle s’appuie également sur la décision du Conseil d'Etat du 15 avril 2016, n° 373591, société MK2 Vision.</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77</a:t>
            </a:fld>
            <a:endParaRPr lang="en-GB" noProof="0" dirty="0"/>
          </a:p>
        </p:txBody>
      </p:sp>
    </p:spTree>
    <p:extLst>
      <p:ext uri="{BB962C8B-B14F-4D97-AF65-F5344CB8AC3E}">
        <p14:creationId xmlns:p14="http://schemas.microsoft.com/office/powerpoint/2010/main" val="37927427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VI. D/ Les « no show » (3/3)</a:t>
            </a:r>
          </a:p>
        </p:txBody>
      </p:sp>
      <p:sp>
        <p:nvSpPr>
          <p:cNvPr id="3" name="Espace réservé du texte 2"/>
          <p:cNvSpPr>
            <a:spLocks noGrp="1"/>
          </p:cNvSpPr>
          <p:nvPr>
            <p:ph type="body" sz="quarter" idx="11"/>
          </p:nvPr>
        </p:nvSpPr>
        <p:spPr>
          <a:xfrm>
            <a:off x="395536" y="1916832"/>
            <a:ext cx="8316464" cy="4229976"/>
          </a:xfrm>
        </p:spPr>
        <p:txBody>
          <a:bodyPr/>
          <a:lstStyle/>
          <a:p>
            <a:pPr>
              <a:buFont typeface="Wingdings" panose="05000000000000000000" pitchFamily="2" charset="2"/>
              <a:buChar char="Ø"/>
            </a:pPr>
            <a:r>
              <a:rPr lang="fr-FR" dirty="0"/>
              <a:t>Notre analyse :</a:t>
            </a:r>
          </a:p>
          <a:p>
            <a:endParaRPr lang="fr-FR" dirty="0"/>
          </a:p>
          <a:p>
            <a:pPr lvl="1"/>
            <a:r>
              <a:rPr lang="fr-FR" dirty="0"/>
              <a:t>cette reprise des redressements sur des sommes qualifiées d'indemnités conduit à être particulièrement prudent dans les clauses contractuelles ;</a:t>
            </a:r>
          </a:p>
          <a:p>
            <a:endParaRPr lang="fr-FR" dirty="0"/>
          </a:p>
          <a:p>
            <a:pPr lvl="1"/>
            <a:r>
              <a:rPr lang="fr-FR" dirty="0"/>
              <a:t>l’administration sera sans doute encline à redresser une indemnité lorsque celle-ci sera égale au prix de la prestation non utilisée mais réservée en amont par le débiteur de cette indemnité ;</a:t>
            </a:r>
          </a:p>
          <a:p>
            <a:pPr lvl="1"/>
            <a:endParaRPr lang="fr-FR" dirty="0"/>
          </a:p>
          <a:p>
            <a:pPr lvl="1"/>
            <a:r>
              <a:rPr lang="fr-FR" dirty="0"/>
              <a:t>on constate en effet que le juge s'attache non pas à la consommation du service pour taxer la somme versée mais simplement au fait que, d'une part, la somme conservée correspond bien au prix de la prestation et que, d'autre part, la vente est ferme.</a:t>
            </a:r>
          </a:p>
          <a:p>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78</a:t>
            </a:fld>
            <a:endParaRPr lang="en-GB" noProof="0" dirty="0"/>
          </a:p>
        </p:txBody>
      </p:sp>
    </p:spTree>
    <p:extLst>
      <p:ext uri="{BB962C8B-B14F-4D97-AF65-F5344CB8AC3E}">
        <p14:creationId xmlns:p14="http://schemas.microsoft.com/office/powerpoint/2010/main" val="15035327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VI. E/ L’évolution récente de la jurisprudence sur les contrôles de comptabilités informatisées (1/2)</a:t>
            </a:r>
          </a:p>
        </p:txBody>
      </p:sp>
      <p:sp>
        <p:nvSpPr>
          <p:cNvPr id="3" name="Espace réservé du texte 2"/>
          <p:cNvSpPr>
            <a:spLocks noGrp="1"/>
          </p:cNvSpPr>
          <p:nvPr>
            <p:ph type="body" sz="quarter" idx="11"/>
          </p:nvPr>
        </p:nvSpPr>
        <p:spPr>
          <a:xfrm>
            <a:off x="432000" y="1868400"/>
            <a:ext cx="8244456" cy="4446000"/>
          </a:xfrm>
        </p:spPr>
        <p:txBody>
          <a:bodyPr/>
          <a:lstStyle/>
          <a:p>
            <a:pPr lvl="0">
              <a:spcBef>
                <a:spcPts val="475"/>
              </a:spcBef>
              <a:buFont typeface="Wingdings" panose="05000000000000000000" pitchFamily="2" charset="2"/>
              <a:buChar char="Ø"/>
            </a:pPr>
            <a:r>
              <a:rPr lang="fr-FR" altLang="fr-FR" kern="2200" dirty="0">
                <a:solidFill>
                  <a:srgbClr val="000000"/>
                </a:solidFill>
                <a:latin typeface="Arial" charset="0"/>
                <a:cs typeface="Arial" charset="0"/>
              </a:rPr>
              <a:t>Rappel des options laissées au choix du contribuable.</a:t>
            </a:r>
          </a:p>
          <a:p>
            <a:pPr lvl="0">
              <a:spcBef>
                <a:spcPts val="475"/>
              </a:spcBef>
              <a:buFont typeface="Wingdings" panose="05000000000000000000" pitchFamily="2" charset="2"/>
              <a:buChar char="Ø"/>
            </a:pPr>
            <a:endParaRPr lang="fr-FR" altLang="fr-FR" kern="2200" dirty="0">
              <a:solidFill>
                <a:srgbClr val="000000"/>
              </a:solidFill>
              <a:latin typeface="Arial" charset="0"/>
              <a:cs typeface="Arial" charset="0"/>
            </a:endParaRPr>
          </a:p>
          <a:p>
            <a:pPr lvl="0">
              <a:spcBef>
                <a:spcPts val="475"/>
              </a:spcBef>
              <a:buFont typeface="Wingdings" panose="05000000000000000000" pitchFamily="2" charset="2"/>
              <a:buChar char="Ø"/>
            </a:pPr>
            <a:r>
              <a:rPr lang="fr-FR" altLang="fr-FR" kern="2200" dirty="0">
                <a:solidFill>
                  <a:srgbClr val="000000"/>
                </a:solidFill>
                <a:latin typeface="Arial" charset="0"/>
                <a:cs typeface="Arial" charset="0"/>
              </a:rPr>
              <a:t>CE, 18 janvier 2017, n° 386459, SARL Le Carlotta :</a:t>
            </a:r>
          </a:p>
          <a:p>
            <a:pPr marL="647700" lvl="1" indent="-284163">
              <a:spcBef>
                <a:spcPts val="438"/>
              </a:spcBef>
              <a:buFont typeface="Arial" charset="0"/>
              <a:buChar char="•"/>
            </a:pPr>
            <a:r>
              <a:rPr lang="fr-FR" altLang="fr-FR" dirty="0">
                <a:solidFill>
                  <a:srgbClr val="000000"/>
                </a:solidFill>
                <a:latin typeface="Arial" charset="0"/>
                <a:cs typeface="Arial" charset="0"/>
              </a:rPr>
              <a:t>« </a:t>
            </a:r>
            <a:r>
              <a:rPr lang="fr-FR" altLang="fr-FR" i="1" dirty="0">
                <a:solidFill>
                  <a:srgbClr val="000000"/>
                </a:solidFill>
                <a:latin typeface="Arial" charset="0"/>
                <a:cs typeface="Arial" charset="0"/>
              </a:rPr>
              <a:t>L’absence</a:t>
            </a:r>
            <a:r>
              <a:rPr lang="fr-FR" altLang="fr-FR" dirty="0">
                <a:solidFill>
                  <a:srgbClr val="000000"/>
                </a:solidFill>
                <a:latin typeface="Arial" charset="0"/>
                <a:cs typeface="Arial" charset="0"/>
              </a:rPr>
              <a:t> </a:t>
            </a:r>
            <a:r>
              <a:rPr lang="fr-FR" altLang="fr-FR" i="1" dirty="0">
                <a:solidFill>
                  <a:srgbClr val="000000"/>
                </a:solidFill>
                <a:latin typeface="Arial" charset="0"/>
                <a:cs typeface="Arial" charset="0"/>
              </a:rPr>
              <a:t>d'information sur la nature des traitements informatiques envisagés et, ainsi, ne permettait pas au contribuable d'effectuer un choix éclairé entre les trois options qui lui étaient ouvertes par ces dispositions, la cour a commis une erreur de droit</a:t>
            </a:r>
            <a:r>
              <a:rPr lang="fr-FR" altLang="fr-FR" dirty="0">
                <a:solidFill>
                  <a:srgbClr val="000000"/>
                </a:solidFill>
                <a:latin typeface="Arial" charset="0"/>
                <a:cs typeface="Arial" charset="0"/>
              </a:rPr>
              <a:t> ».</a:t>
            </a:r>
          </a:p>
          <a:p>
            <a:pPr marL="647700" lvl="1" indent="-284163">
              <a:spcBef>
                <a:spcPts val="438"/>
              </a:spcBef>
              <a:buFont typeface="Arial" charset="0"/>
              <a:buChar char="•"/>
            </a:pPr>
            <a:endParaRPr lang="fr-FR" altLang="fr-FR" dirty="0">
              <a:solidFill>
                <a:srgbClr val="000000"/>
              </a:solidFill>
              <a:latin typeface="Arial" charset="0"/>
              <a:cs typeface="Arial" charset="0"/>
            </a:endParaRPr>
          </a:p>
          <a:p>
            <a:pPr lvl="0">
              <a:spcBef>
                <a:spcPts val="475"/>
              </a:spcBef>
              <a:buFont typeface="Wingdings" panose="05000000000000000000" pitchFamily="2" charset="2"/>
              <a:buChar char="Ø"/>
            </a:pPr>
            <a:r>
              <a:rPr lang="fr-FR" altLang="fr-FR" kern="2200" dirty="0">
                <a:solidFill>
                  <a:srgbClr val="000000"/>
                </a:solidFill>
                <a:latin typeface="Arial" charset="0"/>
                <a:cs typeface="Arial" charset="0"/>
              </a:rPr>
              <a:t>La CAA de Lyon : </a:t>
            </a:r>
          </a:p>
          <a:p>
            <a:pPr marL="647700" lvl="1" indent="-284163">
              <a:spcBef>
                <a:spcPts val="438"/>
              </a:spcBef>
              <a:buFont typeface="Arial" charset="0"/>
              <a:buChar char="•"/>
            </a:pPr>
            <a:r>
              <a:rPr lang="fr-FR" altLang="fr-FR" dirty="0">
                <a:solidFill>
                  <a:srgbClr val="000000"/>
                </a:solidFill>
                <a:latin typeface="Arial" charset="0"/>
                <a:cs typeface="Arial" charset="0"/>
              </a:rPr>
              <a:t>« </a:t>
            </a:r>
            <a:r>
              <a:rPr lang="fr-FR" altLang="fr-FR" i="1" dirty="0">
                <a:solidFill>
                  <a:srgbClr val="000000"/>
                </a:solidFill>
                <a:latin typeface="Arial" charset="0"/>
                <a:cs typeface="Arial" charset="0"/>
              </a:rPr>
              <a:t>L’absence d'indication concernant les traitements envisagés dans ces courriers n'avait pas seulement privé la requérante de la possibilité de choisir entre les trois possibilités de l'article L. 47 A LPF, mais ne lui a pas non plus permis de discuter utilement de la pertinence des traitements informatiques effectués pour le contrôle de ses écritures comptables</a:t>
            </a:r>
            <a:r>
              <a:rPr lang="fr-FR" altLang="fr-FR" dirty="0">
                <a:solidFill>
                  <a:srgbClr val="000000"/>
                </a:solidFill>
                <a:latin typeface="Arial" charset="0"/>
                <a:cs typeface="Arial" charset="0"/>
              </a:rPr>
              <a:t>. »</a:t>
            </a:r>
          </a:p>
          <a:p>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79</a:t>
            </a:fld>
            <a:endParaRPr lang="en-GB" noProof="0" dirty="0"/>
          </a:p>
        </p:txBody>
      </p:sp>
    </p:spTree>
    <p:extLst>
      <p:ext uri="{BB962C8B-B14F-4D97-AF65-F5344CB8AC3E}">
        <p14:creationId xmlns:p14="http://schemas.microsoft.com/office/powerpoint/2010/main" val="349056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547200"/>
            <a:ext cx="8388472" cy="721560"/>
          </a:xfrm>
        </p:spPr>
        <p:txBody>
          <a:bodyPr/>
          <a:lstStyle/>
          <a:p>
            <a:r>
              <a:rPr lang="fr-FR" dirty="0"/>
              <a:t>I. A/ Logiciels/systèmes de caisse :la portée de l’obligation demeure incertaine (5/5)</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8</a:t>
            </a:fld>
            <a:endParaRPr lang="en-GB" noProof="0" dirty="0"/>
          </a:p>
        </p:txBody>
      </p:sp>
      <p:sp>
        <p:nvSpPr>
          <p:cNvPr id="4" name="Espace réservé du texte 3"/>
          <p:cNvSpPr>
            <a:spLocks noGrp="1"/>
          </p:cNvSpPr>
          <p:nvPr>
            <p:ph type="body" sz="quarter" idx="11"/>
          </p:nvPr>
        </p:nvSpPr>
        <p:spPr/>
        <p:txBody>
          <a:bodyPr/>
          <a:lstStyle/>
          <a:p>
            <a:pPr marL="0" indent="0">
              <a:buNone/>
            </a:pPr>
            <a:endParaRPr lang="fr-FR" dirty="0"/>
          </a:p>
          <a:p>
            <a:pPr marL="0" indent="0">
              <a:buNone/>
            </a:pPr>
            <a:endParaRPr lang="fr-FR" dirty="0"/>
          </a:p>
        </p:txBody>
      </p:sp>
      <p:sp>
        <p:nvSpPr>
          <p:cNvPr id="6" name="Espace réservé du texte 3"/>
          <p:cNvSpPr txBox="1">
            <a:spLocks/>
          </p:cNvSpPr>
          <p:nvPr/>
        </p:nvSpPr>
        <p:spPr bwMode="auto">
          <a:xfrm>
            <a:off x="467544" y="1556792"/>
            <a:ext cx="8280000" cy="46805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6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a:buFont typeface="Wingdings" panose="05000000000000000000" pitchFamily="2" charset="2"/>
              <a:buChar char="Ø"/>
            </a:pPr>
            <a:r>
              <a:rPr lang="fr-FR" b="1" dirty="0">
                <a:solidFill>
                  <a:prstClr val="black"/>
                </a:solidFill>
              </a:rPr>
              <a:t>Les autres points :</a:t>
            </a:r>
          </a:p>
          <a:p>
            <a:pPr>
              <a:buFont typeface="Wingdings" panose="05000000000000000000" pitchFamily="2" charset="2"/>
              <a:buChar char="Ø"/>
            </a:pPr>
            <a:endParaRPr lang="fr-FR" sz="1000" dirty="0">
              <a:solidFill>
                <a:prstClr val="black"/>
              </a:solidFill>
            </a:endParaRPr>
          </a:p>
          <a:p>
            <a:pPr lvl="1"/>
            <a:r>
              <a:rPr lang="fr-FR" dirty="0">
                <a:solidFill>
                  <a:prstClr val="black"/>
                </a:solidFill>
              </a:rPr>
              <a:t>entreprises étrangères :</a:t>
            </a:r>
          </a:p>
          <a:p>
            <a:pPr lvl="2">
              <a:buFont typeface="Wingdings" panose="05000000000000000000" pitchFamily="2" charset="2"/>
              <a:buChar char="ü"/>
            </a:pPr>
            <a:r>
              <a:rPr lang="fr-FR" dirty="0"/>
              <a:t>la loi ne les exclue pas mais la FAQ dispense par tolérance de l’obligation les entreprises étrangères immatriculées à la TVA mais non établies ;</a:t>
            </a:r>
          </a:p>
          <a:p>
            <a:pPr lvl="2">
              <a:buFont typeface="Wingdings" panose="05000000000000000000" pitchFamily="2" charset="2"/>
              <a:buChar char="ü"/>
            </a:pPr>
            <a:endParaRPr lang="fr-FR" sz="200" dirty="0"/>
          </a:p>
          <a:p>
            <a:pPr lvl="1"/>
            <a:r>
              <a:rPr lang="fr-FR" i="1" dirty="0">
                <a:solidFill>
                  <a:prstClr val="black"/>
                </a:solidFill>
              </a:rPr>
              <a:t>quid</a:t>
            </a:r>
            <a:r>
              <a:rPr lang="fr-FR" dirty="0">
                <a:solidFill>
                  <a:prstClr val="black"/>
                </a:solidFill>
              </a:rPr>
              <a:t> des intermédiaires qui interviennent dans la transaction, en particulier le règlement ? ;</a:t>
            </a:r>
          </a:p>
          <a:p>
            <a:pPr lvl="1"/>
            <a:endParaRPr lang="fr-FR" sz="200" dirty="0">
              <a:solidFill>
                <a:prstClr val="black"/>
              </a:solidFill>
            </a:endParaRPr>
          </a:p>
          <a:p>
            <a:pPr lvl="1"/>
            <a:r>
              <a:rPr lang="fr-FR" i="1" dirty="0">
                <a:solidFill>
                  <a:prstClr val="black"/>
                </a:solidFill>
              </a:rPr>
              <a:t>quid</a:t>
            </a:r>
            <a:r>
              <a:rPr lang="fr-FR" dirty="0">
                <a:solidFill>
                  <a:prstClr val="black"/>
                </a:solidFill>
              </a:rPr>
              <a:t> de l’incidence sur l’obligation des différents systèmes des modalités de remontée d’un système de caisse ou de saisie locale des transactions vers le système comptable ou de gestion ? ;</a:t>
            </a:r>
          </a:p>
          <a:p>
            <a:pPr lvl="1"/>
            <a:endParaRPr lang="fr-FR" sz="200" dirty="0">
              <a:solidFill>
                <a:prstClr val="black"/>
              </a:solidFill>
            </a:endParaRPr>
          </a:p>
          <a:p>
            <a:pPr lvl="1"/>
            <a:r>
              <a:rPr lang="fr-FR" dirty="0">
                <a:solidFill>
                  <a:prstClr val="black"/>
                </a:solidFill>
              </a:rPr>
              <a:t>entrée en vigueur :</a:t>
            </a:r>
          </a:p>
          <a:p>
            <a:pPr lvl="2">
              <a:buFont typeface="Wingdings" panose="05000000000000000000" pitchFamily="2" charset="2"/>
              <a:buChar char="ü"/>
            </a:pPr>
            <a:r>
              <a:rPr lang="fr-FR" i="1" dirty="0"/>
              <a:t>quid</a:t>
            </a:r>
            <a:r>
              <a:rPr lang="fr-FR" dirty="0"/>
              <a:t> des systèmes qui ont été ou sont remplacés ? ;</a:t>
            </a:r>
          </a:p>
          <a:p>
            <a:pPr lvl="2">
              <a:buFont typeface="Wingdings" panose="05000000000000000000" pitchFamily="2" charset="2"/>
              <a:buChar char="ü"/>
            </a:pPr>
            <a:r>
              <a:rPr lang="fr-FR" dirty="0"/>
              <a:t>quelle est la portée de la mesure de tolérance prévue par la FAQ pour les assujettis qui n’auraient pu obtenir l’attestation de conformité ? ;</a:t>
            </a:r>
          </a:p>
          <a:p>
            <a:pPr lvl="2">
              <a:buFont typeface="Wingdings" panose="05000000000000000000" pitchFamily="2" charset="2"/>
              <a:buChar char="ü"/>
            </a:pPr>
            <a:endParaRPr lang="fr-FR" sz="200" dirty="0"/>
          </a:p>
          <a:p>
            <a:pPr lvl="1"/>
            <a:r>
              <a:rPr lang="fr-FR" dirty="0">
                <a:solidFill>
                  <a:prstClr val="black"/>
                </a:solidFill>
              </a:rPr>
              <a:t>les nouveaux commentaires de l’administration sont en attente.</a:t>
            </a:r>
          </a:p>
          <a:p>
            <a:pPr marL="671400" lvl="2" indent="0">
              <a:buFont typeface="Symbol" pitchFamily="18" charset="2"/>
              <a:buNone/>
            </a:pPr>
            <a:endParaRPr lang="fr-FR" sz="1800" dirty="0">
              <a:solidFill>
                <a:prstClr val="black"/>
              </a:solidFill>
            </a:endParaRPr>
          </a:p>
        </p:txBody>
      </p:sp>
    </p:spTree>
    <p:extLst>
      <p:ext uri="{BB962C8B-B14F-4D97-AF65-F5344CB8AC3E}">
        <p14:creationId xmlns:p14="http://schemas.microsoft.com/office/powerpoint/2010/main" val="3375103390"/>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0"/>
            <a:endParaRPr lang="fr-FR" dirty="0">
              <a:solidFill>
                <a:prstClr val="black"/>
              </a:solidFill>
            </a:endParaRPr>
          </a:p>
          <a:p>
            <a:pPr lvl="0"/>
            <a:r>
              <a:rPr lang="fr-FR" dirty="0">
                <a:solidFill>
                  <a:prstClr val="black"/>
                </a:solidFill>
              </a:rPr>
              <a:t>VI. E/ L’évolution récente de la jurisprudence sur les contrôles de comptabilités informatisées (2/2)</a:t>
            </a:r>
          </a:p>
          <a:p>
            <a:endParaRPr lang="fr-FR" dirty="0"/>
          </a:p>
        </p:txBody>
      </p:sp>
      <p:sp>
        <p:nvSpPr>
          <p:cNvPr id="3" name="Espace réservé du texte 2"/>
          <p:cNvSpPr>
            <a:spLocks noGrp="1"/>
          </p:cNvSpPr>
          <p:nvPr>
            <p:ph type="body" sz="quarter" idx="11"/>
          </p:nvPr>
        </p:nvSpPr>
        <p:spPr>
          <a:xfrm>
            <a:off x="432000" y="1868400"/>
            <a:ext cx="8316464" cy="4446000"/>
          </a:xfrm>
        </p:spPr>
        <p:txBody>
          <a:bodyPr/>
          <a:lstStyle/>
          <a:p>
            <a:pPr lvl="0">
              <a:spcBef>
                <a:spcPts val="475"/>
              </a:spcBef>
              <a:buFont typeface="Wingdings" panose="05000000000000000000" pitchFamily="2" charset="2"/>
              <a:buChar char="Ø"/>
            </a:pPr>
            <a:r>
              <a:rPr lang="fr-FR" altLang="fr-FR" kern="2200" dirty="0">
                <a:solidFill>
                  <a:srgbClr val="000000"/>
                </a:solidFill>
                <a:latin typeface="Arial" charset="0"/>
                <a:cs typeface="Arial" charset="0"/>
              </a:rPr>
              <a:t>CE, 4 mai 2018, n° 410950, société Le Lagon Bleu :</a:t>
            </a:r>
          </a:p>
          <a:p>
            <a:pPr lvl="0">
              <a:spcBef>
                <a:spcPts val="475"/>
              </a:spcBef>
              <a:buFont typeface="Wingdings" panose="05000000000000000000" pitchFamily="2" charset="2"/>
              <a:buChar char="Ø"/>
            </a:pPr>
            <a:endParaRPr lang="fr-FR" altLang="fr-FR" kern="2200" dirty="0">
              <a:solidFill>
                <a:srgbClr val="000000"/>
              </a:solidFill>
              <a:latin typeface="Arial" charset="0"/>
              <a:cs typeface="Arial" charset="0"/>
            </a:endParaRPr>
          </a:p>
          <a:p>
            <a:pPr marL="647700" lvl="1" indent="-284163">
              <a:spcBef>
                <a:spcPts val="438"/>
              </a:spcBef>
              <a:buFont typeface="Arial" charset="0"/>
              <a:buChar char="•"/>
            </a:pPr>
            <a:r>
              <a:rPr lang="fr-FR" altLang="fr-FR" dirty="0">
                <a:solidFill>
                  <a:srgbClr val="000000"/>
                </a:solidFill>
                <a:latin typeface="Arial" charset="0"/>
                <a:cs typeface="Arial" charset="0"/>
              </a:rPr>
              <a:t>les propositions de rectification précisaient la méthodologie suivie, les traitements opérés en indiquant notamment les fichiers utilisés, ainsi que les résultats obtenus par le service dans le cadre de ces traitements ; </a:t>
            </a:r>
          </a:p>
          <a:p>
            <a:pPr marL="647700" lvl="1" indent="-284163">
              <a:spcBef>
                <a:spcPts val="438"/>
              </a:spcBef>
              <a:buFont typeface="Arial" charset="0"/>
              <a:buChar char="•"/>
            </a:pPr>
            <a:endParaRPr lang="fr-FR" altLang="fr-FR" dirty="0">
              <a:solidFill>
                <a:srgbClr val="000000"/>
              </a:solidFill>
              <a:latin typeface="Arial" charset="0"/>
              <a:cs typeface="Arial" charset="0"/>
            </a:endParaRPr>
          </a:p>
          <a:p>
            <a:pPr marL="647700" lvl="1" indent="-284163">
              <a:spcBef>
                <a:spcPts val="438"/>
              </a:spcBef>
              <a:buFont typeface="Arial" charset="0"/>
              <a:buChar char="•"/>
            </a:pPr>
            <a:r>
              <a:rPr lang="fr-FR" altLang="fr-FR" dirty="0">
                <a:solidFill>
                  <a:srgbClr val="000000"/>
                </a:solidFill>
                <a:latin typeface="Arial" charset="0"/>
                <a:cs typeface="Arial" charset="0"/>
              </a:rPr>
              <a:t>la Cour a écarté, à bon droit, le moyen tiré de la méconnaissance des articles L. 47 A et L. 57 du LPF au motif que l'administration n'était tenue de communiquer à la requérante ni l'ensemble des résultats des traitements réalisés, ni le matériel, les logiciels ou les algorithmes utilisés pour procéder à ces traitements, mais uniquement ceux des résultats des traitements qui avaient été utilisés pour établir les rehaussements.</a:t>
            </a:r>
          </a:p>
          <a:p>
            <a:pPr lvl="0">
              <a:spcBef>
                <a:spcPts val="475"/>
              </a:spcBef>
            </a:pPr>
            <a:endParaRPr lang="fr-FR" altLang="fr-FR" kern="2200" dirty="0">
              <a:solidFill>
                <a:srgbClr val="000000"/>
              </a:solidFill>
              <a:latin typeface="Arial" charset="0"/>
              <a:cs typeface="Arial" charset="0"/>
            </a:endParaRPr>
          </a:p>
          <a:p>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80</a:t>
            </a:fld>
            <a:endParaRPr lang="en-GB" noProof="0" dirty="0"/>
          </a:p>
        </p:txBody>
      </p:sp>
    </p:spTree>
    <p:extLst>
      <p:ext uri="{BB962C8B-B14F-4D97-AF65-F5344CB8AC3E}">
        <p14:creationId xmlns:p14="http://schemas.microsoft.com/office/powerpoint/2010/main" val="27794436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VI. F/ Retour d’expériences sur les contrôles informatiques</a:t>
            </a:r>
          </a:p>
        </p:txBody>
      </p:sp>
      <p:sp>
        <p:nvSpPr>
          <p:cNvPr id="3" name="Espace réservé du texte 2"/>
          <p:cNvSpPr>
            <a:spLocks noGrp="1"/>
          </p:cNvSpPr>
          <p:nvPr>
            <p:ph type="body" sz="quarter" idx="11"/>
          </p:nvPr>
        </p:nvSpPr>
        <p:spPr>
          <a:xfrm>
            <a:off x="432000" y="1868400"/>
            <a:ext cx="8316464" cy="4446000"/>
          </a:xfrm>
        </p:spPr>
        <p:txBody>
          <a:bodyPr/>
          <a:lstStyle/>
          <a:p>
            <a:pPr>
              <a:buFont typeface="Wingdings" panose="05000000000000000000" pitchFamily="2" charset="2"/>
              <a:buChar char="Ø"/>
            </a:pPr>
            <a:r>
              <a:rPr lang="fr-FR" dirty="0"/>
              <a:t>La rédaction des demandes de traitements :</a:t>
            </a:r>
          </a:p>
          <a:p>
            <a:pPr lvl="1"/>
            <a:r>
              <a:rPr lang="fr-FR" dirty="0"/>
              <a:t>quelle option choisir ? Dans quel contexte ? ;</a:t>
            </a:r>
          </a:p>
          <a:p>
            <a:pPr lvl="1"/>
            <a:r>
              <a:rPr lang="fr-FR" dirty="0"/>
              <a:t>la gestion des erreurs de procédure.</a:t>
            </a:r>
          </a:p>
          <a:p>
            <a:pPr>
              <a:buFont typeface="Wingdings" panose="05000000000000000000" pitchFamily="2" charset="2"/>
              <a:buChar char="Ø"/>
            </a:pPr>
            <a:endParaRPr lang="fr-FR" dirty="0"/>
          </a:p>
          <a:p>
            <a:pPr>
              <a:buFont typeface="Wingdings" panose="05000000000000000000" pitchFamily="2" charset="2"/>
              <a:buChar char="Ø"/>
            </a:pPr>
            <a:endParaRPr lang="fr-FR" dirty="0"/>
          </a:p>
          <a:p>
            <a:pPr>
              <a:buFont typeface="Wingdings" panose="05000000000000000000" pitchFamily="2" charset="2"/>
              <a:buChar char="Ø"/>
            </a:pPr>
            <a:r>
              <a:rPr lang="fr-FR" dirty="0"/>
              <a:t>Les contrôles en cours sur les pistes d’audit :</a:t>
            </a:r>
          </a:p>
          <a:p>
            <a:pPr lvl="1"/>
            <a:r>
              <a:rPr lang="fr-FR" dirty="0"/>
              <a:t>les points d’attention des services de vérification ;</a:t>
            </a:r>
          </a:p>
          <a:p>
            <a:pPr lvl="1"/>
            <a:r>
              <a:rPr lang="fr-FR" dirty="0"/>
              <a:t>quelles conséquences ?</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81</a:t>
            </a:fld>
            <a:endParaRPr lang="en-GB" noProof="0" dirty="0"/>
          </a:p>
        </p:txBody>
      </p:sp>
    </p:spTree>
    <p:extLst>
      <p:ext uri="{BB962C8B-B14F-4D97-AF65-F5344CB8AC3E}">
        <p14:creationId xmlns:p14="http://schemas.microsoft.com/office/powerpoint/2010/main" val="38149958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FR" sz="2000" b="1" dirty="0"/>
              <a:t>VII. Incidence des ajustements de prix de transfert sur les droits de douane et la TVA</a:t>
            </a:r>
            <a:br>
              <a:rPr lang="fr-FR" sz="2000" b="1" dirty="0"/>
            </a:br>
            <a:r>
              <a:rPr lang="fr-FR" dirty="0"/>
              <a:t> </a:t>
            </a:r>
          </a:p>
        </p:txBody>
      </p:sp>
      <p:sp>
        <p:nvSpPr>
          <p:cNvPr id="12" name="Espace réservé du texte 11"/>
          <p:cNvSpPr>
            <a:spLocks noGrp="1"/>
          </p:cNvSpPr>
          <p:nvPr>
            <p:ph type="body" sz="quarter" idx="15"/>
          </p:nvPr>
        </p:nvSpPr>
        <p:spPr/>
        <p:txBody>
          <a:bodyPr/>
          <a:lstStyle/>
          <a:p>
            <a:r>
              <a:rPr lang="fr-FR" sz="1400" dirty="0"/>
              <a:t>Armelle Abadie, Xavier </a:t>
            </a:r>
            <a:r>
              <a:rPr lang="fr-FR" sz="1400" dirty="0" err="1"/>
              <a:t>Daluzeau</a:t>
            </a:r>
            <a:r>
              <a:rPr lang="fr-FR" sz="1400" dirty="0"/>
              <a:t> et Denis Redon</a:t>
            </a:r>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82</a:t>
            </a:fld>
            <a:endParaRPr lang="en-GB" dirty="0"/>
          </a:p>
        </p:txBody>
      </p:sp>
      <p:pic>
        <p:nvPicPr>
          <p:cNvPr id="5" name="Image 4"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pic>
        <p:nvPicPr>
          <p:cNvPr id="2" name="Image 1" descr="CMSLegal_ImageFromLibrary"/>
          <p:cNvPicPr>
            <a:picLocks/>
          </p:cNvPicPr>
          <p:nvPr/>
        </p:nvPicPr>
        <p:blipFill>
          <a:blip r:embed="rId6">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6" name="Image 5" descr="CMSLegal_ImageFromLibrary"/>
          <p:cNvPicPr>
            <a:picLocks/>
          </p:cNvPicPr>
          <p:nvPr/>
        </p:nvPicPr>
        <p:blipFill>
          <a:blip r:embed="rId7">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7" name="Image 6" descr="CMSLegal_ImageFromLibrary"/>
          <p:cNvPicPr>
            <a:picLocks/>
          </p:cNvPicPr>
          <p:nvPr/>
        </p:nvPicPr>
        <p:blipFill>
          <a:blip r:embed="rId8">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6" name="Groupe 15"/>
          <p:cNvGrpSpPr/>
          <p:nvPr/>
        </p:nvGrpSpPr>
        <p:grpSpPr>
          <a:xfrm>
            <a:off x="432001" y="332656"/>
            <a:ext cx="8430105" cy="795369"/>
            <a:chOff x="432001" y="332656"/>
            <a:chExt cx="8430105" cy="795369"/>
          </a:xfrm>
        </p:grpSpPr>
        <p:pic>
          <p:nvPicPr>
            <p:cNvPr id="17" name="Image 16" descr="CMSLegal_Cover_Logo_IM_iL_004_N"/>
            <p:cNvPicPr>
              <a:picLocks noChangeAspect="1"/>
            </p:cNvPicPr>
            <p:nvPr userDrawn="1"/>
          </p:nvPicPr>
          <p:blipFill rotWithShape="1">
            <a:blip r:embed="rId9"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8" name="Image 17" descr="CMS-FL-avocat-negativ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20413146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fr-FR" dirty="0"/>
              <a:t>VII. Incidence des ajustements de prix de transfert sur les droits de douane et la TVA (1/9)</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83</a:t>
            </a:fld>
            <a:endParaRPr lang="en-GB" noProof="0" dirty="0"/>
          </a:p>
        </p:txBody>
      </p:sp>
      <p:sp>
        <p:nvSpPr>
          <p:cNvPr id="4" name="Textplatzhalter 3"/>
          <p:cNvSpPr>
            <a:spLocks noGrp="1"/>
          </p:cNvSpPr>
          <p:nvPr>
            <p:ph type="body" sz="quarter" idx="11"/>
          </p:nvPr>
        </p:nvSpPr>
        <p:spPr>
          <a:xfrm>
            <a:off x="395536" y="1556792"/>
            <a:ext cx="8280000" cy="4446000"/>
          </a:xfrm>
        </p:spPr>
        <p:txBody>
          <a:bodyPr>
            <a:normAutofit fontScale="40000" lnSpcReduction="20000"/>
          </a:bodyPr>
          <a:lstStyle/>
          <a:p>
            <a:pPr>
              <a:buFont typeface="Wingdings" panose="05000000000000000000" pitchFamily="2" charset="2"/>
              <a:buChar char="Ø"/>
            </a:pPr>
            <a:r>
              <a:rPr lang="fr-FR" sz="3800" dirty="0"/>
              <a:t>Résumé de la décision CJUE du 20 décembre 2017 (C‑529/16, Hamamatsu </a:t>
            </a:r>
            <a:r>
              <a:rPr lang="fr-FR" sz="3800" dirty="0" err="1"/>
              <a:t>Photonics</a:t>
            </a:r>
            <a:r>
              <a:rPr lang="fr-FR" sz="3800" dirty="0"/>
              <a:t> </a:t>
            </a:r>
            <a:r>
              <a:rPr lang="fr-FR" sz="3800" dirty="0" err="1"/>
              <a:t>Deutschland</a:t>
            </a:r>
            <a:r>
              <a:rPr lang="fr-FR" sz="3800" dirty="0"/>
              <a:t>) (1/3) :</a:t>
            </a:r>
          </a:p>
          <a:p>
            <a:endParaRPr lang="fr-FR" sz="800" dirty="0"/>
          </a:p>
          <a:p>
            <a:pPr lvl="1"/>
            <a:r>
              <a:rPr lang="fr-FR" sz="3400" dirty="0"/>
              <a:t>la filiale allemande du groupe japonais Hamamatsu </a:t>
            </a:r>
            <a:r>
              <a:rPr lang="fr-FR" sz="3400" dirty="0" err="1"/>
              <a:t>Photonics</a:t>
            </a:r>
            <a:r>
              <a:rPr lang="fr-FR" sz="3400" dirty="0"/>
              <a:t> (« Hamamatsu Allemagne ») a acheté des produits à sa maison mère japonaise. Les prix de ces produits ont été déterminés en application d’un accord préalable en matière de prix de transfert conclu avec l’administration fiscale allemande. Cet accord prévoyait la mise en œuvre de la méthode transactionnelle du partage des bénéfices ;</a:t>
            </a:r>
          </a:p>
          <a:p>
            <a:pPr lvl="1"/>
            <a:endParaRPr lang="fr-FR" sz="800" dirty="0"/>
          </a:p>
          <a:p>
            <a:pPr lvl="1"/>
            <a:r>
              <a:rPr lang="fr-FR" sz="3400" dirty="0"/>
              <a:t>les prix des produits étaient tout d’abord fixés à partir de données budgétées. En fin d’exercice, la marge opérationnelle d’Hamamatsu Allemagne était comparée avec un intervalle d’objectifs de rentabilité : si la marge de la société se situait à l’extérieur de l’intervalle, les prix des produits étaient rétroacti­vement ajustés – à la hausse par un complément de facturation ou à la baisse par l’émission d’un avoir – afin que, post-ajustement, la marge opérationnelle d’Hamamatsu Allemagne se situe à la borne haute ou basse de l’intervalle d’objectifs de rentabilité ;</a:t>
            </a:r>
          </a:p>
          <a:p>
            <a:pPr lvl="1"/>
            <a:endParaRPr lang="fr-FR" sz="800" dirty="0"/>
          </a:p>
          <a:p>
            <a:pPr lvl="1"/>
            <a:r>
              <a:rPr lang="fr-FR" sz="3400" dirty="0"/>
              <a:t>en application de cet accord, Hamamatsu Allemagne a tout d’abord importé des marchandises vendues par sa société mère en déclarant une valeur en douane correspondant au prix facturé. Dans la mesure où, au 30 septembre 2010, la marge opération­nelle de Hamamatsu Allemagne était inférieure à l’intervalle d’objectifs fixé, les prix de transfert ont été ajustés à la baisse : la société allemande a ainsi bénéficié d’un avoir (mais il n’a pas été procédé à une répartition du montant de l’ajustement de prix entre les différentes marchandises impor­tées).</a:t>
            </a:r>
          </a:p>
          <a:p>
            <a:pPr lvl="1"/>
            <a:endParaRPr lang="fr-FR" sz="2900" dirty="0"/>
          </a:p>
          <a:p>
            <a:endParaRPr lang="fr-FR" dirty="0"/>
          </a:p>
          <a:p>
            <a:endParaRPr lang="en-GB" dirty="0"/>
          </a:p>
        </p:txBody>
      </p:sp>
    </p:spTree>
    <p:extLst>
      <p:ext uri="{BB962C8B-B14F-4D97-AF65-F5344CB8AC3E}">
        <p14:creationId xmlns:p14="http://schemas.microsoft.com/office/powerpoint/2010/main" val="7923173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fr-FR" dirty="0"/>
              <a:t>VII. Incidence des ajustements de prix de transfert sur les droits de douane et la TVA (2/9)</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84</a:t>
            </a:fld>
            <a:endParaRPr lang="en-GB" noProof="0" dirty="0"/>
          </a:p>
        </p:txBody>
      </p:sp>
      <p:sp>
        <p:nvSpPr>
          <p:cNvPr id="4" name="Textplatzhalter 3"/>
          <p:cNvSpPr>
            <a:spLocks noGrp="1"/>
          </p:cNvSpPr>
          <p:nvPr>
            <p:ph type="body" sz="quarter" idx="11"/>
          </p:nvPr>
        </p:nvSpPr>
        <p:spPr>
          <a:xfrm>
            <a:off x="432000" y="1556792"/>
            <a:ext cx="8280000" cy="4896544"/>
          </a:xfrm>
        </p:spPr>
        <p:txBody>
          <a:bodyPr>
            <a:normAutofit fontScale="85000" lnSpcReduction="20000"/>
          </a:bodyPr>
          <a:lstStyle/>
          <a:p>
            <a:pPr>
              <a:buFont typeface="Wingdings" panose="05000000000000000000" pitchFamily="2" charset="2"/>
              <a:buChar char="Ø"/>
            </a:pPr>
            <a:r>
              <a:rPr lang="fr-FR" sz="2100" dirty="0"/>
              <a:t>Résumé de la décision CJUE du 20 décembre 2017 (C‑529/16, Hamamatsu </a:t>
            </a:r>
            <a:r>
              <a:rPr lang="fr-FR" sz="2100" dirty="0" err="1"/>
              <a:t>Photonics</a:t>
            </a:r>
            <a:r>
              <a:rPr lang="fr-FR" sz="2100" dirty="0"/>
              <a:t> </a:t>
            </a:r>
            <a:r>
              <a:rPr lang="fr-FR" sz="2100" dirty="0" err="1"/>
              <a:t>Deutschland</a:t>
            </a:r>
            <a:r>
              <a:rPr lang="fr-FR" sz="2100" dirty="0"/>
              <a:t>) (2/3) :</a:t>
            </a:r>
          </a:p>
          <a:p>
            <a:endParaRPr lang="fr-FR" sz="1800" dirty="0"/>
          </a:p>
          <a:p>
            <a:pPr lvl="1"/>
            <a:r>
              <a:rPr lang="fr-FR" sz="1900" dirty="0"/>
              <a:t>compte tenu de cette réduction de prix, Hamamatsu Allemagne a demandé une réduction des droits de douane appliqués sur ces importations. Le bureau de douane principal de Munich a rejeté cette demande ;</a:t>
            </a:r>
          </a:p>
          <a:p>
            <a:pPr lvl="1"/>
            <a:endParaRPr lang="fr-FR" sz="500" dirty="0"/>
          </a:p>
          <a:p>
            <a:pPr lvl="1"/>
            <a:r>
              <a:rPr lang="fr-FR" sz="1900" dirty="0"/>
              <a:t>Hamamatsu Allemagne a contesté cette décision devant le tribunal des finances de Munich : pour la société allemande, le prix de transfert final – post-ajustement de fin d’exercice – devrait être pris en compte pour déterminer les droits de douane ; ce dernier constituerait en effet le prix « à payer » pour les marchandises importées au sens de l’article 29 du Code des douanes communautaire ;</a:t>
            </a:r>
          </a:p>
          <a:p>
            <a:pPr lvl="1"/>
            <a:endParaRPr lang="fr-FR" sz="500" dirty="0"/>
          </a:p>
          <a:p>
            <a:pPr lvl="1"/>
            <a:r>
              <a:rPr lang="fr-FR" sz="1900" dirty="0"/>
              <a:t>Le tribunal des finances de Munich a décidé de surseoir à statuer et de poser à la CJUE les questions préjudicielles suivantes : </a:t>
            </a:r>
          </a:p>
          <a:p>
            <a:pPr lvl="2">
              <a:buFont typeface="Arial" panose="020B0604020202020204" pitchFamily="34" charset="0"/>
              <a:buChar char="•"/>
            </a:pPr>
            <a:r>
              <a:rPr lang="fr-FR" i="1" dirty="0"/>
              <a:t>« Les dispositions des articles 28 et suivants du code des douanes permettent‑elles de retenir comme valeur en douane, moyennant l’application d’une clé de répartition, un prix de transfert convenu qui se compose d’un montant initialement facturé et déclaré et d’un ajustement forfaitaire opéré après la fin de la période de facturation, et ce indépendamment du point de savoir si, à la fin de cette période, l’intéressé fait l’objet d’une régularisation débitrice ou créditrice ? » ;</a:t>
            </a:r>
          </a:p>
          <a:p>
            <a:pPr lvl="2">
              <a:buFont typeface="Arial" panose="020B0604020202020204" pitchFamily="34" charset="0"/>
              <a:buChar char="•"/>
            </a:pPr>
            <a:r>
              <a:rPr lang="fr-FR" i="1" dirty="0"/>
              <a:t>« En cas de réponse affirmative à la première question, la valeur en douane peut-elle être examinée et fixée sur la base d’éléments de calcul simplifiés s’il y a lieu d’accepter les effets d’adaptations du prix de transfert opérées a posteriori (tant à la hausse qu’à la baisse) ? »</a:t>
            </a:r>
          </a:p>
          <a:p>
            <a:endParaRPr lang="fr-FR" dirty="0"/>
          </a:p>
          <a:p>
            <a:endParaRPr lang="fr-FR" sz="3200" dirty="0"/>
          </a:p>
          <a:p>
            <a:endParaRPr lang="fr-FR" dirty="0"/>
          </a:p>
          <a:p>
            <a:endParaRPr lang="en-GB" dirty="0"/>
          </a:p>
        </p:txBody>
      </p:sp>
    </p:spTree>
    <p:extLst>
      <p:ext uri="{BB962C8B-B14F-4D97-AF65-F5344CB8AC3E}">
        <p14:creationId xmlns:p14="http://schemas.microsoft.com/office/powerpoint/2010/main" val="28510308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fr-FR" dirty="0"/>
              <a:t>VII. Incidence des ajustements de prix de transfert sur les droits de douane et la TVA (3/9)</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85</a:t>
            </a:fld>
            <a:endParaRPr lang="en-GB" noProof="0" dirty="0"/>
          </a:p>
        </p:txBody>
      </p:sp>
      <p:sp>
        <p:nvSpPr>
          <p:cNvPr id="4" name="Textplatzhalter 3"/>
          <p:cNvSpPr>
            <a:spLocks noGrp="1"/>
          </p:cNvSpPr>
          <p:nvPr>
            <p:ph type="body" sz="quarter" idx="11"/>
          </p:nvPr>
        </p:nvSpPr>
        <p:spPr>
          <a:xfrm>
            <a:off x="432000" y="1628800"/>
            <a:ext cx="8280000" cy="4446000"/>
          </a:xfrm>
        </p:spPr>
        <p:txBody>
          <a:bodyPr>
            <a:normAutofit fontScale="92500" lnSpcReduction="10000"/>
          </a:bodyPr>
          <a:lstStyle/>
          <a:p>
            <a:pPr>
              <a:buFont typeface="Wingdings" panose="05000000000000000000" pitchFamily="2" charset="2"/>
              <a:buChar char="Ø"/>
            </a:pPr>
            <a:r>
              <a:rPr lang="fr-FR" sz="1900" dirty="0"/>
              <a:t>Résumé de la décision CJUE du 20 décembre 2017 (C‑529/16, Hamamatsu </a:t>
            </a:r>
            <a:r>
              <a:rPr lang="fr-FR" sz="1900" dirty="0" err="1"/>
              <a:t>Photonics</a:t>
            </a:r>
            <a:r>
              <a:rPr lang="fr-FR" sz="1900" dirty="0"/>
              <a:t> </a:t>
            </a:r>
            <a:r>
              <a:rPr lang="fr-FR" sz="1900" dirty="0" err="1"/>
              <a:t>Deutschland</a:t>
            </a:r>
            <a:r>
              <a:rPr lang="fr-FR" sz="1900" dirty="0"/>
              <a:t>) (3/3) :</a:t>
            </a:r>
          </a:p>
          <a:p>
            <a:endParaRPr lang="fr-FR" sz="400" dirty="0"/>
          </a:p>
          <a:p>
            <a:pPr marL="846900" lvl="3" indent="-342900">
              <a:spcBef>
                <a:spcPts val="480"/>
              </a:spcBef>
            </a:pPr>
            <a:r>
              <a:rPr lang="fr-FR" sz="1700" dirty="0"/>
              <a:t>la CJUE répond par la négative à la première question et n’examine donc pas la seconde question posée ;</a:t>
            </a:r>
          </a:p>
          <a:p>
            <a:pPr marL="846900" lvl="3" indent="-342900">
              <a:spcBef>
                <a:spcPts val="480"/>
              </a:spcBef>
            </a:pPr>
            <a:endParaRPr lang="fr-FR" sz="400" dirty="0"/>
          </a:p>
          <a:p>
            <a:pPr marL="846900" lvl="3" indent="-342900">
              <a:spcBef>
                <a:spcPts val="480"/>
              </a:spcBef>
            </a:pPr>
            <a:r>
              <a:rPr lang="fr-FR" sz="1700" dirty="0"/>
              <a:t>dans sa réponse, la CJUE indique que « </a:t>
            </a:r>
            <a:r>
              <a:rPr lang="fr-FR" sz="1700" i="1" dirty="0"/>
              <a:t>dans sa version en vigueur, le code des douanes, d'une part, n'impose aucune obligation aux entreprises importatrices de solliciter des ajustements de la valeur transactionnelle lorsqu'elle est ajustée, a posteriori, à la hausse et, d'autre part, ne contient aucune disposition permettant aux autorités douanières de se prémunir du risque que lesdites entreprises ne solliciteront que des ajustements à la baisse </a:t>
            </a:r>
            <a:r>
              <a:rPr lang="fr-FR" sz="1700" dirty="0"/>
              <a:t>» ;</a:t>
            </a:r>
          </a:p>
          <a:p>
            <a:pPr marL="846900" lvl="3" indent="-342900">
              <a:spcBef>
                <a:spcPts val="480"/>
              </a:spcBef>
            </a:pPr>
            <a:endParaRPr lang="fr-FR" sz="400" dirty="0"/>
          </a:p>
          <a:p>
            <a:pPr marL="846900" lvl="3" indent="-342900">
              <a:spcBef>
                <a:spcPts val="480"/>
              </a:spcBef>
            </a:pPr>
            <a:r>
              <a:rPr lang="fr-FR" sz="1700" dirty="0"/>
              <a:t>en se fondant sur les articles 28 à 31 et 78 du Code des douanes communautaire, la Cour conclut que ces règles ne peuvent conduire à retenir une « </a:t>
            </a:r>
            <a:r>
              <a:rPr lang="fr-FR" sz="1700" i="1" dirty="0"/>
              <a:t>valeur transactionnelle composée pour partie, d'un montant initialement facturé et déclaré, et, pour partie, d'un ajustement forfaitaire opéré après la fin de la période de facturation, sans qu'il soit possible de savoir, si, en fin de période de facturation, cet ajustement sera opéré à la hausse ou à la baisse</a:t>
            </a:r>
            <a:r>
              <a:rPr lang="fr-FR" sz="1700" b="1" i="1" dirty="0"/>
              <a:t> </a:t>
            </a:r>
            <a:r>
              <a:rPr lang="fr-FR" sz="1700" dirty="0"/>
              <a:t>».</a:t>
            </a:r>
          </a:p>
          <a:p>
            <a:pPr marL="342900" lvl="1" indent="-342900" algn="just">
              <a:spcBef>
                <a:spcPts val="480"/>
              </a:spcBef>
              <a:buFont typeface="Symbol" pitchFamily="18" charset="2"/>
              <a:buChar char="-"/>
            </a:pPr>
            <a:endParaRPr lang="fr-FR" sz="1600" dirty="0"/>
          </a:p>
          <a:p>
            <a:endParaRPr lang="fr-FR" sz="3200" dirty="0"/>
          </a:p>
          <a:p>
            <a:endParaRPr lang="fr-FR" dirty="0"/>
          </a:p>
          <a:p>
            <a:endParaRPr lang="en-GB" dirty="0"/>
          </a:p>
        </p:txBody>
      </p:sp>
    </p:spTree>
    <p:extLst>
      <p:ext uri="{BB962C8B-B14F-4D97-AF65-F5344CB8AC3E}">
        <p14:creationId xmlns:p14="http://schemas.microsoft.com/office/powerpoint/2010/main" val="2944792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VII. Incidence des ajustements de prix de transfert sur les droits de douane et la TVA (4/9)</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86</a:t>
            </a:fld>
            <a:endParaRPr lang="en-GB" noProof="0" dirty="0"/>
          </a:p>
        </p:txBody>
      </p:sp>
      <p:sp>
        <p:nvSpPr>
          <p:cNvPr id="4" name="Espace réservé du texte 3"/>
          <p:cNvSpPr>
            <a:spLocks noGrp="1"/>
          </p:cNvSpPr>
          <p:nvPr>
            <p:ph type="body" sz="quarter" idx="11"/>
          </p:nvPr>
        </p:nvSpPr>
        <p:spPr>
          <a:xfrm>
            <a:off x="395536" y="1700808"/>
            <a:ext cx="8280000" cy="4446000"/>
          </a:xfrm>
        </p:spPr>
        <p:txBody>
          <a:bodyPr/>
          <a:lstStyle/>
          <a:p>
            <a:pPr>
              <a:buFont typeface="Wingdings" panose="05000000000000000000" pitchFamily="2" charset="2"/>
              <a:buChar char="Ø"/>
            </a:pPr>
            <a:r>
              <a:rPr lang="fr-FR" dirty="0"/>
              <a:t>Rappels :</a:t>
            </a:r>
          </a:p>
          <a:p>
            <a:pPr lvl="2">
              <a:buFont typeface="Wingdings" panose="05000000000000000000" pitchFamily="2" charset="2"/>
              <a:buChar char="ü"/>
            </a:pPr>
            <a:r>
              <a:rPr lang="fr-FR" dirty="0"/>
              <a:t>NB : décision rendue sous l’empire du Code des douanes communautaire (CDC) et non du Code des douanes de l’Union (CDU)</a:t>
            </a:r>
          </a:p>
          <a:p>
            <a:pPr lvl="1"/>
            <a:r>
              <a:rPr lang="fr-FR" dirty="0"/>
              <a:t>la valeur en douane est, en principe, la valeur transactionnelle, </a:t>
            </a:r>
            <a:r>
              <a:rPr lang="fr-FR" i="1" dirty="0"/>
              <a:t>i.e.</a:t>
            </a:r>
            <a:r>
              <a:rPr lang="fr-FR" dirty="0"/>
              <a:t> : prix effectivement payé ou à payer pour les marchandises vendues à l’exportation vers le territoire de l’UE (art. 29 CDC - devenu art. 70 CDU - applicable même entre sociétés liées), sous réserve des ajustements nécessaires (art. 32 CDC - devenu art 71 CDU - par exemple, assurance et transport jusqu’au point d’introduction dans l’UE et art. 33 CDC – devenu art. 72 CDU) ;</a:t>
            </a:r>
          </a:p>
          <a:p>
            <a:pPr lvl="1"/>
            <a:endParaRPr lang="fr-FR" sz="400" dirty="0"/>
          </a:p>
          <a:p>
            <a:pPr lvl="1"/>
            <a:r>
              <a:rPr lang="fr-FR" dirty="0"/>
              <a:t>si la valeur transactionnelle ne peut être déterminée, la valeur en douane est calculée en application des méthodes de substitution, désormais appelées secondaires (art. 30 CDC devenu art. 74 CDU) ;</a:t>
            </a:r>
          </a:p>
          <a:p>
            <a:pPr lvl="1"/>
            <a:endParaRPr lang="fr-FR" sz="400" dirty="0"/>
          </a:p>
          <a:p>
            <a:pPr lvl="1"/>
            <a:r>
              <a:rPr lang="fr-FR" dirty="0"/>
              <a:t>encadrement des conditions de révision d’une déclaration en douane</a:t>
            </a:r>
            <a:br>
              <a:rPr lang="fr-FR" dirty="0"/>
            </a:br>
            <a:r>
              <a:rPr lang="fr-FR" dirty="0"/>
              <a:t>(art. 78 CDC). </a:t>
            </a:r>
          </a:p>
          <a:p>
            <a:pPr lvl="1"/>
            <a:endParaRPr lang="fr-FR" dirty="0"/>
          </a:p>
        </p:txBody>
      </p:sp>
    </p:spTree>
    <p:extLst>
      <p:ext uri="{BB962C8B-B14F-4D97-AF65-F5344CB8AC3E}">
        <p14:creationId xmlns:p14="http://schemas.microsoft.com/office/powerpoint/2010/main" val="25698730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548680"/>
            <a:ext cx="8316464" cy="718520"/>
          </a:xfrm>
        </p:spPr>
        <p:txBody>
          <a:bodyPr/>
          <a:lstStyle/>
          <a:p>
            <a:r>
              <a:rPr lang="fr-FR" dirty="0"/>
              <a:t> </a:t>
            </a:r>
          </a:p>
          <a:p>
            <a:r>
              <a:rPr lang="fr-FR" dirty="0"/>
              <a:t>VII. Incidence des ajustements de prix de transfert sur les droits de douane et la TVA (5/9)</a:t>
            </a:r>
          </a:p>
          <a:p>
            <a:endParaRPr lang="fr-FR" dirty="0"/>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87</a:t>
            </a:fld>
            <a:endParaRPr lang="en-GB" noProof="0" dirty="0"/>
          </a:p>
        </p:txBody>
      </p:sp>
      <p:sp>
        <p:nvSpPr>
          <p:cNvPr id="4" name="Espace réservé du texte 3"/>
          <p:cNvSpPr>
            <a:spLocks noGrp="1"/>
          </p:cNvSpPr>
          <p:nvPr>
            <p:ph type="body" sz="quarter" idx="11"/>
          </p:nvPr>
        </p:nvSpPr>
        <p:spPr>
          <a:xfrm>
            <a:off x="432000" y="1647296"/>
            <a:ext cx="8280000" cy="4446000"/>
          </a:xfrm>
        </p:spPr>
        <p:txBody>
          <a:bodyPr/>
          <a:lstStyle/>
          <a:p>
            <a:pPr>
              <a:buFont typeface="Wingdings" panose="05000000000000000000" pitchFamily="2" charset="2"/>
              <a:buChar char="Ø"/>
            </a:pPr>
            <a:r>
              <a:rPr lang="fr-FR" dirty="0"/>
              <a:t>Quelles interprétations possibles en droit douanier ?</a:t>
            </a:r>
          </a:p>
          <a:p>
            <a:pPr>
              <a:buFont typeface="Wingdings" panose="05000000000000000000" pitchFamily="2" charset="2"/>
              <a:buChar char="Ø"/>
            </a:pPr>
            <a:endParaRPr lang="fr-FR" sz="1000" dirty="0"/>
          </a:p>
          <a:p>
            <a:pPr lvl="1"/>
            <a:r>
              <a:rPr lang="fr-FR" dirty="0"/>
              <a:t>Applicable à tous les cas d’ajustements de prix de transfert  (« tel que celui en cause au principal ») ?</a:t>
            </a:r>
          </a:p>
          <a:p>
            <a:pPr lvl="2">
              <a:buFont typeface="Wingdings" panose="05000000000000000000" pitchFamily="2" charset="2"/>
              <a:buChar char="ü"/>
            </a:pPr>
            <a:r>
              <a:rPr lang="fr-FR" dirty="0"/>
              <a:t>Solution différente si répartition du montant selon les marchandises importées ?</a:t>
            </a:r>
          </a:p>
          <a:p>
            <a:pPr lvl="2">
              <a:buFont typeface="Wingdings" panose="05000000000000000000" pitchFamily="2" charset="2"/>
              <a:buChar char="ü"/>
            </a:pPr>
            <a:r>
              <a:rPr lang="fr-FR" dirty="0"/>
              <a:t>Solution différente si ajustement que dans un sens ?</a:t>
            </a:r>
          </a:p>
          <a:p>
            <a:pPr marL="363600" lvl="1" indent="0">
              <a:buNone/>
            </a:pPr>
            <a:endParaRPr lang="fr-FR" dirty="0"/>
          </a:p>
          <a:p>
            <a:pPr lvl="1"/>
            <a:r>
              <a:rPr lang="fr-FR" dirty="0"/>
              <a:t>Absence de tout fondement dans le CDC à un ajustement à la hausse de la valeur transactionnelle ou d’une demande de remboursement de droits de douane, en cas d’ajustements de prix de transfert </a:t>
            </a:r>
          </a:p>
          <a:p>
            <a:pPr lvl="2">
              <a:buFont typeface="Wingdings" panose="05000000000000000000" pitchFamily="2" charset="2"/>
              <a:buChar char="ü"/>
            </a:pPr>
            <a:r>
              <a:rPr lang="fr-FR" dirty="0"/>
              <a:t>Aucun ajustement de la valeur transactionnelle à effectuer ?</a:t>
            </a:r>
          </a:p>
          <a:p>
            <a:pPr lvl="1"/>
            <a:endParaRPr lang="fr-FR" dirty="0"/>
          </a:p>
          <a:p>
            <a:pPr lvl="1"/>
            <a:r>
              <a:rPr lang="fr-FR" dirty="0"/>
              <a:t>Rejet de la valeur transactionnelle ?</a:t>
            </a:r>
          </a:p>
          <a:p>
            <a:pPr lvl="2">
              <a:buFont typeface="Wingdings" panose="05000000000000000000" pitchFamily="2" charset="2"/>
              <a:buChar char="ü"/>
            </a:pPr>
            <a:r>
              <a:rPr lang="fr-FR" dirty="0"/>
              <a:t>Prix de transfert « ajustable » ne serait pas une valeur transactionnelle acceptable en douane ? </a:t>
            </a:r>
          </a:p>
          <a:p>
            <a:pPr lvl="1"/>
            <a:endParaRPr lang="fr-FR" dirty="0"/>
          </a:p>
          <a:p>
            <a:pPr marL="363600" lvl="1" indent="0">
              <a:buNone/>
            </a:pPr>
            <a:endParaRPr lang="fr-FR" dirty="0"/>
          </a:p>
          <a:p>
            <a:endParaRPr lang="fr-FR" dirty="0"/>
          </a:p>
          <a:p>
            <a:pPr lvl="1"/>
            <a:endParaRPr lang="fr-FR" dirty="0"/>
          </a:p>
          <a:p>
            <a:endParaRPr lang="fr-FR" dirty="0"/>
          </a:p>
          <a:p>
            <a:pPr lvl="1"/>
            <a:endParaRPr lang="fr-FR" dirty="0"/>
          </a:p>
          <a:p>
            <a:endParaRPr lang="fr-FR" dirty="0"/>
          </a:p>
          <a:p>
            <a:pPr marL="0" indent="0">
              <a:buNone/>
            </a:pPr>
            <a:endParaRPr lang="fr-FR" dirty="0"/>
          </a:p>
        </p:txBody>
      </p:sp>
    </p:spTree>
    <p:extLst>
      <p:ext uri="{BB962C8B-B14F-4D97-AF65-F5344CB8AC3E}">
        <p14:creationId xmlns:p14="http://schemas.microsoft.com/office/powerpoint/2010/main" val="26565909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5536" y="548680"/>
            <a:ext cx="8280000" cy="720080"/>
          </a:xfrm>
        </p:spPr>
        <p:txBody>
          <a:bodyPr/>
          <a:lstStyle/>
          <a:p>
            <a:endParaRPr lang="fr-FR" dirty="0"/>
          </a:p>
          <a:p>
            <a:r>
              <a:rPr lang="fr-FR" dirty="0"/>
              <a:t>VII. Incidence des ajustements de prix de transfert sur les droits de douane et la TVA (6/9)</a:t>
            </a:r>
          </a:p>
          <a:p>
            <a:endParaRPr lang="fr-FR" dirty="0"/>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88</a:t>
            </a:fld>
            <a:endParaRPr lang="en-GB" noProof="0" dirty="0"/>
          </a:p>
        </p:txBody>
      </p:sp>
      <p:sp>
        <p:nvSpPr>
          <p:cNvPr id="4" name="Espace réservé du texte 3"/>
          <p:cNvSpPr>
            <a:spLocks noGrp="1"/>
          </p:cNvSpPr>
          <p:nvPr>
            <p:ph type="body" sz="quarter" idx="11"/>
          </p:nvPr>
        </p:nvSpPr>
        <p:spPr/>
        <p:txBody>
          <a:bodyPr/>
          <a:lstStyle/>
          <a:p>
            <a:pPr>
              <a:buFont typeface="Wingdings" panose="05000000000000000000" pitchFamily="2" charset="2"/>
              <a:buChar char="Ø"/>
            </a:pPr>
            <a:r>
              <a:rPr lang="fr-FR" dirty="0"/>
              <a:t>Quelles conséquences en douane (droits de douane, TVA, autres taxes à l’importation) en cas d’ajustements de prix de transfert ?</a:t>
            </a:r>
          </a:p>
          <a:p>
            <a:pPr>
              <a:buFont typeface="Wingdings" panose="05000000000000000000" pitchFamily="2" charset="2"/>
              <a:buChar char="Ø"/>
            </a:pPr>
            <a:endParaRPr lang="fr-FR" dirty="0"/>
          </a:p>
          <a:p>
            <a:pPr lvl="1"/>
            <a:r>
              <a:rPr lang="fr-FR" dirty="0"/>
              <a:t>La décision autorise-t-elle à ne rien faire en douane, y compris en cas de hausse ? </a:t>
            </a:r>
          </a:p>
          <a:p>
            <a:pPr lvl="2">
              <a:buFont typeface="Wingdings" panose="05000000000000000000" pitchFamily="2" charset="2"/>
              <a:buChar char="ü"/>
            </a:pPr>
            <a:r>
              <a:rPr lang="fr-FR" dirty="0"/>
              <a:t>Mais alors, </a:t>
            </a:r>
            <a:r>
              <a:rPr lang="fr-FR" i="1" dirty="0"/>
              <a:t>quid</a:t>
            </a:r>
            <a:r>
              <a:rPr lang="fr-FR" dirty="0"/>
              <a:t> de la notion de prix effectivement payé ?</a:t>
            </a:r>
          </a:p>
          <a:p>
            <a:pPr lvl="2">
              <a:buFont typeface="Wingdings" panose="05000000000000000000" pitchFamily="2" charset="2"/>
              <a:buChar char="ü"/>
            </a:pPr>
            <a:r>
              <a:rPr lang="fr-FR" dirty="0"/>
              <a:t>Ou bien, rejet de la valeur transactionnelle et application des méthodes secondaires ?</a:t>
            </a:r>
          </a:p>
          <a:p>
            <a:pPr lvl="2"/>
            <a:endParaRPr lang="fr-FR" dirty="0"/>
          </a:p>
          <a:p>
            <a:pPr lvl="1"/>
            <a:r>
              <a:rPr lang="fr-FR" dirty="0"/>
              <a:t>Utiliser les valeurs provisoires en douane (ce qui implique une autorisation préalable de l’administration douanière).</a:t>
            </a:r>
          </a:p>
          <a:p>
            <a:pPr lvl="1"/>
            <a:endParaRPr lang="fr-FR" dirty="0"/>
          </a:p>
          <a:p>
            <a:endParaRPr lang="fr-FR" dirty="0"/>
          </a:p>
        </p:txBody>
      </p:sp>
    </p:spTree>
    <p:extLst>
      <p:ext uri="{BB962C8B-B14F-4D97-AF65-F5344CB8AC3E}">
        <p14:creationId xmlns:p14="http://schemas.microsoft.com/office/powerpoint/2010/main" val="12850458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dirty="0"/>
          </a:p>
          <a:p>
            <a:r>
              <a:rPr lang="fr-FR" dirty="0"/>
              <a:t>VII. Incidence des ajustements de prix de transfert sur les droits de douane et la TVA (7/9)</a:t>
            </a:r>
          </a:p>
          <a:p>
            <a:endParaRPr lang="fr-FR" dirty="0"/>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89</a:t>
            </a:fld>
            <a:endParaRPr lang="en-GB" noProof="0" dirty="0"/>
          </a:p>
        </p:txBody>
      </p:sp>
      <p:sp>
        <p:nvSpPr>
          <p:cNvPr id="4" name="Espace réservé du texte 3"/>
          <p:cNvSpPr>
            <a:spLocks noGrp="1"/>
          </p:cNvSpPr>
          <p:nvPr>
            <p:ph type="body" sz="quarter" idx="11"/>
          </p:nvPr>
        </p:nvSpPr>
        <p:spPr/>
        <p:txBody>
          <a:bodyPr/>
          <a:lstStyle/>
          <a:p>
            <a:pPr>
              <a:buFont typeface="Wingdings" panose="05000000000000000000" pitchFamily="2" charset="2"/>
              <a:buChar char="Ø"/>
            </a:pPr>
            <a:r>
              <a:rPr lang="fr-FR" dirty="0"/>
              <a:t>Des perspectives dans le CDU ?</a:t>
            </a:r>
          </a:p>
          <a:p>
            <a:pPr>
              <a:buFont typeface="Wingdings" panose="05000000000000000000" pitchFamily="2" charset="2"/>
              <a:buChar char="Ø"/>
            </a:pPr>
            <a:endParaRPr lang="fr-FR" dirty="0"/>
          </a:p>
          <a:p>
            <a:pPr lvl="1"/>
            <a:r>
              <a:rPr lang="fr-FR" dirty="0"/>
              <a:t>Pas de nouveauté dans le CDU visant expressément les ajustements de prix de transfert (mais le CDU doit tenir compte des règles de l’OMC sur la valeur en douane).</a:t>
            </a:r>
          </a:p>
          <a:p>
            <a:pPr lvl="2">
              <a:buFont typeface="Wingdings" panose="05000000000000000000" pitchFamily="2" charset="2"/>
              <a:buChar char="Ø"/>
            </a:pPr>
            <a:endParaRPr lang="fr-FR" dirty="0"/>
          </a:p>
          <a:p>
            <a:pPr lvl="1"/>
            <a:r>
              <a:rPr lang="fr-FR" dirty="0"/>
              <a:t>Des pistes de réflexion :</a:t>
            </a:r>
          </a:p>
          <a:p>
            <a:pPr lvl="2">
              <a:buFont typeface="Wingdings" panose="05000000000000000000" pitchFamily="2" charset="2"/>
              <a:buChar char="ü"/>
            </a:pPr>
            <a:r>
              <a:rPr lang="fr-FR" dirty="0"/>
              <a:t>en matière d’ajustements à la baisse : faire application de l’art. 130 du règlement 2015/2447 relatif à la prise en compte des réductions de prix dans la valeur en douane ?</a:t>
            </a:r>
          </a:p>
          <a:p>
            <a:pPr lvl="2">
              <a:buFont typeface="Wingdings" panose="05000000000000000000" pitchFamily="2" charset="2"/>
              <a:buChar char="ü"/>
            </a:pPr>
            <a:r>
              <a:rPr lang="fr-FR" dirty="0"/>
              <a:t>application de l’article 73 du CDU sur les possibilités d’ajustements, sur autorisation de la douane, aux ajustements de prix de transfert ?</a:t>
            </a:r>
          </a:p>
          <a:p>
            <a:endParaRPr lang="fr-FR" dirty="0"/>
          </a:p>
        </p:txBody>
      </p:sp>
    </p:spTree>
    <p:extLst>
      <p:ext uri="{BB962C8B-B14F-4D97-AF65-F5344CB8AC3E}">
        <p14:creationId xmlns:p14="http://schemas.microsoft.com/office/powerpoint/2010/main" val="248976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5536" y="547200"/>
            <a:ext cx="8352928" cy="720000"/>
          </a:xfrm>
        </p:spPr>
        <p:txBody>
          <a:bodyPr/>
          <a:lstStyle/>
          <a:p>
            <a:r>
              <a:rPr lang="fr-FR" dirty="0"/>
              <a:t>I. B/ Logiciels/systèmes de caisse : sanctions </a:t>
            </a:r>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9</a:t>
            </a:fld>
            <a:endParaRPr lang="en-GB" noProof="0" dirty="0"/>
          </a:p>
        </p:txBody>
      </p:sp>
      <p:sp>
        <p:nvSpPr>
          <p:cNvPr id="4" name="Espace réservé du texte 3"/>
          <p:cNvSpPr>
            <a:spLocks noGrp="1"/>
          </p:cNvSpPr>
          <p:nvPr>
            <p:ph type="body" sz="quarter" idx="11"/>
          </p:nvPr>
        </p:nvSpPr>
        <p:spPr>
          <a:xfrm>
            <a:off x="432000" y="1700808"/>
            <a:ext cx="8280000" cy="4613592"/>
          </a:xfrm>
        </p:spPr>
        <p:txBody>
          <a:bodyPr/>
          <a:lstStyle/>
          <a:p>
            <a:pPr lvl="0"/>
            <a:endParaRPr lang="fr-FR" b="1" dirty="0">
              <a:solidFill>
                <a:prstClr val="black"/>
              </a:solidFill>
            </a:endParaRPr>
          </a:p>
          <a:p>
            <a:pPr lvl="0"/>
            <a:endParaRPr lang="fr-FR" b="1" dirty="0">
              <a:solidFill>
                <a:prstClr val="black"/>
              </a:solidFill>
            </a:endParaRPr>
          </a:p>
          <a:p>
            <a:pPr marL="594900" lvl="3" indent="-342900">
              <a:spcBef>
                <a:spcPts val="480"/>
              </a:spcBef>
              <a:buFont typeface="Wingdings" panose="05000000000000000000" pitchFamily="2" charset="2"/>
              <a:buChar char="Ø"/>
            </a:pPr>
            <a:r>
              <a:rPr lang="fr-FR" sz="2000" dirty="0"/>
              <a:t>Fiscales : amende de 7 500 € en cas de manquement constaté ou de refus d’intervention des agents de l’administration et amende renouvelable (60 jours).</a:t>
            </a:r>
          </a:p>
          <a:p>
            <a:pPr marL="594900" lvl="3" indent="-342900">
              <a:spcBef>
                <a:spcPts val="480"/>
              </a:spcBef>
            </a:pPr>
            <a:endParaRPr lang="fr-FR" sz="2000" dirty="0"/>
          </a:p>
          <a:p>
            <a:pPr marL="594900" lvl="3" indent="-342900">
              <a:spcBef>
                <a:spcPts val="480"/>
              </a:spcBef>
              <a:buFont typeface="Wingdings" panose="05000000000000000000" pitchFamily="2" charset="2"/>
              <a:buChar char="Ø"/>
            </a:pPr>
            <a:r>
              <a:rPr lang="fr-FR" sz="2000" dirty="0"/>
              <a:t>Pénales : amende de 45 000 € et 3 ans d’emprisonnement pour présentation de faux documents.</a:t>
            </a:r>
          </a:p>
          <a:p>
            <a:endParaRPr lang="fr-FR" b="1" dirty="0"/>
          </a:p>
          <a:p>
            <a:pPr marL="363600" lvl="1" indent="0">
              <a:buNone/>
            </a:pPr>
            <a:endParaRPr lang="fr-FR" dirty="0"/>
          </a:p>
        </p:txBody>
      </p:sp>
    </p:spTree>
    <p:extLst>
      <p:ext uri="{BB962C8B-B14F-4D97-AF65-F5344CB8AC3E}">
        <p14:creationId xmlns:p14="http://schemas.microsoft.com/office/powerpoint/2010/main" val="3312176867"/>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fr-FR" dirty="0"/>
              <a:t>VII. Incidence des ajustements de prix de transfert sur les droits de douane et la TVA (8/9)</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90</a:t>
            </a:fld>
            <a:endParaRPr lang="en-GB" noProof="0" dirty="0"/>
          </a:p>
        </p:txBody>
      </p:sp>
      <p:sp>
        <p:nvSpPr>
          <p:cNvPr id="4" name="Textplatzhalter 3"/>
          <p:cNvSpPr>
            <a:spLocks noGrp="1"/>
          </p:cNvSpPr>
          <p:nvPr>
            <p:ph type="body" sz="quarter" idx="11"/>
          </p:nvPr>
        </p:nvSpPr>
        <p:spPr/>
        <p:txBody>
          <a:bodyPr>
            <a:normAutofit/>
          </a:bodyPr>
          <a:lstStyle/>
          <a:p>
            <a:pPr>
              <a:buFont typeface="Wingdings" panose="05000000000000000000" pitchFamily="2" charset="2"/>
              <a:buChar char="Ø"/>
            </a:pPr>
            <a:r>
              <a:rPr lang="fr-FR" dirty="0"/>
              <a:t>Quelles conséquences en matière de TVA ? (1/2)</a:t>
            </a:r>
          </a:p>
          <a:p>
            <a:pPr marL="0" indent="0">
              <a:buNone/>
            </a:pPr>
            <a:endParaRPr lang="fr-FR" dirty="0"/>
          </a:p>
          <a:p>
            <a:pPr marL="541338" lvl="3" indent="-274638">
              <a:spcBef>
                <a:spcPts val="480"/>
              </a:spcBef>
            </a:pPr>
            <a:r>
              <a:rPr lang="fr-FR" sz="1800" dirty="0"/>
              <a:t>Le traitement, au regard de la TVA, des ajustements de prix de transfert, soulève des hésitations. </a:t>
            </a:r>
          </a:p>
          <a:p>
            <a:pPr marL="541338" lvl="3" indent="-274638">
              <a:spcBef>
                <a:spcPts val="480"/>
              </a:spcBef>
            </a:pPr>
            <a:endParaRPr lang="fr-FR" sz="1800" dirty="0"/>
          </a:p>
          <a:p>
            <a:pPr marL="541338" lvl="3" indent="-274638">
              <a:spcBef>
                <a:spcPts val="480"/>
              </a:spcBef>
            </a:pPr>
            <a:r>
              <a:rPr lang="fr-FR" sz="1800" dirty="0"/>
              <a:t>Trois qualifications peuvent être retenues : </a:t>
            </a:r>
          </a:p>
          <a:p>
            <a:pPr lvl="2">
              <a:buFont typeface="Wingdings" panose="05000000000000000000" pitchFamily="2" charset="2"/>
              <a:buChar char="ü"/>
            </a:pPr>
            <a:r>
              <a:rPr lang="fr-FR" dirty="0"/>
              <a:t>hors du champ d’application de la TVA ; </a:t>
            </a:r>
          </a:p>
          <a:p>
            <a:pPr lvl="2">
              <a:buFont typeface="Wingdings" panose="05000000000000000000" pitchFamily="2" charset="2"/>
              <a:buChar char="ü"/>
            </a:pPr>
            <a:r>
              <a:rPr lang="fr-FR" dirty="0"/>
              <a:t>réduction de prix ; </a:t>
            </a:r>
          </a:p>
          <a:p>
            <a:pPr lvl="2">
              <a:buFont typeface="Wingdings" panose="05000000000000000000" pitchFamily="2" charset="2"/>
              <a:buChar char="ü"/>
            </a:pPr>
            <a:r>
              <a:rPr lang="fr-FR" dirty="0"/>
              <a:t>service rendu. </a:t>
            </a:r>
          </a:p>
          <a:p>
            <a:pPr marL="756000" lvl="4" indent="0">
              <a:spcBef>
                <a:spcPts val="480"/>
              </a:spcBef>
              <a:buNone/>
            </a:pPr>
            <a:endParaRPr lang="fr-FR" dirty="0"/>
          </a:p>
          <a:p>
            <a:pPr marL="541338" lvl="3" indent="-274638">
              <a:spcBef>
                <a:spcPts val="480"/>
              </a:spcBef>
            </a:pPr>
            <a:r>
              <a:rPr lang="fr-FR" sz="1800" dirty="0"/>
              <a:t>Selon la qualification retenue, en matière de TVA, de ces ajustements de prix, les opérateurs seront éventuellement tenus à diverses obligations : correction de leur chiffre d’affaires, émission d’avoir ou de facture, modification des déclarations de TVA et des DEB, etc.</a:t>
            </a:r>
          </a:p>
          <a:p>
            <a:pPr marL="504000" lvl="3" indent="0">
              <a:spcBef>
                <a:spcPts val="480"/>
              </a:spcBef>
              <a:buNone/>
            </a:pPr>
            <a:endParaRPr lang="fr-FR" dirty="0"/>
          </a:p>
          <a:p>
            <a:pPr marL="846900" lvl="3" indent="-342900">
              <a:spcBef>
                <a:spcPts val="480"/>
              </a:spcBef>
            </a:pPr>
            <a:endParaRPr lang="fr-FR" dirty="0"/>
          </a:p>
          <a:p>
            <a:pPr marL="342900" lvl="1" indent="-342900" algn="just">
              <a:spcBef>
                <a:spcPts val="480"/>
              </a:spcBef>
              <a:buFont typeface="Symbol" pitchFamily="18" charset="2"/>
              <a:buChar char="-"/>
            </a:pPr>
            <a:endParaRPr lang="fr-FR" sz="1600" dirty="0"/>
          </a:p>
          <a:p>
            <a:endParaRPr lang="fr-FR" sz="3200" dirty="0"/>
          </a:p>
          <a:p>
            <a:endParaRPr lang="fr-FR" dirty="0"/>
          </a:p>
          <a:p>
            <a:endParaRPr lang="en-GB" dirty="0"/>
          </a:p>
        </p:txBody>
      </p:sp>
    </p:spTree>
    <p:extLst>
      <p:ext uri="{BB962C8B-B14F-4D97-AF65-F5344CB8AC3E}">
        <p14:creationId xmlns:p14="http://schemas.microsoft.com/office/powerpoint/2010/main" val="3967663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fr-FR" dirty="0"/>
              <a:t>VII. Incidence des ajustements de prix de transfert sur les droits de douane et la TVA (9/9)</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91</a:t>
            </a:fld>
            <a:endParaRPr lang="en-GB" noProof="0" dirty="0"/>
          </a:p>
        </p:txBody>
      </p:sp>
      <p:sp>
        <p:nvSpPr>
          <p:cNvPr id="4" name="Textplatzhalter 3"/>
          <p:cNvSpPr>
            <a:spLocks noGrp="1"/>
          </p:cNvSpPr>
          <p:nvPr>
            <p:ph type="body" sz="quarter" idx="11"/>
          </p:nvPr>
        </p:nvSpPr>
        <p:spPr>
          <a:xfrm>
            <a:off x="432000" y="1700808"/>
            <a:ext cx="8280000" cy="4446000"/>
          </a:xfrm>
        </p:spPr>
        <p:txBody>
          <a:bodyPr>
            <a:normAutofit lnSpcReduction="10000"/>
          </a:bodyPr>
          <a:lstStyle/>
          <a:p>
            <a:pPr>
              <a:buFont typeface="Wingdings" panose="05000000000000000000" pitchFamily="2" charset="2"/>
              <a:buChar char="Ø"/>
            </a:pPr>
            <a:r>
              <a:rPr lang="fr-FR" dirty="0"/>
              <a:t>Quelles conséquences en matière de TVA ? (2/2)</a:t>
            </a:r>
          </a:p>
          <a:p>
            <a:pPr marL="0" indent="0">
              <a:buNone/>
            </a:pPr>
            <a:endParaRPr lang="fr-FR" sz="1000" dirty="0"/>
          </a:p>
          <a:p>
            <a:pPr marL="712788" lvl="3" indent="-265113">
              <a:spcBef>
                <a:spcPts val="480"/>
              </a:spcBef>
            </a:pPr>
            <a:r>
              <a:rPr lang="fr-FR" sz="1800" dirty="0"/>
              <a:t>La Commission européenne a lancé une réflexion pour établir une pratique harmonisée dans tous les Etats membres. </a:t>
            </a:r>
          </a:p>
          <a:p>
            <a:pPr marL="712788" lvl="3" indent="-265113">
              <a:spcBef>
                <a:spcPts val="480"/>
              </a:spcBef>
            </a:pPr>
            <a:endParaRPr lang="fr-FR" sz="1000" dirty="0"/>
          </a:p>
          <a:p>
            <a:pPr marL="712788" lvl="3" indent="-265113">
              <a:spcBef>
                <a:spcPts val="480"/>
              </a:spcBef>
            </a:pPr>
            <a:r>
              <a:rPr lang="fr-FR" sz="1800" dirty="0"/>
              <a:t>Compte-rendu du VAT Expert Group (VEG) du 18 avril 2018 : </a:t>
            </a:r>
          </a:p>
          <a:p>
            <a:pPr lvl="2">
              <a:buFont typeface="Wingdings" panose="05000000000000000000" pitchFamily="2" charset="2"/>
              <a:buChar char="ü"/>
            </a:pPr>
            <a:r>
              <a:rPr lang="fr-FR" dirty="0"/>
              <a:t>le VEG recommande de considérer que les ajustements de prix de transfert sont hors du champ d’application de la TVA et n’ont pas d’incidence en matière de TVA lorsque les parties concernées par ces ajustements récupèrent la TVA ; </a:t>
            </a:r>
          </a:p>
          <a:p>
            <a:pPr lvl="2">
              <a:buFont typeface="Wingdings" panose="05000000000000000000" pitchFamily="2" charset="2"/>
              <a:buChar char="ü"/>
            </a:pPr>
            <a:r>
              <a:rPr lang="fr-FR" dirty="0"/>
              <a:t>ce n’est que dans l’hypothèse où l’une des parties ne récupèrerait pas, totalement ou partiellement, la TVA, et que l’ajustement de prix de transfert constituerait la rémunération d’un service spécifique, qu’il faudrait en tirer les conséquences en matière de TVA ; </a:t>
            </a:r>
          </a:p>
          <a:p>
            <a:pPr lvl="2">
              <a:buFont typeface="Wingdings" panose="05000000000000000000" pitchFamily="2" charset="2"/>
              <a:buChar char="ü"/>
            </a:pPr>
            <a:r>
              <a:rPr lang="fr-FR" dirty="0"/>
              <a:t>enfin, les ajustements de prix de transfert résultant de contrôles fiscaux seraient systématiquement considérés comme hors du champ d’application de la TVA. </a:t>
            </a:r>
          </a:p>
          <a:p>
            <a:pPr lvl="2">
              <a:buFont typeface="Wingdings" panose="05000000000000000000" pitchFamily="2" charset="2"/>
              <a:buChar char="ü"/>
            </a:pPr>
            <a:endParaRPr lang="fr-FR" sz="1000" dirty="0"/>
          </a:p>
          <a:p>
            <a:pPr marL="712788" lvl="3" indent="-265113">
              <a:spcBef>
                <a:spcPts val="480"/>
              </a:spcBef>
            </a:pPr>
            <a:r>
              <a:rPr lang="fr-FR" sz="1800" dirty="0"/>
              <a:t>La question pourrait donner lieu à une prise de position du Comité</a:t>
            </a:r>
            <a:br>
              <a:rPr lang="fr-FR" sz="1800" dirty="0"/>
            </a:br>
            <a:r>
              <a:rPr lang="fr-FR" sz="1800" dirty="0"/>
              <a:t>de la TVA.</a:t>
            </a:r>
          </a:p>
          <a:p>
            <a:pPr marL="1098900" lvl="4" indent="-342900">
              <a:spcBef>
                <a:spcPts val="480"/>
              </a:spcBef>
            </a:pPr>
            <a:endParaRPr lang="fr-FR" dirty="0"/>
          </a:p>
          <a:p>
            <a:pPr marL="1098900" lvl="4" indent="-342900">
              <a:spcBef>
                <a:spcPts val="480"/>
              </a:spcBef>
            </a:pPr>
            <a:endParaRPr lang="fr-FR" dirty="0"/>
          </a:p>
          <a:p>
            <a:pPr marL="504000" lvl="3" indent="0">
              <a:spcBef>
                <a:spcPts val="480"/>
              </a:spcBef>
              <a:buNone/>
            </a:pPr>
            <a:endParaRPr lang="fr-FR" dirty="0"/>
          </a:p>
          <a:p>
            <a:pPr marL="846900" lvl="3" indent="-342900">
              <a:spcBef>
                <a:spcPts val="480"/>
              </a:spcBef>
            </a:pPr>
            <a:endParaRPr lang="fr-FR" dirty="0"/>
          </a:p>
          <a:p>
            <a:pPr marL="0" lvl="1" indent="0" algn="just">
              <a:spcBef>
                <a:spcPts val="480"/>
              </a:spcBef>
              <a:buNone/>
            </a:pPr>
            <a:endParaRPr lang="fr-FR" sz="1600" dirty="0"/>
          </a:p>
          <a:p>
            <a:endParaRPr lang="fr-FR" sz="3200" dirty="0"/>
          </a:p>
          <a:p>
            <a:endParaRPr lang="fr-FR" dirty="0"/>
          </a:p>
          <a:p>
            <a:endParaRPr lang="en-GB" dirty="0"/>
          </a:p>
        </p:txBody>
      </p:sp>
    </p:spTree>
    <p:extLst>
      <p:ext uri="{BB962C8B-B14F-4D97-AF65-F5344CB8AC3E}">
        <p14:creationId xmlns:p14="http://schemas.microsoft.com/office/powerpoint/2010/main" val="35855045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32000" y="4269600"/>
            <a:ext cx="7452368" cy="936000"/>
          </a:xfrm>
        </p:spPr>
        <p:txBody>
          <a:bodyPr/>
          <a:lstStyle/>
          <a:p>
            <a:r>
              <a:rPr lang="fr-FR" sz="2000" b="1" dirty="0"/>
              <a:t>VIII. </a:t>
            </a:r>
            <a:r>
              <a:rPr lang="en-GB" sz="2000" b="1" dirty="0" err="1"/>
              <a:t>Sociétés</a:t>
            </a:r>
            <a:r>
              <a:rPr lang="en-GB" sz="2000" b="1" dirty="0"/>
              <a:t> holding et TVA : point </a:t>
            </a:r>
            <a:r>
              <a:rPr lang="en-GB" sz="2000" b="1" dirty="0" err="1"/>
              <a:t>d’actualité</a:t>
            </a:r>
            <a:r>
              <a:rPr lang="en-GB" sz="2000" b="1" dirty="0"/>
              <a:t> </a:t>
            </a:r>
            <a:r>
              <a:rPr lang="en-GB" sz="2000" b="1" dirty="0" err="1"/>
              <a:t>jurisprudentielle</a:t>
            </a:r>
            <a:r>
              <a:rPr lang="en-GB" sz="2000" b="1" dirty="0"/>
              <a:t> </a:t>
            </a:r>
            <a:br>
              <a:rPr lang="fr-FR" sz="2000" b="1" dirty="0"/>
            </a:br>
            <a:r>
              <a:rPr lang="fr-FR" dirty="0"/>
              <a:t> </a:t>
            </a:r>
          </a:p>
        </p:txBody>
      </p:sp>
      <p:sp>
        <p:nvSpPr>
          <p:cNvPr id="12" name="Espace réservé du texte 11"/>
          <p:cNvSpPr>
            <a:spLocks noGrp="1"/>
          </p:cNvSpPr>
          <p:nvPr>
            <p:ph type="body" sz="quarter" idx="15"/>
          </p:nvPr>
        </p:nvSpPr>
        <p:spPr/>
        <p:txBody>
          <a:bodyPr/>
          <a:lstStyle/>
          <a:p>
            <a:r>
              <a:rPr lang="fr-FR" sz="1400" dirty="0"/>
              <a:t>Muriel </a:t>
            </a:r>
            <a:r>
              <a:rPr lang="fr-FR" sz="1400" dirty="0" err="1"/>
              <a:t>Lautré-Goasguen</a:t>
            </a:r>
            <a:r>
              <a:rPr lang="fr-FR" sz="1400" dirty="0"/>
              <a:t>, Christophe </a:t>
            </a:r>
            <a:r>
              <a:rPr lang="fr-FR" sz="1400" dirty="0" err="1"/>
              <a:t>Aldebert</a:t>
            </a:r>
            <a:r>
              <a:rPr lang="fr-FR" sz="1400" dirty="0"/>
              <a:t> et Philippe </a:t>
            </a:r>
            <a:r>
              <a:rPr lang="fr-FR" sz="1400" dirty="0" err="1"/>
              <a:t>Tournès</a:t>
            </a:r>
            <a:endParaRPr lang="fr-FR" sz="1400" dirty="0"/>
          </a:p>
        </p:txBody>
      </p:sp>
      <p:sp>
        <p:nvSpPr>
          <p:cNvPr id="4" name="Espace réservé du numéro de diapositive 3"/>
          <p:cNvSpPr>
            <a:spLocks noGrp="1"/>
          </p:cNvSpPr>
          <p:nvPr>
            <p:ph type="sldNum" sz="quarter" idx="4"/>
          </p:nvPr>
        </p:nvSpPr>
        <p:spPr/>
        <p:txBody>
          <a:bodyPr/>
          <a:lstStyle/>
          <a:p>
            <a:fld id="{C59E9118-33B1-4D54-B9F3-5B7DAEA597CD}" type="slidenum">
              <a:rPr lang="en-GB" smtClean="0"/>
              <a:pPr/>
              <a:t>92</a:t>
            </a:fld>
            <a:endParaRPr lang="en-GB" dirty="0"/>
          </a:p>
        </p:txBody>
      </p:sp>
      <p:pic>
        <p:nvPicPr>
          <p:cNvPr id="5" name="Image 4" descr="CMSLegal_ImageFromLibrary"/>
          <p:cNvPicPr>
            <a:picLocks/>
          </p:cNvPicPr>
          <p:nvPr/>
        </p:nvPicPr>
        <p:blipFill>
          <a:blip r:embed="rId3">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3" name="Groupe 12"/>
          <p:cNvGrpSpPr/>
          <p:nvPr/>
        </p:nvGrpSpPr>
        <p:grpSpPr>
          <a:xfrm>
            <a:off x="432001" y="332656"/>
            <a:ext cx="8439453" cy="748569"/>
            <a:chOff x="432001" y="332656"/>
            <a:chExt cx="8439453" cy="748569"/>
          </a:xfrm>
        </p:grpSpPr>
        <p:pic>
          <p:nvPicPr>
            <p:cNvPr id="14" name="Image 13" descr="CMSLegal_Cover_Logo_IM_iL_004_P"/>
            <p:cNvPicPr>
              <a:picLocks noChangeAspect="1"/>
            </p:cNvPicPr>
            <p:nvPr userDrawn="1"/>
          </p:nvPicPr>
          <p:blipFill rotWithShape="1">
            <a:blip r:embed="rId4" cstate="print">
              <a:extLst>
                <a:ext uri="{28A0092B-C50C-407E-A947-70E740481C1C}">
                  <a14:useLocalDpi xmlns:a14="http://schemas.microsoft.com/office/drawing/2010/main" val="0"/>
                </a:ext>
              </a:extLst>
            </a:blip>
            <a:srcRect r="83013"/>
            <a:stretch/>
          </p:blipFill>
          <p:spPr>
            <a:xfrm>
              <a:off x="432001" y="432000"/>
              <a:ext cx="1406734" cy="649225"/>
            </a:xfrm>
            <a:prstGeom prst="rect">
              <a:avLst/>
            </a:prstGeom>
          </p:spPr>
        </p:pic>
        <p:pic>
          <p:nvPicPr>
            <p:cNvPr id="15" name="Image 14" descr="CMS-FL-avocat-RV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32656"/>
              <a:ext cx="2787286" cy="720080"/>
            </a:xfrm>
            <a:prstGeom prst="rect">
              <a:avLst/>
            </a:prstGeom>
          </p:spPr>
        </p:pic>
      </p:grpSp>
      <p:pic>
        <p:nvPicPr>
          <p:cNvPr id="2" name="Image 1" descr="CMSLegal_ImageFromLibrary"/>
          <p:cNvPicPr>
            <a:picLocks/>
          </p:cNvPicPr>
          <p:nvPr/>
        </p:nvPicPr>
        <p:blipFill>
          <a:blip r:embed="rId6">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6" name="Image 5" descr="CMSLegal_ImageFromLibrary"/>
          <p:cNvPicPr>
            <a:picLocks/>
          </p:cNvPicPr>
          <p:nvPr/>
        </p:nvPicPr>
        <p:blipFill>
          <a:blip r:embed="rId7">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pic>
        <p:nvPicPr>
          <p:cNvPr id="7" name="Image 6" descr="CMSLegal_ImageFromLibrary"/>
          <p:cNvPicPr>
            <a:picLocks/>
          </p:cNvPicPr>
          <p:nvPr/>
        </p:nvPicPr>
        <p:blipFill>
          <a:blip r:embed="rId8">
            <a:extLst>
              <a:ext uri="{28A0092B-C50C-407E-A947-70E740481C1C}">
                <a14:useLocalDpi xmlns:a14="http://schemas.microsoft.com/office/drawing/2010/main" val="0"/>
              </a:ext>
            </a:extLst>
          </a:blip>
          <a:stretch>
            <a:fillRect/>
          </a:stretch>
        </p:blipFill>
        <p:spPr>
          <a:xfrm>
            <a:off x="216408" y="219457"/>
            <a:ext cx="8711184" cy="3669791"/>
          </a:xfrm>
          <a:prstGeom prst="rect">
            <a:avLst/>
          </a:prstGeom>
        </p:spPr>
      </p:pic>
      <p:grpSp>
        <p:nvGrpSpPr>
          <p:cNvPr id="16" name="Groupe 15"/>
          <p:cNvGrpSpPr/>
          <p:nvPr/>
        </p:nvGrpSpPr>
        <p:grpSpPr>
          <a:xfrm>
            <a:off x="432001" y="332656"/>
            <a:ext cx="8430105" cy="795369"/>
            <a:chOff x="432001" y="332656"/>
            <a:chExt cx="8430105" cy="795369"/>
          </a:xfrm>
        </p:grpSpPr>
        <p:pic>
          <p:nvPicPr>
            <p:cNvPr id="17" name="Image 16" descr="CMSLegal_Cover_Logo_IM_iL_004_N"/>
            <p:cNvPicPr>
              <a:picLocks noChangeAspect="1"/>
            </p:cNvPicPr>
            <p:nvPr userDrawn="1"/>
          </p:nvPicPr>
          <p:blipFill rotWithShape="1">
            <a:blip r:embed="rId9" cstate="print">
              <a:extLst>
                <a:ext uri="{28A0092B-C50C-407E-A947-70E740481C1C}">
                  <a14:useLocalDpi xmlns:a14="http://schemas.microsoft.com/office/drawing/2010/main" val="0"/>
                </a:ext>
              </a:extLst>
            </a:blip>
            <a:srcRect r="82214"/>
            <a:stretch/>
          </p:blipFill>
          <p:spPr>
            <a:xfrm>
              <a:off x="432001" y="478800"/>
              <a:ext cx="1472948" cy="649225"/>
            </a:xfrm>
            <a:prstGeom prst="rect">
              <a:avLst/>
            </a:prstGeom>
          </p:spPr>
        </p:pic>
        <p:pic>
          <p:nvPicPr>
            <p:cNvPr id="18" name="Image 17" descr="CMS-FL-avocat-negativ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084168" y="332656"/>
              <a:ext cx="2777938" cy="720000"/>
            </a:xfrm>
            <a:prstGeom prst="rect">
              <a:avLst/>
            </a:prstGeom>
          </p:spPr>
        </p:pic>
      </p:grpSp>
    </p:spTree>
    <p:extLst>
      <p:ext uri="{BB962C8B-B14F-4D97-AF65-F5344CB8AC3E}">
        <p14:creationId xmlns:p14="http://schemas.microsoft.com/office/powerpoint/2010/main" val="14267394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dirty="0"/>
              <a:t>VIII. A/ </a:t>
            </a:r>
            <a:r>
              <a:rPr lang="en-GB" dirty="0" err="1"/>
              <a:t>Sociétés</a:t>
            </a:r>
            <a:r>
              <a:rPr lang="en-GB" dirty="0"/>
              <a:t> holding et TVA : point </a:t>
            </a:r>
            <a:r>
              <a:rPr lang="en-GB" dirty="0" err="1"/>
              <a:t>d’actualité</a:t>
            </a:r>
            <a:r>
              <a:rPr lang="en-GB" dirty="0"/>
              <a:t> </a:t>
            </a:r>
            <a:r>
              <a:rPr lang="en-GB" dirty="0" err="1"/>
              <a:t>jurisprudentielle</a:t>
            </a:r>
            <a:r>
              <a:rPr lang="en-GB" dirty="0"/>
              <a:t> (1/4)</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93</a:t>
            </a:fld>
            <a:endParaRPr lang="en-GB" noProof="0" dirty="0"/>
          </a:p>
        </p:txBody>
      </p:sp>
      <p:sp>
        <p:nvSpPr>
          <p:cNvPr id="4" name="Textplatzhalter 3"/>
          <p:cNvSpPr>
            <a:spLocks noGrp="1"/>
          </p:cNvSpPr>
          <p:nvPr>
            <p:ph type="body" sz="quarter" idx="11"/>
          </p:nvPr>
        </p:nvSpPr>
        <p:spPr/>
        <p:txBody>
          <a:bodyPr/>
          <a:lstStyle/>
          <a:p>
            <a:pPr>
              <a:buFont typeface="Wingdings" panose="05000000000000000000" pitchFamily="2" charset="2"/>
              <a:buChar char="Ø"/>
            </a:pPr>
            <a:r>
              <a:rPr lang="en-GB" b="1" dirty="0"/>
              <a:t>CJUE, aff.C-249/17, Ryanair Ltd, conclusions du 3 </a:t>
            </a:r>
            <a:r>
              <a:rPr lang="en-GB" b="1" dirty="0" err="1"/>
              <a:t>mai</a:t>
            </a:r>
            <a:r>
              <a:rPr lang="en-GB" b="1" dirty="0"/>
              <a:t> 2018 (1/2)</a:t>
            </a:r>
            <a:endParaRPr lang="en-GB" dirty="0"/>
          </a:p>
          <a:p>
            <a:pPr lvl="1"/>
            <a:endParaRPr lang="en-GB" b="1" dirty="0"/>
          </a:p>
          <a:p>
            <a:pPr lvl="1"/>
            <a:r>
              <a:rPr lang="fr-FR" dirty="0"/>
              <a:t>La CJUE doit se prononcer sur la déductibilité de la TVA ayant grevé les frais supportés par la société </a:t>
            </a:r>
            <a:r>
              <a:rPr lang="fr-FR" dirty="0" err="1"/>
              <a:t>Ryanair</a:t>
            </a:r>
            <a:r>
              <a:rPr lang="fr-FR" dirty="0"/>
              <a:t> en vue d’acquérir la compagnie</a:t>
            </a:r>
            <a:br>
              <a:rPr lang="fr-FR" dirty="0"/>
            </a:br>
            <a:r>
              <a:rPr lang="fr-FR" dirty="0" err="1"/>
              <a:t>Aer</a:t>
            </a:r>
            <a:r>
              <a:rPr lang="fr-FR" dirty="0"/>
              <a:t> </a:t>
            </a:r>
            <a:r>
              <a:rPr lang="fr-FR" dirty="0" err="1"/>
              <a:t>Lingus</a:t>
            </a:r>
            <a:r>
              <a:rPr lang="fr-FR" dirty="0"/>
              <a:t>, alors que l’opération ne s’est finalement pas réalisée, la Commission européenne ayant estimé qu’elle constituait une opération de concentration contraire au droit européen.</a:t>
            </a:r>
          </a:p>
          <a:p>
            <a:pPr lvl="1"/>
            <a:endParaRPr lang="fr-FR" dirty="0"/>
          </a:p>
          <a:p>
            <a:pPr lvl="1"/>
            <a:r>
              <a:rPr lang="fr-FR" dirty="0"/>
              <a:t>Les questions posées par le juge irlandais : </a:t>
            </a:r>
          </a:p>
          <a:p>
            <a:pPr marL="1074738" lvl="3" indent="-342900">
              <a:buAutoNum type="arabicParenR"/>
            </a:pPr>
            <a:r>
              <a:rPr lang="fr-FR" dirty="0"/>
              <a:t>L’intention de fournir des services de gestion à la société cible d’une acquisition est-elle suffisante pour établir l’exercice d’une activité économique ? ;</a:t>
            </a:r>
          </a:p>
          <a:p>
            <a:pPr marL="1074738" lvl="3" indent="-342900">
              <a:buAutoNum type="arabicParenR"/>
            </a:pPr>
            <a:r>
              <a:rPr lang="fr-FR" dirty="0"/>
              <a:t>Existe-t-il un lien « direct et immédiat » suffisant entre les frais engagés et les services de gestion qui auraient été fournis en cas de succès de l’opération ?</a:t>
            </a:r>
          </a:p>
          <a:p>
            <a:pPr marL="1266300" lvl="3" indent="-342900">
              <a:buAutoNum type="arabicParenR"/>
            </a:pPr>
            <a:endParaRPr lang="fr-FR" dirty="0"/>
          </a:p>
        </p:txBody>
      </p:sp>
    </p:spTree>
    <p:extLst>
      <p:ext uri="{BB962C8B-B14F-4D97-AF65-F5344CB8AC3E}">
        <p14:creationId xmlns:p14="http://schemas.microsoft.com/office/powerpoint/2010/main" val="22406260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en-GB" dirty="0"/>
          </a:p>
          <a:p>
            <a:r>
              <a:rPr lang="en-GB" dirty="0"/>
              <a:t>VIII. A/ </a:t>
            </a:r>
            <a:r>
              <a:rPr lang="en-GB" dirty="0" err="1"/>
              <a:t>Sociétés</a:t>
            </a:r>
            <a:r>
              <a:rPr lang="en-GB" dirty="0"/>
              <a:t> holding et TVA : point </a:t>
            </a:r>
            <a:r>
              <a:rPr lang="en-GB" dirty="0" err="1"/>
              <a:t>d’actualité</a:t>
            </a:r>
            <a:r>
              <a:rPr lang="en-GB" dirty="0"/>
              <a:t> </a:t>
            </a:r>
            <a:r>
              <a:rPr lang="en-GB" dirty="0" err="1"/>
              <a:t>jurisprudentielle</a:t>
            </a:r>
            <a:r>
              <a:rPr lang="en-GB" dirty="0"/>
              <a:t> (2/4)</a:t>
            </a:r>
          </a:p>
          <a:p>
            <a:endParaRPr lang="fr-FR" dirty="0"/>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94</a:t>
            </a:fld>
            <a:endParaRPr lang="en-GB" noProof="0" dirty="0"/>
          </a:p>
        </p:txBody>
      </p:sp>
      <p:sp>
        <p:nvSpPr>
          <p:cNvPr id="4" name="Espace réservé du texte 3"/>
          <p:cNvSpPr>
            <a:spLocks noGrp="1"/>
          </p:cNvSpPr>
          <p:nvPr>
            <p:ph type="body" sz="quarter" idx="11"/>
          </p:nvPr>
        </p:nvSpPr>
        <p:spPr/>
        <p:txBody>
          <a:bodyPr/>
          <a:lstStyle/>
          <a:p>
            <a:pPr>
              <a:buFont typeface="Wingdings" panose="05000000000000000000" pitchFamily="2" charset="2"/>
              <a:buChar char="Ø"/>
            </a:pPr>
            <a:r>
              <a:rPr lang="en-GB" b="1" dirty="0"/>
              <a:t>CJUE, aff.C-249/17, Ryanair Ltd, conclusions du 3 </a:t>
            </a:r>
            <a:r>
              <a:rPr lang="en-GB" b="1" dirty="0" err="1"/>
              <a:t>mai</a:t>
            </a:r>
            <a:r>
              <a:rPr lang="en-GB" b="1" dirty="0"/>
              <a:t> 2018 (2/3)</a:t>
            </a:r>
            <a:endParaRPr lang="en-GB" dirty="0"/>
          </a:p>
          <a:p>
            <a:pPr marL="0" indent="0">
              <a:buNone/>
            </a:pPr>
            <a:endParaRPr lang="fr-FR" dirty="0"/>
          </a:p>
          <a:p>
            <a:pPr lvl="1"/>
            <a:r>
              <a:rPr lang="fr-FR" dirty="0"/>
              <a:t>L’avocat général rappelle la jurisprudence constante de la Cour selon laquelle la qualité d’assujetti résulte de l’intention de réaliser une activité économique.</a:t>
            </a:r>
          </a:p>
          <a:p>
            <a:pPr marL="363600" lvl="1" indent="0">
              <a:buNone/>
            </a:pPr>
            <a:endParaRPr lang="fr-FR" sz="1000" dirty="0"/>
          </a:p>
          <a:p>
            <a:pPr lvl="1"/>
            <a:r>
              <a:rPr lang="fr-FR" dirty="0"/>
              <a:t>Après un examen des questions posées sous l’angle de la «</a:t>
            </a:r>
            <a:r>
              <a:rPr lang="fr-FR" i="1" dirty="0"/>
              <a:t> </a:t>
            </a:r>
            <a:r>
              <a:rPr lang="fr-FR" dirty="0"/>
              <a:t>jurisprudence holding</a:t>
            </a:r>
            <a:r>
              <a:rPr lang="fr-FR" i="1" dirty="0"/>
              <a:t> </a:t>
            </a:r>
            <a:r>
              <a:rPr lang="fr-FR" dirty="0"/>
              <a:t>», basée sur la notion d’immixtion dans la gestion, l’avocat général développe une nouvelle approche à son sens plus pertinente dans le cas présenté, basée sur :</a:t>
            </a:r>
          </a:p>
          <a:p>
            <a:pPr marL="1076325" lvl="3" indent="-266700">
              <a:buFont typeface="Wingdings" panose="05000000000000000000" pitchFamily="2" charset="2"/>
              <a:buChar char="ü"/>
            </a:pPr>
            <a:r>
              <a:rPr lang="fr-FR" dirty="0"/>
              <a:t>une distinction entre une holding financière et une holding opérationnelle ;</a:t>
            </a:r>
          </a:p>
          <a:p>
            <a:pPr marL="1076325" lvl="3" indent="-266700">
              <a:buFont typeface="Wingdings" panose="05000000000000000000" pitchFamily="2" charset="2"/>
              <a:buChar char="ü"/>
            </a:pPr>
            <a:r>
              <a:rPr lang="fr-FR" dirty="0"/>
              <a:t>une approche fonctionnelle mieux adaptée à la dimension économique de l’affaire ;</a:t>
            </a:r>
          </a:p>
          <a:p>
            <a:pPr marL="1076325" lvl="3" indent="-266700">
              <a:buFont typeface="Wingdings" panose="05000000000000000000" pitchFamily="2" charset="2"/>
              <a:buChar char="ü"/>
            </a:pPr>
            <a:r>
              <a:rPr lang="fr-FR" dirty="0"/>
              <a:t>un lien entre l’acquisition de la participation et les revenus de l’activité opérationnelle.</a:t>
            </a:r>
          </a:p>
        </p:txBody>
      </p:sp>
    </p:spTree>
    <p:extLst>
      <p:ext uri="{BB962C8B-B14F-4D97-AF65-F5344CB8AC3E}">
        <p14:creationId xmlns:p14="http://schemas.microsoft.com/office/powerpoint/2010/main" val="27183548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en-GB" dirty="0"/>
          </a:p>
          <a:p>
            <a:r>
              <a:rPr lang="en-GB" dirty="0"/>
              <a:t>VIII. A/ </a:t>
            </a:r>
            <a:r>
              <a:rPr lang="en-GB" dirty="0" err="1"/>
              <a:t>Sociétés</a:t>
            </a:r>
            <a:r>
              <a:rPr lang="en-GB" dirty="0"/>
              <a:t> holding et TVA : point </a:t>
            </a:r>
            <a:r>
              <a:rPr lang="en-GB" dirty="0" err="1"/>
              <a:t>d’actualité</a:t>
            </a:r>
            <a:r>
              <a:rPr lang="en-GB" dirty="0"/>
              <a:t> </a:t>
            </a:r>
            <a:r>
              <a:rPr lang="en-GB" dirty="0" err="1"/>
              <a:t>jurisprudentielle</a:t>
            </a:r>
            <a:r>
              <a:rPr lang="en-GB" dirty="0"/>
              <a:t> (3/4)</a:t>
            </a:r>
          </a:p>
          <a:p>
            <a:endParaRPr lang="fr-FR" dirty="0"/>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95</a:t>
            </a:fld>
            <a:endParaRPr lang="en-GB" noProof="0" dirty="0"/>
          </a:p>
        </p:txBody>
      </p:sp>
      <p:sp>
        <p:nvSpPr>
          <p:cNvPr id="4" name="Espace réservé du texte 3"/>
          <p:cNvSpPr>
            <a:spLocks noGrp="1"/>
          </p:cNvSpPr>
          <p:nvPr>
            <p:ph type="body" sz="quarter" idx="11"/>
          </p:nvPr>
        </p:nvSpPr>
        <p:spPr/>
        <p:txBody>
          <a:bodyPr/>
          <a:lstStyle/>
          <a:p>
            <a:pPr>
              <a:buFont typeface="Wingdings" panose="05000000000000000000" pitchFamily="2" charset="2"/>
              <a:buChar char="Ø"/>
            </a:pPr>
            <a:r>
              <a:rPr lang="en-GB" b="1" dirty="0"/>
              <a:t>CJUE, aff.C-249/17, Ryanair Ltd, conclusions du 3 </a:t>
            </a:r>
            <a:r>
              <a:rPr lang="en-GB" b="1" dirty="0" err="1"/>
              <a:t>mai</a:t>
            </a:r>
            <a:r>
              <a:rPr lang="en-GB" b="1" dirty="0"/>
              <a:t> 2018 (3/3)</a:t>
            </a:r>
            <a:endParaRPr lang="en-GB" dirty="0"/>
          </a:p>
          <a:p>
            <a:endParaRPr lang="fr-FR" dirty="0"/>
          </a:p>
          <a:p>
            <a:pPr lvl="1"/>
            <a:r>
              <a:rPr lang="fr-FR" dirty="0"/>
              <a:t>Elle en conclut que :</a:t>
            </a:r>
          </a:p>
          <a:p>
            <a:pPr marL="0" indent="0">
              <a:buNone/>
            </a:pPr>
            <a:endParaRPr lang="fr-FR" sz="1000" dirty="0"/>
          </a:p>
          <a:p>
            <a:pPr lvl="2">
              <a:buFont typeface="Wingdings" panose="05000000000000000000" pitchFamily="2" charset="2"/>
              <a:buChar char="ü"/>
            </a:pPr>
            <a:r>
              <a:rPr lang="fr-FR" dirty="0"/>
              <a:t>l’acquisition stratégique d’une entreprise, par laquelle la société acquéreuse poursuit l’objectif de développer ou de transformer ses activités opérationnelles, doit être considérée comme un prolongement direct, permanent et nécessaire de l’activité taxable ;</a:t>
            </a:r>
          </a:p>
          <a:p>
            <a:pPr lvl="2">
              <a:buFont typeface="Wingdings" panose="05000000000000000000" pitchFamily="2" charset="2"/>
              <a:buChar char="ü"/>
            </a:pPr>
            <a:endParaRPr lang="fr-FR" sz="1000" dirty="0"/>
          </a:p>
          <a:p>
            <a:pPr lvl="2">
              <a:buFont typeface="Wingdings" panose="05000000000000000000" pitchFamily="2" charset="2"/>
              <a:buChar char="ü"/>
            </a:pPr>
            <a:r>
              <a:rPr lang="fr-FR" dirty="0"/>
              <a:t>les dépenses relatives à une telle acquisition stratégique, engagées par la société acquéreuse, présentent un lien direct et immédiat avec l’activité imposable de la société. La TVA les grevant est pleinement déductible dans les limites de cette activité.</a:t>
            </a:r>
          </a:p>
        </p:txBody>
      </p:sp>
    </p:spTree>
    <p:extLst>
      <p:ext uri="{BB962C8B-B14F-4D97-AF65-F5344CB8AC3E}">
        <p14:creationId xmlns:p14="http://schemas.microsoft.com/office/powerpoint/2010/main" val="42285680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en-GB" dirty="0"/>
          </a:p>
          <a:p>
            <a:r>
              <a:rPr lang="en-GB" dirty="0"/>
              <a:t>VIII. A/ </a:t>
            </a:r>
            <a:r>
              <a:rPr lang="en-GB" dirty="0" err="1"/>
              <a:t>Sociétés</a:t>
            </a:r>
            <a:r>
              <a:rPr lang="en-GB" dirty="0"/>
              <a:t> holding et TVA : point </a:t>
            </a:r>
            <a:r>
              <a:rPr lang="en-GB" dirty="0" err="1"/>
              <a:t>d’actualité</a:t>
            </a:r>
            <a:r>
              <a:rPr lang="en-GB" dirty="0"/>
              <a:t> </a:t>
            </a:r>
            <a:r>
              <a:rPr lang="en-GB" dirty="0" err="1"/>
              <a:t>jurisprudentielle</a:t>
            </a:r>
            <a:r>
              <a:rPr lang="en-GB" dirty="0"/>
              <a:t> (4/4)</a:t>
            </a:r>
          </a:p>
          <a:p>
            <a:endParaRPr lang="fr-FR" dirty="0"/>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96</a:t>
            </a:fld>
            <a:endParaRPr lang="en-GB" noProof="0" dirty="0"/>
          </a:p>
        </p:txBody>
      </p:sp>
      <p:sp>
        <p:nvSpPr>
          <p:cNvPr id="4" name="Espace réservé du texte 3"/>
          <p:cNvSpPr>
            <a:spLocks noGrp="1"/>
          </p:cNvSpPr>
          <p:nvPr>
            <p:ph type="body" sz="quarter" idx="11"/>
          </p:nvPr>
        </p:nvSpPr>
        <p:spPr/>
        <p:txBody>
          <a:bodyPr/>
          <a:lstStyle/>
          <a:p>
            <a:pPr>
              <a:buFont typeface="Wingdings" panose="05000000000000000000" pitchFamily="2" charset="2"/>
              <a:buChar char="Ø"/>
            </a:pPr>
            <a:r>
              <a:rPr lang="fr-FR" b="1" dirty="0"/>
              <a:t>CE du 22 mai 2017, n° 396945, </a:t>
            </a:r>
            <a:r>
              <a:rPr lang="fr-FR" b="1" dirty="0" err="1"/>
              <a:t>sté</a:t>
            </a:r>
            <a:r>
              <a:rPr lang="fr-FR" b="1" dirty="0"/>
              <a:t> Marle Participations</a:t>
            </a:r>
          </a:p>
          <a:p>
            <a:pPr marL="0" indent="0">
              <a:buNone/>
            </a:pPr>
            <a:r>
              <a:rPr lang="fr-FR" sz="1800" dirty="0"/>
              <a:t>Le Conseil d’Etat a décidé de poser à la Cour de justice une </a:t>
            </a:r>
            <a:r>
              <a:rPr lang="fr-FR" sz="1800" b="1" dirty="0"/>
              <a:t>question préjudicielle </a:t>
            </a:r>
            <a:r>
              <a:rPr lang="fr-FR" sz="1800" dirty="0"/>
              <a:t>relative à la notion d’immixtion dans la gestion :</a:t>
            </a:r>
          </a:p>
          <a:p>
            <a:pPr lvl="1"/>
            <a:endParaRPr lang="fr-FR" sz="1000" dirty="0"/>
          </a:p>
          <a:p>
            <a:pPr lvl="1"/>
            <a:r>
              <a:rPr lang="fr-FR" dirty="0"/>
              <a:t>le litige porte sur la déductibilité de la TVA grevant les frais d’acquisition des titres de participations de filiales par une société holding dont l’activité économique consiste à rendre à celles-ci des prestations de locations immobilières soumises à la TVA </a:t>
            </a:r>
            <a:r>
              <a:rPr lang="fr-FR" sz="1600" dirty="0"/>
              <a:t>;</a:t>
            </a:r>
          </a:p>
          <a:p>
            <a:pPr lvl="1"/>
            <a:endParaRPr lang="fr-FR" sz="1000" dirty="0"/>
          </a:p>
          <a:p>
            <a:pPr lvl="1"/>
            <a:r>
              <a:rPr lang="fr-FR" dirty="0"/>
              <a:t>la question posée à la Cour de justice est celle de savoir si la location d’un immeuble par une société holding à une filiale traduit, au sens de sa jurisprudence, une immixtion directe ou indirecte dans la gestion de la filiale ayant pour effet de conférer à l’acquisition et à la détention de parts de cette filiale le caractère d’activités économiques au sens de la directive TVA n° 2006/112/CE du 28 novembre 2006.</a:t>
            </a:r>
          </a:p>
          <a:p>
            <a:endParaRPr lang="fr-FR" dirty="0"/>
          </a:p>
        </p:txBody>
      </p:sp>
    </p:spTree>
    <p:extLst>
      <p:ext uri="{BB962C8B-B14F-4D97-AF65-F5344CB8AC3E}">
        <p14:creationId xmlns:p14="http://schemas.microsoft.com/office/powerpoint/2010/main" val="3363906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VIII. B/ La refacturation de frais par une société holding : épilogue</a:t>
            </a:r>
          </a:p>
        </p:txBody>
      </p:sp>
      <p:sp>
        <p:nvSpPr>
          <p:cNvPr id="3" name="Espace réservé du texte 2"/>
          <p:cNvSpPr>
            <a:spLocks noGrp="1"/>
          </p:cNvSpPr>
          <p:nvPr>
            <p:ph type="body" sz="quarter" idx="11"/>
          </p:nvPr>
        </p:nvSpPr>
        <p:spPr>
          <a:xfrm>
            <a:off x="432000" y="1484784"/>
            <a:ext cx="8316464" cy="4464496"/>
          </a:xfrm>
        </p:spPr>
        <p:txBody>
          <a:bodyPr/>
          <a:lstStyle/>
          <a:p>
            <a:pPr marL="0" indent="0">
              <a:buNone/>
            </a:pPr>
            <a:r>
              <a:rPr lang="fr-FR" i="1" dirty="0"/>
              <a:t>(Affaire Lagardère SCA – CE, 13 décembre 2017, n° 397580)</a:t>
            </a:r>
          </a:p>
          <a:p>
            <a:pPr>
              <a:buFont typeface="Wingdings" panose="05000000000000000000" pitchFamily="2" charset="2"/>
              <a:buChar char="Ø"/>
            </a:pPr>
            <a:endParaRPr lang="fr-FR" sz="800" dirty="0"/>
          </a:p>
          <a:p>
            <a:pPr>
              <a:buFont typeface="Wingdings" panose="05000000000000000000" pitchFamily="2" charset="2"/>
              <a:buChar char="Ø"/>
            </a:pPr>
            <a:r>
              <a:rPr lang="fr-FR" dirty="0"/>
              <a:t>Le considérant de principe :</a:t>
            </a:r>
          </a:p>
          <a:p>
            <a:pPr lvl="1"/>
            <a:r>
              <a:rPr lang="fr-FR" dirty="0"/>
              <a:t>paragraphe 5 de l'arrêt :</a:t>
            </a:r>
          </a:p>
          <a:p>
            <a:pPr lvl="2">
              <a:buFont typeface="Wingdings" panose="05000000000000000000" pitchFamily="2" charset="2"/>
              <a:buChar char="ü"/>
            </a:pPr>
            <a:r>
              <a:rPr lang="fr-FR" sz="1500" dirty="0"/>
              <a:t>« 5. La cour a estimé que les dépenses de conseil litigieuses, refacturées aux filiales ayant réalisé les prises de participation, ne pouvaient être inscrites ni au numérateur, ni au dénominateur du prorata de déduction de la TVA ayant grevé les achats de biens et services à utilisation mixte de la société holding, au motif qu'elles avaient été engagées par la société requérante dans le cadre de la détention de ses participations dans les filiales du groupe et ne pouvaient donc être regardées comme correspondant à une activité économique effectuée par un assujetti agissant en tant que tel, comprise dans le champ d'application de la taxe, alors même que ces dépenses auraient été refacturées aux filiales ayant réalisé les prises de participation pour respecter le principe selon lequel les transactions entre sociétés liées doivent s'effectuer  selon les conditions normales de marché. En statuant ainsi, alors que les dépenses de conseil refacturées aux filiales constituaient pour la société Lagardère SCA la rémunération d'une activité économique occasionnelle et qu'une personne assujettie à la TVA pour une activité économique exercée de manière permanente doit être considérée comme assujettie pour toute autre activité économique exercée de manière occasionnelle, la Cour a commis une erreur de droit. »</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97</a:t>
            </a:fld>
            <a:endParaRPr lang="en-GB" noProof="0" dirty="0"/>
          </a:p>
        </p:txBody>
      </p:sp>
    </p:spTree>
    <p:extLst>
      <p:ext uri="{BB962C8B-B14F-4D97-AF65-F5344CB8AC3E}">
        <p14:creationId xmlns:p14="http://schemas.microsoft.com/office/powerpoint/2010/main" val="35002964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32000" y="547200"/>
            <a:ext cx="8388472" cy="721560"/>
          </a:xfrm>
        </p:spPr>
        <p:txBody>
          <a:bodyPr/>
          <a:lstStyle/>
          <a:p>
            <a:r>
              <a:rPr lang="en-GB" dirty="0"/>
              <a:t>VIII. C/ Les </a:t>
            </a:r>
            <a:r>
              <a:rPr lang="en-GB" dirty="0" err="1"/>
              <a:t>intérêts</a:t>
            </a:r>
            <a:r>
              <a:rPr lang="en-GB" dirty="0"/>
              <a:t> </a:t>
            </a:r>
            <a:r>
              <a:rPr lang="en-GB" dirty="0" err="1"/>
              <a:t>d’obligations</a:t>
            </a:r>
            <a:r>
              <a:rPr lang="en-GB" dirty="0"/>
              <a:t> </a:t>
            </a:r>
            <a:r>
              <a:rPr lang="en-GB" dirty="0" err="1"/>
              <a:t>sont-ils</a:t>
            </a:r>
            <a:r>
              <a:rPr lang="en-GB" dirty="0"/>
              <a:t> à </a:t>
            </a:r>
            <a:r>
              <a:rPr lang="en-GB" dirty="0" err="1"/>
              <a:t>prendre</a:t>
            </a:r>
            <a:r>
              <a:rPr lang="en-GB" dirty="0"/>
              <a:t> en </a:t>
            </a:r>
            <a:r>
              <a:rPr lang="en-GB" dirty="0" err="1"/>
              <a:t>compte</a:t>
            </a:r>
            <a:r>
              <a:rPr lang="en-GB" dirty="0"/>
              <a:t> pour le </a:t>
            </a:r>
            <a:r>
              <a:rPr lang="en-GB" dirty="0" err="1"/>
              <a:t>calcul</a:t>
            </a:r>
            <a:r>
              <a:rPr lang="en-GB" dirty="0"/>
              <a:t> du coefficient de taxation ? (1/2)</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98</a:t>
            </a:fld>
            <a:endParaRPr lang="en-GB" noProof="0" dirty="0"/>
          </a:p>
        </p:txBody>
      </p:sp>
      <p:sp>
        <p:nvSpPr>
          <p:cNvPr id="4" name="Textplatzhalter 3"/>
          <p:cNvSpPr>
            <a:spLocks noGrp="1"/>
          </p:cNvSpPr>
          <p:nvPr>
            <p:ph type="body" sz="quarter" idx="11"/>
          </p:nvPr>
        </p:nvSpPr>
        <p:spPr>
          <a:xfrm>
            <a:off x="432000" y="1868400"/>
            <a:ext cx="8280000" cy="4446000"/>
          </a:xfrm>
        </p:spPr>
        <p:txBody>
          <a:bodyPr/>
          <a:lstStyle/>
          <a:p>
            <a:pPr>
              <a:buFont typeface="Wingdings" panose="05000000000000000000" pitchFamily="2" charset="2"/>
              <a:buChar char="Ø"/>
            </a:pPr>
            <a:r>
              <a:rPr lang="fr-FR" dirty="0"/>
              <a:t>Dans le cadre d’un LBO, une société ACG Holding a acheté 100 % des titres d’une société ainsi que 100 % des obligations convertibles en actions (OCA) émises par cette dernière.</a:t>
            </a:r>
          </a:p>
          <a:p>
            <a:pPr>
              <a:buFont typeface="Wingdings" panose="05000000000000000000" pitchFamily="2" charset="2"/>
              <a:buChar char="Ø"/>
            </a:pPr>
            <a:endParaRPr lang="fr-FR" dirty="0"/>
          </a:p>
          <a:p>
            <a:pPr>
              <a:buFont typeface="Wingdings" panose="05000000000000000000" pitchFamily="2" charset="2"/>
              <a:buChar char="Ø"/>
            </a:pPr>
            <a:r>
              <a:rPr lang="fr-FR" dirty="0"/>
              <a:t>L’administration a considéré que les intérêts de ces obligations étaient à inscrire au dénominateur du prorata, ce qu’avait approuvé la CAA de Versailles le 21 juillet 2015, en retenant :</a:t>
            </a:r>
          </a:p>
          <a:p>
            <a:pPr lvl="1"/>
            <a:r>
              <a:rPr lang="fr-FR" dirty="0"/>
              <a:t>d’une part, que l’acquisition de ces OCA et la perception des produits financiers qu’elles ont générés avaient eu pour objet et pour effet de concourir directement à la réalisation de l’opération d’acquisition de la société ;</a:t>
            </a:r>
          </a:p>
          <a:p>
            <a:pPr lvl="1"/>
            <a:r>
              <a:rPr lang="fr-FR" dirty="0"/>
              <a:t>et, d’autre part, que cette opération de LBO avait permis à la société de facturer des </a:t>
            </a:r>
            <a:r>
              <a:rPr lang="fr-FR" i="1" dirty="0"/>
              <a:t>management </a:t>
            </a:r>
            <a:r>
              <a:rPr lang="fr-FR" i="1" dirty="0" err="1"/>
              <a:t>fees</a:t>
            </a:r>
            <a:r>
              <a:rPr lang="fr-FR" dirty="0"/>
              <a:t>. </a:t>
            </a:r>
          </a:p>
        </p:txBody>
      </p:sp>
    </p:spTree>
    <p:extLst>
      <p:ext uri="{BB962C8B-B14F-4D97-AF65-F5344CB8AC3E}">
        <p14:creationId xmlns:p14="http://schemas.microsoft.com/office/powerpoint/2010/main" val="13692925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en-GB" dirty="0"/>
              <a:t>VIII. C/ Les </a:t>
            </a:r>
            <a:r>
              <a:rPr lang="en-GB" dirty="0" err="1"/>
              <a:t>intérêts</a:t>
            </a:r>
            <a:r>
              <a:rPr lang="en-GB" dirty="0"/>
              <a:t> </a:t>
            </a:r>
            <a:r>
              <a:rPr lang="en-GB" dirty="0" err="1"/>
              <a:t>d’obligations</a:t>
            </a:r>
            <a:r>
              <a:rPr lang="en-GB" dirty="0"/>
              <a:t> </a:t>
            </a:r>
            <a:r>
              <a:rPr lang="en-GB" dirty="0" err="1"/>
              <a:t>sont-ils</a:t>
            </a:r>
            <a:r>
              <a:rPr lang="en-GB" dirty="0"/>
              <a:t> à </a:t>
            </a:r>
            <a:r>
              <a:rPr lang="en-GB" dirty="0" err="1"/>
              <a:t>prendre</a:t>
            </a:r>
            <a:r>
              <a:rPr lang="en-GB" dirty="0"/>
              <a:t> en </a:t>
            </a:r>
            <a:r>
              <a:rPr lang="en-GB" dirty="0" err="1"/>
              <a:t>compte</a:t>
            </a:r>
            <a:r>
              <a:rPr lang="en-GB" dirty="0"/>
              <a:t> pour le </a:t>
            </a:r>
            <a:r>
              <a:rPr lang="en-GB" dirty="0" err="1"/>
              <a:t>calcul</a:t>
            </a:r>
            <a:r>
              <a:rPr lang="en-GB" dirty="0"/>
              <a:t> du coefficient de taxation ? (2/2)</a:t>
            </a:r>
          </a:p>
        </p:txBody>
      </p:sp>
      <p:sp>
        <p:nvSpPr>
          <p:cNvPr id="3" name="Espace réservé du texte 2"/>
          <p:cNvSpPr>
            <a:spLocks noGrp="1"/>
          </p:cNvSpPr>
          <p:nvPr>
            <p:ph type="body" sz="quarter" idx="11"/>
          </p:nvPr>
        </p:nvSpPr>
        <p:spPr>
          <a:xfrm>
            <a:off x="432000" y="1916832"/>
            <a:ext cx="8100440" cy="4397568"/>
          </a:xfrm>
        </p:spPr>
        <p:txBody>
          <a:bodyPr/>
          <a:lstStyle/>
          <a:p>
            <a:pPr>
              <a:buFont typeface="Wingdings" panose="05000000000000000000" pitchFamily="2" charset="2"/>
              <a:buChar char="Ø"/>
            </a:pPr>
            <a:r>
              <a:rPr lang="fr-FR" dirty="0"/>
              <a:t>Cassation par un arrêt du 5 mars 2018, n° 393647, car la Cour aurait dû rechercher si la souscription des OPCA s’analysait comme un prêt consenti par la société requérante à sa filiale.</a:t>
            </a:r>
          </a:p>
          <a:p>
            <a:pPr>
              <a:buFont typeface="Wingdings" panose="05000000000000000000" pitchFamily="2" charset="2"/>
              <a:buChar char="Ø"/>
            </a:pPr>
            <a:endParaRPr lang="fr-FR" dirty="0"/>
          </a:p>
          <a:p>
            <a:pPr>
              <a:buFont typeface="Wingdings" panose="05000000000000000000" pitchFamily="2" charset="2"/>
              <a:buChar char="Ø"/>
            </a:pPr>
            <a:r>
              <a:rPr lang="fr-FR" dirty="0"/>
              <a:t>Il en résulte donc, </a:t>
            </a:r>
            <a:r>
              <a:rPr lang="fr-FR" i="1" dirty="0"/>
              <a:t>a contrario</a:t>
            </a:r>
            <a:r>
              <a:rPr lang="fr-FR" dirty="0"/>
              <a:t>, que ces intérêts ne sont pas la contrepartie ou le prolongement d’une activité économique au motif qu’ils permettent de la développer.</a:t>
            </a:r>
          </a:p>
          <a:p>
            <a:pPr>
              <a:buFont typeface="Wingdings" panose="05000000000000000000" pitchFamily="2" charset="2"/>
              <a:buChar char="Ø"/>
            </a:pPr>
            <a:endParaRPr lang="fr-FR" dirty="0"/>
          </a:p>
          <a:p>
            <a:pPr>
              <a:buFont typeface="Wingdings" panose="05000000000000000000" pitchFamily="2" charset="2"/>
              <a:buChar char="Ø"/>
            </a:pPr>
            <a:r>
              <a:rPr lang="fr-FR" dirty="0"/>
              <a:t>Ces intérêts ne sont la contrepartie d’une opération économique que s’ils caractérisent une activité financière en elle-même, par exemple un prêt (et non pas un placement réalisé a l’instar d’un particulier).</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99</a:t>
            </a:fld>
            <a:endParaRPr lang="en-GB" noProof="0" dirty="0"/>
          </a:p>
        </p:txBody>
      </p:sp>
    </p:spTree>
    <p:extLst>
      <p:ext uri="{BB962C8B-B14F-4D97-AF65-F5344CB8AC3E}">
        <p14:creationId xmlns:p14="http://schemas.microsoft.com/office/powerpoint/2010/main" val="1113652935"/>
      </p:ext>
    </p:extLst>
  </p:cSld>
  <p:clrMapOvr>
    <a:masterClrMapping/>
  </p:clrMapOvr>
</p:sld>
</file>

<file path=ppt/theme/theme1.xml><?xml version="1.0" encoding="utf-8"?>
<a:theme xmlns:a="http://schemas.openxmlformats.org/drawingml/2006/main" name="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229B98B3-A436-4FBB-B401-22F916878C32}"/>
    </a:ext>
  </a:extLst>
</a:theme>
</file>

<file path=ppt/theme/theme10.xml><?xml version="1.0" encoding="utf-8"?>
<a:theme xmlns:a="http://schemas.openxmlformats.org/drawingml/2006/main" name="4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709CCBFC-DACF-41C2-8206-E26EE4FA8775}"/>
    </a:ext>
  </a:extLst>
</a:theme>
</file>

<file path=ppt/theme/theme11.xml><?xml version="1.0" encoding="utf-8"?>
<a:theme xmlns:a="http://schemas.openxmlformats.org/drawingml/2006/main" name="5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709CCBFC-DACF-41C2-8206-E26EE4FA8775}"/>
    </a:ext>
  </a:extLst>
</a:theme>
</file>

<file path=ppt/theme/theme12.xml><?xml version="1.0" encoding="utf-8"?>
<a:theme xmlns:a="http://schemas.openxmlformats.org/drawingml/2006/main" name="6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709CCBFC-DACF-41C2-8206-E26EE4FA8775}"/>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229B98B3-A436-4FBB-B401-22F916878C32}"/>
    </a:ext>
  </a:extLst>
</a:theme>
</file>

<file path=ppt/theme/theme3.xml><?xml version="1.0" encoding="utf-8"?>
<a:theme xmlns:a="http://schemas.openxmlformats.org/drawingml/2006/main" name="2_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229B98B3-A436-4FBB-B401-22F916878C32}"/>
    </a:ext>
  </a:extLst>
</a:theme>
</file>

<file path=ppt/theme/theme4.xml><?xml version="1.0" encoding="utf-8"?>
<a:theme xmlns:a="http://schemas.openxmlformats.org/drawingml/2006/main" name="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96D693A4-E70D-4CAF-9106-8D47F905FD2A}" vid="{7C474326-53B0-48B5-8BF2-53B1850C137D}"/>
    </a:ext>
  </a:extLst>
</a:theme>
</file>

<file path=ppt/theme/theme5.xml><?xml version="1.0" encoding="utf-8"?>
<a:theme xmlns:a="http://schemas.openxmlformats.org/drawingml/2006/main" name="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709CCBFC-DACF-41C2-8206-E26EE4FA8775}"/>
    </a:ext>
  </a:extLst>
</a:theme>
</file>

<file path=ppt/theme/theme6.xml><?xml version="1.0" encoding="utf-8"?>
<a:theme xmlns:a="http://schemas.openxmlformats.org/drawingml/2006/main" name="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2B059908-7AC7-48A6-AE68-55E38E8CE17C}"/>
    </a:ext>
  </a:extLst>
</a:theme>
</file>

<file path=ppt/theme/theme7.xml><?xml version="1.0" encoding="utf-8"?>
<a:theme xmlns:a="http://schemas.openxmlformats.org/drawingml/2006/main" name="1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3.potx" id="{EBC8EDA7-A4F9-407D-8EAB-943C3C667CA7}" vid="{93A1A0DD-9C7D-4E42-ABC4-591FCCCCFC52}"/>
    </a:ext>
  </a:extLst>
</a:theme>
</file>

<file path=ppt/theme/theme8.xml><?xml version="1.0" encoding="utf-8"?>
<a:theme xmlns:a="http://schemas.openxmlformats.org/drawingml/2006/main" name="2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709CCBFC-DACF-41C2-8206-E26EE4FA8775}"/>
    </a:ext>
  </a:extLst>
</a:theme>
</file>

<file path=ppt/theme/theme9.xml><?xml version="1.0" encoding="utf-8"?>
<a:theme xmlns:a="http://schemas.openxmlformats.org/drawingml/2006/main" name="3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96D693A4-E70D-4CAF-9106-8D47F905FD2A}" vid="{709CCBFC-DACF-41C2-8206-E26EE4FA8775}"/>
    </a:ext>
  </a:extLst>
</a:theme>
</file>

<file path=ppt/theme/themeOverride1.xml><?xml version="1.0" encoding="utf-8"?>
<a:themeOverride xmlns:a="http://schemas.openxmlformats.org/drawingml/2006/main">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themeOverride>
</file>

<file path=ppt/theme/themeOverride2.xml><?xml version="1.0" encoding="utf-8"?>
<a:themeOverride xmlns:a="http://schemas.openxmlformats.org/drawingml/2006/main">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themeOverride>
</file>

<file path=ppt/theme/themeOverride3.xml><?xml version="1.0" encoding="utf-8"?>
<a:themeOverride xmlns:a="http://schemas.openxmlformats.org/drawingml/2006/main">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themeOverride>
</file>

<file path=ppt/theme/themeOverride4.xml><?xml version="1.0" encoding="utf-8"?>
<a:themeOverride xmlns:a="http://schemas.openxmlformats.org/drawingml/2006/main">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themeOverride>
</file>

<file path=ppt/theme/themeOverride5.xml><?xml version="1.0" encoding="utf-8"?>
<a:themeOverride xmlns:a="http://schemas.openxmlformats.org/drawingml/2006/main">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themeOverride>
</file>

<file path=ppt/theme/themeOverride6.xml><?xml version="1.0" encoding="utf-8"?>
<a:themeOverride xmlns:a="http://schemas.openxmlformats.org/drawingml/2006/main">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themeOverride>
</file>

<file path=ppt/theme/themeOverride7.xml><?xml version="1.0" encoding="utf-8"?>
<a:themeOverride xmlns:a="http://schemas.openxmlformats.org/drawingml/2006/main">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themeOverride>
</file>

<file path=ppt/theme/themeOverride8.xml><?xml version="1.0" encoding="utf-8"?>
<a:themeOverride xmlns:a="http://schemas.openxmlformats.org/drawingml/2006/main">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blank</Template>
  <TotalTime>673</TotalTime>
  <Words>11646</Words>
  <Application>Microsoft Office PowerPoint</Application>
  <PresentationFormat>Affichage à l'écran (4:3)</PresentationFormat>
  <Paragraphs>3464</Paragraphs>
  <Slides>108</Slides>
  <Notes>108</Notes>
  <HiddenSlides>0</HiddenSlides>
  <MMClips>0</MMClips>
  <ScaleCrop>false</ScaleCrop>
  <HeadingPairs>
    <vt:vector size="6" baseType="variant">
      <vt:variant>
        <vt:lpstr>Polices utilisées</vt:lpstr>
      </vt:variant>
      <vt:variant>
        <vt:i4>7</vt:i4>
      </vt:variant>
      <vt:variant>
        <vt:lpstr>Thème</vt:lpstr>
      </vt:variant>
      <vt:variant>
        <vt:i4>12</vt:i4>
      </vt:variant>
      <vt:variant>
        <vt:lpstr>Titres des diapositives</vt:lpstr>
      </vt:variant>
      <vt:variant>
        <vt:i4>108</vt:i4>
      </vt:variant>
    </vt:vector>
  </HeadingPairs>
  <TitlesOfParts>
    <vt:vector size="127" baseType="lpstr">
      <vt:lpstr>Arial</vt:lpstr>
      <vt:lpstr>Calibri</vt:lpstr>
      <vt:lpstr>Courier New</vt:lpstr>
      <vt:lpstr>Symbol</vt:lpstr>
      <vt:lpstr>Tahoma</vt:lpstr>
      <vt:lpstr>Times New Roman</vt:lpstr>
      <vt:lpstr>Wingdings</vt:lpstr>
      <vt:lpstr>Blank</vt:lpstr>
      <vt:lpstr>1_Blank</vt:lpstr>
      <vt:lpstr>2_Blank</vt:lpstr>
      <vt:lpstr>intermediate_title_page_with_image_Design</vt:lpstr>
      <vt:lpstr>text_slide_with_Design</vt:lpstr>
      <vt:lpstr>empty_slide_Design</vt:lpstr>
      <vt:lpstr>1_text_slide_with_Design</vt:lpstr>
      <vt:lpstr>2_text_slide_with_Design</vt:lpstr>
      <vt:lpstr>3_text_slide_with_Design</vt:lpstr>
      <vt:lpstr>4_text_slide_with_Design</vt:lpstr>
      <vt:lpstr>5_text_slide_with_Design</vt:lpstr>
      <vt:lpstr>6_text_slide_with_Design</vt:lpstr>
      <vt:lpstr>Actualité TVA, taxes sur les salaires et sur le chiffre d’affaires</vt:lpstr>
      <vt:lpstr>Présentation PowerPoint</vt:lpstr>
      <vt:lpstr>I. Compliance : certification des systèmes de caisse et conservation des factures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E-commerce : à quoi faut-il désormais se préparer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III. Correction des erreurs et respect du principe de neutralité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IV. Ventes en chaîne : récents développements jurisprudentiels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 Les transmissions d’universalités totales ou partielles de biens  </vt:lpstr>
      <vt:lpstr>V. Les transmissions d’universalités totales ou partielles de biens (1/8)</vt:lpstr>
      <vt:lpstr>V. Les transmissions d’universalités totales ou partielles de biens (2/8)</vt:lpstr>
      <vt:lpstr>V. Les transmissions d’universalités totales ou partielles de biens (3/8)</vt:lpstr>
      <vt:lpstr>V. Les transmissions d’universalités totales ou partielles de biens (4/8)</vt:lpstr>
      <vt:lpstr>V. Les transmissions d’universalités totales ou partielles de biens (5/8)</vt:lpstr>
      <vt:lpstr>V. Les transmissions d’universalités totales ou partielles de biens (6/8)</vt:lpstr>
      <vt:lpstr>V. Les transmissions d’universalités totales ou partielles de biens (7/8)</vt:lpstr>
      <vt:lpstr>VIII. Les transmissions d’universalités totales ou partielles de biens (8/8)</vt:lpstr>
      <vt:lpstr>VI. Actualité des rappels en matière de TVA et de taxe sur les salaires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VII. Incidence des ajustements de prix de transfert sur les droits de douane et la TVA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VIII. Sociétés holding et TVA : point d’actualité jurisprudentielle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IX. Le reste de l’actualité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CMS BFL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Messager Pierre-Yann</dc:creator>
  <cp:lastModifiedBy>Enderle Lucile</cp:lastModifiedBy>
  <cp:revision>240</cp:revision>
  <cp:lastPrinted>2018-07-05T07:01:24Z</cp:lastPrinted>
  <dcterms:created xsi:type="dcterms:W3CDTF">2017-12-29T10:34:10Z</dcterms:created>
  <dcterms:modified xsi:type="dcterms:W3CDTF">2018-07-05T07:15:50Z</dcterms:modified>
</cp:coreProperties>
</file>