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68" r:id="rId5"/>
    <p:sldMasterId id="2147483670" r:id="rId6"/>
  </p:sldMasterIdLst>
  <p:notesMasterIdLst>
    <p:notesMasterId r:id="rId34"/>
  </p:notesMasterIdLst>
  <p:sldIdLst>
    <p:sldId id="932" r:id="rId7"/>
    <p:sldId id="951" r:id="rId8"/>
    <p:sldId id="954" r:id="rId9"/>
    <p:sldId id="973" r:id="rId10"/>
    <p:sldId id="967" r:id="rId11"/>
    <p:sldId id="957" r:id="rId12"/>
    <p:sldId id="958" r:id="rId13"/>
    <p:sldId id="959" r:id="rId14"/>
    <p:sldId id="268" r:id="rId15"/>
    <p:sldId id="262" r:id="rId16"/>
    <p:sldId id="261" r:id="rId17"/>
    <p:sldId id="960" r:id="rId18"/>
    <p:sldId id="961" r:id="rId19"/>
    <p:sldId id="972" r:id="rId20"/>
    <p:sldId id="260" r:id="rId21"/>
    <p:sldId id="264" r:id="rId22"/>
    <p:sldId id="265" r:id="rId23"/>
    <p:sldId id="266" r:id="rId24"/>
    <p:sldId id="267" r:id="rId25"/>
    <p:sldId id="974" r:id="rId26"/>
    <p:sldId id="269" r:id="rId27"/>
    <p:sldId id="270" r:id="rId28"/>
    <p:sldId id="953" r:id="rId29"/>
    <p:sldId id="962" r:id="rId30"/>
    <p:sldId id="963" r:id="rId31"/>
    <p:sldId id="899" r:id="rId32"/>
    <p:sldId id="964" r:id="rId33"/>
  </p:sldIdLst>
  <p:sldSz cx="11430000" cy="6426200"/>
  <p:notesSz cx="15240000" cy="79756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80" userDrawn="1">
          <p15:clr>
            <a:srgbClr val="A4A3A4"/>
          </p15:clr>
        </p15:guide>
        <p15:guide id="5" pos="357" userDrawn="1">
          <p15:clr>
            <a:srgbClr val="A4A3A4"/>
          </p15:clr>
        </p15:guide>
        <p15:guide id="6" orient="horz" pos="368" userDrawn="1">
          <p15:clr>
            <a:srgbClr val="A4A3A4"/>
          </p15:clr>
        </p15:guide>
        <p15:guide id="12" orient="horz" pos="2024" userDrawn="1">
          <p15:clr>
            <a:srgbClr val="A4A3A4"/>
          </p15:clr>
        </p15:guide>
        <p15:guide id="15" pos="6843" userDrawn="1">
          <p15:clr>
            <a:srgbClr val="A4A3A4"/>
          </p15:clr>
        </p15:guide>
        <p15:guide id="19" pos="3600" userDrawn="1">
          <p15:clr>
            <a:srgbClr val="A4A3A4"/>
          </p15:clr>
        </p15:guide>
        <p15:guide id="24" pos="5936" userDrawn="1">
          <p15:clr>
            <a:srgbClr val="A4A3A4"/>
          </p15:clr>
        </p15:guide>
        <p15:guide id="27" orient="horz" pos="1253" userDrawn="1">
          <p15:clr>
            <a:srgbClr val="A4A3A4"/>
          </p15:clr>
        </p15:guide>
        <p15:guide id="28" orient="horz" pos="1088" userDrawn="1">
          <p15:clr>
            <a:srgbClr val="A4A3A4"/>
          </p15:clr>
        </p15:guide>
        <p15:guide id="29" pos="5573" userDrawn="1">
          <p15:clr>
            <a:srgbClr val="A4A3A4"/>
          </p15:clr>
        </p15:guide>
        <p15:guide id="30" orient="horz" pos="550" userDrawn="1">
          <p15:clr>
            <a:srgbClr val="A4A3A4"/>
          </p15:clr>
        </p15:guide>
        <p15:guide id="31" orient="horz" pos="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D81"/>
    <a:srgbClr val="186E72"/>
    <a:srgbClr val="EDFBFD"/>
    <a:srgbClr val="E1FBF3"/>
    <a:srgbClr val="B6CCCF"/>
    <a:srgbClr val="0D535F"/>
    <a:srgbClr val="3D767F"/>
    <a:srgbClr val="76B1C8"/>
    <a:srgbClr val="8DB0B5"/>
    <a:srgbClr val="478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0D1B5-1448-49DF-8F47-ACF87450D120}" v="424" dt="2021-07-07T16:47:27.4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6327" autoAdjust="0"/>
  </p:normalViewPr>
  <p:slideViewPr>
    <p:cSldViewPr snapToGrid="0">
      <p:cViewPr varScale="1">
        <p:scale>
          <a:sx n="99" d="100"/>
          <a:sy n="99" d="100"/>
        </p:scale>
        <p:origin x="148" y="56"/>
      </p:cViewPr>
      <p:guideLst>
        <p:guide orient="horz" pos="3680"/>
        <p:guide pos="357"/>
        <p:guide orient="horz" pos="368"/>
        <p:guide orient="horz" pos="2024"/>
        <p:guide pos="6843"/>
        <p:guide pos="3600"/>
        <p:guide pos="5936"/>
        <p:guide orient="horz" pos="1253"/>
        <p:guide orient="horz" pos="1088"/>
        <p:guide pos="5573"/>
        <p:guide orient="horz" pos="550"/>
        <p:guide orient="horz" pos="822"/>
      </p:guideLst>
    </p:cSldViewPr>
  </p:slideViewPr>
  <p:notesTextViewPr>
    <p:cViewPr>
      <p:scale>
        <a:sx n="150" d="100"/>
        <a:sy n="150" d="100"/>
      </p:scale>
      <p:origin x="0" y="0"/>
    </p:cViewPr>
  </p:notesTextViewPr>
  <p:sorterViewPr>
    <p:cViewPr>
      <p:scale>
        <a:sx n="58" d="100"/>
        <a:sy n="58"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69873611416042E-2"/>
          <c:y val="0"/>
          <c:w val="0.87642323780765852"/>
          <c:h val="0.88304432018450429"/>
        </c:manualLayout>
      </c:layout>
      <c:barChart>
        <c:barDir val="bar"/>
        <c:grouping val="stacked"/>
        <c:varyColors val="0"/>
        <c:ser>
          <c:idx val="0"/>
          <c:order val="0"/>
          <c:tx>
            <c:strRef>
              <c:f>Hoja1!$B$1</c:f>
              <c:strCache>
                <c:ptCount val="1"/>
                <c:pt idx="0">
                  <c:v>Columna2</c:v>
                </c:pt>
              </c:strCache>
            </c:strRef>
          </c:tx>
          <c:spPr>
            <a:solidFill>
              <a:schemeClr val="accent1"/>
            </a:solidFill>
            <a:ln>
              <a:noFill/>
            </a:ln>
            <a:effectLst/>
          </c:spPr>
          <c:invertIfNegative val="0"/>
          <c:cat>
            <c:numRef>
              <c:f>Hoja1!$A$2:$A$5</c:f>
              <c:numCache>
                <c:formatCode>General</c:formatCode>
                <c:ptCount val="4"/>
                <c:pt idx="0">
                  <c:v>2021</c:v>
                </c:pt>
                <c:pt idx="1">
                  <c:v>2016</c:v>
                </c:pt>
              </c:numCache>
            </c:numRef>
          </c:cat>
          <c:val>
            <c:numRef>
              <c:f>Hoja1!$B$2:$B$5</c:f>
              <c:numCache>
                <c:formatCode>General</c:formatCode>
                <c:ptCount val="4"/>
                <c:pt idx="0">
                  <c:v>23</c:v>
                </c:pt>
                <c:pt idx="1">
                  <c:v>4</c:v>
                </c:pt>
              </c:numCache>
            </c:numRef>
          </c:val>
          <c:extLst>
            <c:ext xmlns:c16="http://schemas.microsoft.com/office/drawing/2014/chart" uri="{C3380CC4-5D6E-409C-BE32-E72D297353CC}">
              <c16:uniqueId val="{00000000-6B45-46D8-BB59-F3E3520A081A}"/>
            </c:ext>
          </c:extLst>
        </c:ser>
        <c:dLbls>
          <c:showLegendKey val="0"/>
          <c:showVal val="0"/>
          <c:showCatName val="0"/>
          <c:showSerName val="0"/>
          <c:showPercent val="0"/>
          <c:showBubbleSize val="0"/>
        </c:dLbls>
        <c:gapWidth val="150"/>
        <c:overlap val="100"/>
        <c:axId val="536029904"/>
        <c:axId val="536031584"/>
      </c:barChart>
      <c:catAx>
        <c:axId val="53602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031584"/>
        <c:crosses val="autoZero"/>
        <c:auto val="1"/>
        <c:lblAlgn val="ctr"/>
        <c:lblOffset val="100"/>
        <c:noMultiLvlLbl val="0"/>
      </c:catAx>
      <c:valAx>
        <c:axId val="536031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02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cap="all" spc="120" normalizeH="0" baseline="0">
                <a:solidFill>
                  <a:prstClr val="black">
                    <a:lumMod val="65000"/>
                    <a:lumOff val="35000"/>
                  </a:prstClr>
                </a:solidFill>
                <a:latin typeface="+mn-lt"/>
                <a:ea typeface="+mn-ea"/>
                <a:cs typeface="+mn-cs"/>
              </a:defRPr>
            </a:pPr>
            <a:r>
              <a:rPr lang="en-US" sz="1600" dirty="0"/>
              <a:t>total </a:t>
            </a:r>
            <a:r>
              <a:rPr lang="en-US" sz="1600" dirty="0" err="1"/>
              <a:t>insurtech</a:t>
            </a:r>
            <a:r>
              <a:rPr lang="en-US" sz="1600" dirty="0"/>
              <a:t> investment </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600" dirty="0"/>
              <a:t>in Europe</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600" b="1" i="1" cap="all" baseline="0" dirty="0">
                <a:effectLst/>
              </a:rPr>
              <a:t>(In billions of euros)</a:t>
            </a:r>
            <a:endParaRPr lang="es-ES" sz="1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s-ES" sz="1600" dirty="0"/>
          </a:p>
        </c:rich>
      </c:tx>
      <c:layout>
        <c:manualLayout>
          <c:xMode val="edge"/>
          <c:yMode val="edge"/>
          <c:x val="0.20846045396407958"/>
          <c:y val="1.520424933628064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cap="all" spc="120" normalizeH="0" baseline="0">
              <a:solidFill>
                <a:prstClr val="black">
                  <a:lumMod val="65000"/>
                  <a:lumOff val="35000"/>
                </a:prstClr>
              </a:solidFill>
              <a:latin typeface="+mn-lt"/>
              <a:ea typeface="+mn-ea"/>
              <a:cs typeface="+mn-cs"/>
            </a:defRPr>
          </a:pPr>
          <a:endParaRPr lang="en-US"/>
        </a:p>
      </c:txPr>
    </c:title>
    <c:autoTitleDeleted val="0"/>
    <c:plotArea>
      <c:layout/>
      <c:barChart>
        <c:barDir val="col"/>
        <c:grouping val="stacked"/>
        <c:varyColors val="0"/>
        <c:ser>
          <c:idx val="0"/>
          <c:order val="0"/>
          <c:tx>
            <c:strRef>
              <c:f>Hoja1!$B$1</c:f>
              <c:strCache>
                <c:ptCount val="1"/>
                <c:pt idx="0">
                  <c:v>Current</c:v>
                </c:pt>
              </c:strCache>
            </c:strRef>
          </c:tx>
          <c:spPr>
            <a:solidFill>
              <a:schemeClr val="accent1"/>
            </a:solidFill>
            <a:ln>
              <a:noFill/>
            </a:ln>
            <a:effectLst/>
          </c:spPr>
          <c:invertIfNegative val="0"/>
          <c:dLbls>
            <c:dLbl>
              <c:idx val="0"/>
              <c:layout>
                <c:manualLayout>
                  <c:x val="0"/>
                  <c:y val="-2.303451640665182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fld id="{3F693814-8601-41B4-8883-7AA4D6186040}" type="VALUE">
                      <a:rPr lang="en-US">
                        <a:solidFill>
                          <a:schemeClr val="tx1"/>
                        </a:solidFill>
                      </a:rPr>
                      <a:pPr>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5913201002357771E-2"/>
                      <c:h val="9.7205659236070233E-2"/>
                    </c:manualLayout>
                  </c15:layout>
                  <c15:dlblFieldTable/>
                  <c15:showDataLabelsRange val="0"/>
                </c:ext>
                <c:ext xmlns:c16="http://schemas.microsoft.com/office/drawing/2014/chart" uri="{C3380CC4-5D6E-409C-BE32-E72D297353CC}">
                  <c16:uniqueId val="{00000004-81B3-478A-8407-0480511309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General</c:formatCode>
                <c:ptCount val="6"/>
                <c:pt idx="0">
                  <c:v>0.1</c:v>
                </c:pt>
                <c:pt idx="1">
                  <c:v>0.4</c:v>
                </c:pt>
                <c:pt idx="2">
                  <c:v>0.6</c:v>
                </c:pt>
                <c:pt idx="3">
                  <c:v>1.1000000000000001</c:v>
                </c:pt>
                <c:pt idx="4">
                  <c:v>1.2</c:v>
                </c:pt>
                <c:pt idx="5">
                  <c:v>1.8</c:v>
                </c:pt>
              </c:numCache>
            </c:numRef>
          </c:val>
          <c:extLst>
            <c:ext xmlns:c16="http://schemas.microsoft.com/office/drawing/2014/chart" uri="{C3380CC4-5D6E-409C-BE32-E72D297353CC}">
              <c16:uniqueId val="{00000000-81B3-478A-8407-048051130954}"/>
            </c:ext>
          </c:extLst>
        </c:ser>
        <c:ser>
          <c:idx val="1"/>
          <c:order val="1"/>
          <c:tx>
            <c:strRef>
              <c:f>Hoja1!$C$1</c:f>
              <c:strCache>
                <c:ptCount val="1"/>
                <c:pt idx="0">
                  <c:v>2021 forecast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Hoja1!$C$2:$C$7</c:f>
              <c:numCache>
                <c:formatCode>General</c:formatCode>
                <c:ptCount val="6"/>
                <c:pt idx="5">
                  <c:v>4.2</c:v>
                </c:pt>
              </c:numCache>
            </c:numRef>
          </c:val>
          <c:extLst>
            <c:ext xmlns:c16="http://schemas.microsoft.com/office/drawing/2014/chart" uri="{C3380CC4-5D6E-409C-BE32-E72D297353CC}">
              <c16:uniqueId val="{00000001-81B3-478A-8407-048051130954}"/>
            </c:ext>
          </c:extLst>
        </c:ser>
        <c:dLbls>
          <c:dLblPos val="ctr"/>
          <c:showLegendKey val="0"/>
          <c:showVal val="1"/>
          <c:showCatName val="0"/>
          <c:showSerName val="0"/>
          <c:showPercent val="0"/>
          <c:showBubbleSize val="0"/>
        </c:dLbls>
        <c:gapWidth val="79"/>
        <c:overlap val="100"/>
        <c:axId val="2093105696"/>
        <c:axId val="2098370624"/>
      </c:barChart>
      <c:catAx>
        <c:axId val="2093105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98370624"/>
        <c:crosses val="autoZero"/>
        <c:auto val="1"/>
        <c:lblAlgn val="ctr"/>
        <c:lblOffset val="100"/>
        <c:noMultiLvlLbl val="0"/>
      </c:catAx>
      <c:valAx>
        <c:axId val="2098370624"/>
        <c:scaling>
          <c:orientation val="minMax"/>
        </c:scaling>
        <c:delete val="1"/>
        <c:axPos val="l"/>
        <c:numFmt formatCode="General" sourceLinked="1"/>
        <c:majorTickMark val="none"/>
        <c:minorTickMark val="none"/>
        <c:tickLblPos val="nextTo"/>
        <c:crossAx val="2093105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Distribution of investment </a:t>
            </a:r>
          </a:p>
          <a:p>
            <a:pPr>
              <a:defRPr/>
            </a:pPr>
            <a:r>
              <a:rPr lang="en-US" sz="1600" dirty="0"/>
              <a:t>from 2016 to 2021 by country </a:t>
            </a:r>
          </a:p>
          <a:p>
            <a:pPr>
              <a:defRPr/>
            </a:pPr>
            <a:r>
              <a:rPr lang="en-US" sz="1600" cap="none" dirty="0"/>
              <a:t>(in percentage</a:t>
            </a:r>
            <a:r>
              <a:rPr lang="en-US" sz="1600" dirty="0"/>
              <a:t>)</a:t>
            </a:r>
            <a:endParaRPr lang="es-ES" sz="1600" dirty="0"/>
          </a:p>
        </c:rich>
      </c:tx>
      <c:layout>
        <c:manualLayout>
          <c:xMode val="edge"/>
          <c:yMode val="edge"/>
          <c:x val="0.27494190654819872"/>
          <c:y val="3.3601582520343475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761893869868804E-2"/>
          <c:y val="0.19105533201456637"/>
          <c:w val="0.93230690790536686"/>
          <c:h val="0.71169912274230496"/>
        </c:manualLayout>
      </c:layout>
      <c:barChart>
        <c:barDir val="col"/>
        <c:grouping val="stacked"/>
        <c:varyColors val="0"/>
        <c:ser>
          <c:idx val="0"/>
          <c:order val="0"/>
          <c:tx>
            <c:strRef>
              <c:f>Hoja1!$B$1</c:f>
              <c:strCache>
                <c:ptCount val="1"/>
                <c:pt idx="0">
                  <c:v>Current</c:v>
                </c:pt>
              </c:strCache>
            </c:strRef>
          </c:tx>
          <c:spPr>
            <a:solidFill>
              <a:schemeClr val="accent1"/>
            </a:solidFill>
            <a:ln>
              <a:noFill/>
            </a:ln>
            <a:effectLst/>
          </c:spPr>
          <c:invertIfNegative val="0"/>
          <c:dLbls>
            <c:dLbl>
              <c:idx val="0"/>
              <c:layout>
                <c:manualLayout>
                  <c:x val="0"/>
                  <c:y val="-2.303451640665182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3F693814-8601-41B4-8883-7AA4D6186040}" type="VALUE">
                      <a:rPr lang="en-US">
                        <a:solidFill>
                          <a:schemeClr val="bg1"/>
                        </a:solidFill>
                      </a:rPr>
                      <a:pPr>
                        <a:defRPr>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5913201002357771E-2"/>
                      <c:h val="9.7205659236070233E-2"/>
                    </c:manualLayout>
                  </c15:layout>
                  <c15:dlblFieldTable/>
                  <c15:showDataLabelsRange val="0"/>
                </c:ext>
                <c:ext xmlns:c16="http://schemas.microsoft.com/office/drawing/2014/chart" uri="{C3380CC4-5D6E-409C-BE32-E72D297353CC}">
                  <c16:uniqueId val="{00000000-64D6-1E4B-A65C-A489D1866170}"/>
                </c:ext>
              </c:extLst>
            </c:dLbl>
            <c:dLbl>
              <c:idx val="4"/>
              <c:layout>
                <c:manualLayout>
                  <c:x val="-1.982621309494836E-3"/>
                  <c:y val="-5.473529761061042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D6-1E4B-A65C-A489D1866170}"/>
                </c:ext>
              </c:extLst>
            </c:dLbl>
            <c:dLbl>
              <c:idx val="5"/>
              <c:layout>
                <c:manualLayout>
                  <c:x val="0"/>
                  <c:y val="-5.473529761061042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D6-1E4B-A65C-A489D1866170}"/>
                </c:ext>
              </c:extLst>
            </c:dLbl>
            <c:dLbl>
              <c:idx val="6"/>
              <c:layout>
                <c:manualLayout>
                  <c:x val="1.982621309494836E-3"/>
                  <c:y val="-3.649019840707354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D6-1E4B-A65C-A489D18661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Hoja1!$A$2:$A$9</c:f>
              <c:strCache>
                <c:ptCount val="8"/>
                <c:pt idx="0">
                  <c:v>U.K.</c:v>
                </c:pt>
                <c:pt idx="1">
                  <c:v>Germany</c:v>
                </c:pt>
                <c:pt idx="2">
                  <c:v>France</c:v>
                </c:pt>
                <c:pt idx="3">
                  <c:v>Switzerland</c:v>
                </c:pt>
                <c:pt idx="4">
                  <c:v>Italy</c:v>
                </c:pt>
                <c:pt idx="5">
                  <c:v>SPAIN</c:v>
                </c:pt>
                <c:pt idx="6">
                  <c:v>Holland</c:v>
                </c:pt>
                <c:pt idx="7">
                  <c:v>Others</c:v>
                </c:pt>
              </c:strCache>
            </c:strRef>
          </c:cat>
          <c:val>
            <c:numRef>
              <c:f>Hoja1!$B$2:$B$9</c:f>
              <c:numCache>
                <c:formatCode>General</c:formatCode>
                <c:ptCount val="8"/>
                <c:pt idx="0">
                  <c:v>40</c:v>
                </c:pt>
                <c:pt idx="1">
                  <c:v>29</c:v>
                </c:pt>
                <c:pt idx="2">
                  <c:v>18</c:v>
                </c:pt>
                <c:pt idx="3">
                  <c:v>4</c:v>
                </c:pt>
                <c:pt idx="4">
                  <c:v>2</c:v>
                </c:pt>
                <c:pt idx="5">
                  <c:v>2</c:v>
                </c:pt>
                <c:pt idx="6">
                  <c:v>2</c:v>
                </c:pt>
                <c:pt idx="7">
                  <c:v>5</c:v>
                </c:pt>
              </c:numCache>
            </c:numRef>
          </c:val>
          <c:extLst>
            <c:ext xmlns:c16="http://schemas.microsoft.com/office/drawing/2014/chart" uri="{C3380CC4-5D6E-409C-BE32-E72D297353CC}">
              <c16:uniqueId val="{00000001-64D6-1E4B-A65C-A489D1866170}"/>
            </c:ext>
          </c:extLst>
        </c:ser>
        <c:dLbls>
          <c:dLblPos val="ctr"/>
          <c:showLegendKey val="0"/>
          <c:showVal val="1"/>
          <c:showCatName val="0"/>
          <c:showSerName val="0"/>
          <c:showPercent val="0"/>
          <c:showBubbleSize val="0"/>
        </c:dLbls>
        <c:gapWidth val="79"/>
        <c:overlap val="100"/>
        <c:axId val="2093105696"/>
        <c:axId val="2098370624"/>
      </c:barChart>
      <c:catAx>
        <c:axId val="2093105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98370624"/>
        <c:crosses val="autoZero"/>
        <c:auto val="1"/>
        <c:lblAlgn val="ctr"/>
        <c:lblOffset val="100"/>
        <c:noMultiLvlLbl val="0"/>
      </c:catAx>
      <c:valAx>
        <c:axId val="2098370624"/>
        <c:scaling>
          <c:orientation val="minMax"/>
        </c:scaling>
        <c:delete val="1"/>
        <c:axPos val="l"/>
        <c:numFmt formatCode="General" sourceLinked="1"/>
        <c:majorTickMark val="none"/>
        <c:minorTickMark val="none"/>
        <c:tickLblPos val="nextTo"/>
        <c:crossAx val="209310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04000" cy="40005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8632825" y="0"/>
            <a:ext cx="6604000" cy="400050"/>
          </a:xfrm>
          <a:prstGeom prst="rect">
            <a:avLst/>
          </a:prstGeom>
        </p:spPr>
        <p:txBody>
          <a:bodyPr vert="horz" lIns="91440" tIns="45720" rIns="91440" bIns="45720" rtlCol="0"/>
          <a:lstStyle>
            <a:lvl1pPr algn="r">
              <a:defRPr sz="1200"/>
            </a:lvl1pPr>
          </a:lstStyle>
          <a:p>
            <a:fld id="{0CF5AD34-4029-4B07-8C1B-4A732BFF8FF4}" type="datetimeFigureOut">
              <a:rPr lang="de-DE" smtClean="0"/>
              <a:t>08.07.2021</a:t>
            </a:fld>
            <a:endParaRPr lang="de-DE" dirty="0"/>
          </a:p>
        </p:txBody>
      </p:sp>
      <p:sp>
        <p:nvSpPr>
          <p:cNvPr id="4" name="Slide Image Placeholder 3"/>
          <p:cNvSpPr>
            <a:spLocks noGrp="1" noRot="1" noChangeAspect="1"/>
          </p:cNvSpPr>
          <p:nvPr>
            <p:ph type="sldImg" idx="2"/>
          </p:nvPr>
        </p:nvSpPr>
        <p:spPr>
          <a:xfrm>
            <a:off x="5226050" y="996950"/>
            <a:ext cx="4787900" cy="26924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1524000" y="3838575"/>
            <a:ext cx="12192000" cy="3140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7575550"/>
            <a:ext cx="6604000" cy="400050"/>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8632825" y="7575550"/>
            <a:ext cx="6604000" cy="400050"/>
          </a:xfrm>
          <a:prstGeom prst="rect">
            <a:avLst/>
          </a:prstGeom>
        </p:spPr>
        <p:txBody>
          <a:bodyPr vert="horz" lIns="91440" tIns="45720" rIns="91440" bIns="45720" rtlCol="0" anchor="b"/>
          <a:lstStyle>
            <a:lvl1pPr algn="r">
              <a:defRPr sz="1200"/>
            </a:lvl1pPr>
          </a:lstStyle>
          <a:p>
            <a:fld id="{0418499C-6F88-4B71-9E19-8262F01EEA88}" type="slidenum">
              <a:rPr lang="de-DE" smtClean="0"/>
              <a:t>‹#›</a:t>
            </a:fld>
            <a:endParaRPr lang="de-DE" dirty="0"/>
          </a:p>
        </p:txBody>
      </p:sp>
    </p:spTree>
    <p:extLst>
      <p:ext uri="{BB962C8B-B14F-4D97-AF65-F5344CB8AC3E}">
        <p14:creationId xmlns:p14="http://schemas.microsoft.com/office/powerpoint/2010/main" val="189994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6050" y="996950"/>
            <a:ext cx="4787900" cy="26924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418499C-6F88-4B71-9E19-8262F01EEA88}" type="slidenum">
              <a:rPr lang="de-DE" smtClean="0"/>
              <a:t>1</a:t>
            </a:fld>
            <a:endParaRPr lang="de-DE" dirty="0"/>
          </a:p>
        </p:txBody>
      </p:sp>
    </p:spTree>
    <p:extLst>
      <p:ext uri="{BB962C8B-B14F-4D97-AF65-F5344CB8AC3E}">
        <p14:creationId xmlns:p14="http://schemas.microsoft.com/office/powerpoint/2010/main" val="382523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6050" y="996950"/>
            <a:ext cx="4787900" cy="26924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418499C-6F88-4B71-9E19-8262F01EEA88}" type="slidenum">
              <a:rPr lang="de-DE" smtClean="0"/>
              <a:t>3</a:t>
            </a:fld>
            <a:endParaRPr lang="de-DE" dirty="0"/>
          </a:p>
        </p:txBody>
      </p:sp>
    </p:spTree>
    <p:extLst>
      <p:ext uri="{BB962C8B-B14F-4D97-AF65-F5344CB8AC3E}">
        <p14:creationId xmlns:p14="http://schemas.microsoft.com/office/powerpoint/2010/main" val="401309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6050" y="996950"/>
            <a:ext cx="4787900" cy="26924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418499C-6F88-4B71-9E19-8262F01EEA88}" type="slidenum">
              <a:rPr lang="de-DE" smtClean="0"/>
              <a:t>4</a:t>
            </a:fld>
            <a:endParaRPr lang="de-DE" dirty="0"/>
          </a:p>
        </p:txBody>
      </p:sp>
    </p:spTree>
    <p:extLst>
      <p:ext uri="{BB962C8B-B14F-4D97-AF65-F5344CB8AC3E}">
        <p14:creationId xmlns:p14="http://schemas.microsoft.com/office/powerpoint/2010/main" val="193101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6050" y="996950"/>
            <a:ext cx="4787900" cy="26924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418499C-6F88-4B71-9E19-8262F01EEA88}" type="slidenum">
              <a:rPr lang="de-DE" smtClean="0"/>
              <a:t>23</a:t>
            </a:fld>
            <a:endParaRPr lang="de-DE"/>
          </a:p>
        </p:txBody>
      </p:sp>
    </p:spTree>
    <p:extLst>
      <p:ext uri="{BB962C8B-B14F-4D97-AF65-F5344CB8AC3E}">
        <p14:creationId xmlns:p14="http://schemas.microsoft.com/office/powerpoint/2010/main" val="210099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6050" y="996950"/>
            <a:ext cx="4787900" cy="26924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418499C-6F88-4B71-9E19-8262F01EEA88}" type="slidenum">
              <a:rPr lang="de-DE" smtClean="0"/>
              <a:t>26</a:t>
            </a:fld>
            <a:endParaRPr lang="de-DE" dirty="0"/>
          </a:p>
        </p:txBody>
      </p:sp>
    </p:spTree>
    <p:extLst>
      <p:ext uri="{BB962C8B-B14F-4D97-AF65-F5344CB8AC3E}">
        <p14:creationId xmlns:p14="http://schemas.microsoft.com/office/powerpoint/2010/main" val="325562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BB134-B42B-40C0-8E05-FE31E9E406E4}"/>
              </a:ext>
            </a:extLst>
          </p:cNvPr>
          <p:cNvSpPr>
            <a:spLocks noGrp="1"/>
          </p:cNvSpPr>
          <p:nvPr>
            <p:ph sz="quarter" idx="10"/>
          </p:nvPr>
        </p:nvSpPr>
        <p:spPr>
          <a:xfrm>
            <a:off x="0" y="0"/>
            <a:ext cx="11430000" cy="6426200"/>
          </a:xfrm>
          <a:prstGeom prst="rect">
            <a:avLst/>
          </a:prstGeom>
        </p:spPr>
        <p:txBody>
          <a:bodyPr/>
          <a:lstStyle/>
          <a:p>
            <a:pPr lvl="0"/>
            <a:endParaRPr lang="en-GB" dirty="0"/>
          </a:p>
        </p:txBody>
      </p:sp>
    </p:spTree>
    <p:extLst>
      <p:ext uri="{BB962C8B-B14F-4D97-AF65-F5344CB8AC3E}">
        <p14:creationId xmlns:p14="http://schemas.microsoft.com/office/powerpoint/2010/main" val="219531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53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40000" y="512747"/>
            <a:ext cx="10350000" cy="674667"/>
          </a:xfrm>
        </p:spPr>
        <p:txBody>
          <a:bodyPr anchor="ctr" anchorCtr="0">
            <a:noAutofit/>
          </a:bodyPr>
          <a:lstStyle>
            <a:lvl1pPr marL="0" indent="0" algn="l">
              <a:lnSpc>
                <a:spcPts val="2249"/>
              </a:lnSpc>
              <a:spcBef>
                <a:spcPts val="0"/>
              </a:spcBef>
              <a:buFontTx/>
              <a:buNone/>
              <a:defRPr sz="2249">
                <a:solidFill>
                  <a:schemeClr val="tx1"/>
                </a:solidFill>
              </a:defRPr>
            </a:lvl1pPr>
            <a:lvl2pPr marL="0" indent="0" algn="l">
              <a:buFontTx/>
              <a:buNone/>
              <a:defRPr sz="2249"/>
            </a:lvl2pPr>
            <a:lvl3pPr marL="0" indent="0" algn="l">
              <a:buFontTx/>
              <a:buNone/>
              <a:defRPr sz="2249"/>
            </a:lvl3pPr>
            <a:lvl4pPr marL="0" indent="0" algn="l">
              <a:buFontTx/>
              <a:buNone/>
              <a:defRPr sz="2249"/>
            </a:lvl4pPr>
            <a:lvl5pPr marL="0" indent="0" algn="l">
              <a:buFontTx/>
              <a:buNone/>
              <a:defRPr sz="2249"/>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40000" y="6125974"/>
            <a:ext cx="405000" cy="236133"/>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40000" y="1750760"/>
            <a:ext cx="10350000" cy="4166067"/>
          </a:xfrm>
        </p:spPr>
        <p:txBody>
          <a:bodyPr/>
          <a:lstStyle>
            <a:lvl1pPr>
              <a:spcBef>
                <a:spcPts val="450"/>
              </a:spcBef>
              <a:buFont typeface="Symbol" pitchFamily="18" charset="2"/>
              <a:buChar char="-"/>
              <a:defRPr sz="1874">
                <a:solidFill>
                  <a:schemeClr val="tx1"/>
                </a:solidFill>
              </a:defRPr>
            </a:lvl1pPr>
            <a:lvl2pPr marL="607176" indent="-266483">
              <a:spcBef>
                <a:spcPts val="405"/>
              </a:spcBef>
              <a:buFont typeface="Arial" pitchFamily="34" charset="0"/>
              <a:buChar char="•"/>
              <a:defRPr>
                <a:solidFill>
                  <a:schemeClr val="tx1"/>
                </a:solidFill>
              </a:defRPr>
            </a:lvl2pPr>
            <a:lvl3pPr marL="843300">
              <a:spcBef>
                <a:spcPts val="360"/>
              </a:spcBef>
              <a:buFont typeface="Symbol" pitchFamily="18" charset="2"/>
              <a:buChar char="-"/>
              <a:defRPr sz="1499" baseline="0">
                <a:solidFill>
                  <a:schemeClr val="tx1"/>
                </a:solidFill>
              </a:defRPr>
            </a:lvl3pPr>
            <a:lvl4pPr marL="1079424">
              <a:spcBef>
                <a:spcPts val="360"/>
              </a:spcBef>
              <a:buFont typeface="Arial" pitchFamily="34" charset="0"/>
              <a:buChar char="•"/>
              <a:defRPr sz="1499" baseline="0">
                <a:solidFill>
                  <a:schemeClr val="tx1"/>
                </a:solidFill>
              </a:defRPr>
            </a:lvl4pPr>
            <a:lvl5pPr marL="1315548">
              <a:spcBef>
                <a:spcPts val="360"/>
              </a:spcBef>
              <a:buFont typeface="Symbol" pitchFamily="18" charset="2"/>
              <a:buChar char="-"/>
              <a:defRPr sz="1499">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75949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40000" y="512747"/>
            <a:ext cx="10350000" cy="674667"/>
          </a:xfrm>
        </p:spPr>
        <p:txBody>
          <a:bodyPr anchor="ctr" anchorCtr="0">
            <a:noAutofit/>
          </a:bodyPr>
          <a:lstStyle>
            <a:lvl1pPr marL="0" indent="0" algn="l">
              <a:lnSpc>
                <a:spcPts val="2249"/>
              </a:lnSpc>
              <a:spcBef>
                <a:spcPts val="0"/>
              </a:spcBef>
              <a:buFontTx/>
              <a:buNone/>
              <a:defRPr sz="2249">
                <a:solidFill>
                  <a:schemeClr val="tx1"/>
                </a:solidFill>
              </a:defRPr>
            </a:lvl1pPr>
            <a:lvl2pPr marL="0" indent="0" algn="l">
              <a:buFontTx/>
              <a:buNone/>
              <a:defRPr sz="2249"/>
            </a:lvl2pPr>
            <a:lvl3pPr marL="0" indent="0" algn="l">
              <a:buFontTx/>
              <a:buNone/>
              <a:defRPr sz="2249"/>
            </a:lvl3pPr>
            <a:lvl4pPr marL="0" indent="0" algn="l">
              <a:buFontTx/>
              <a:buNone/>
              <a:defRPr sz="2249"/>
            </a:lvl4pPr>
            <a:lvl5pPr marL="0" indent="0" algn="l">
              <a:buFontTx/>
              <a:buNone/>
              <a:defRPr sz="2249"/>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40000" y="1750760"/>
            <a:ext cx="4950000" cy="4166067"/>
          </a:xfrm>
        </p:spPr>
        <p:txBody>
          <a:bodyPr/>
          <a:lstStyle>
            <a:lvl1pPr>
              <a:spcBef>
                <a:spcPts val="450"/>
              </a:spcBef>
              <a:buFont typeface="Symbol" pitchFamily="18" charset="2"/>
              <a:buChar char="-"/>
              <a:defRPr sz="1874">
                <a:solidFill>
                  <a:schemeClr val="tx1"/>
                </a:solidFill>
              </a:defRPr>
            </a:lvl1pPr>
            <a:lvl2pPr marL="607176" indent="-266483">
              <a:spcBef>
                <a:spcPts val="405"/>
              </a:spcBef>
              <a:buFont typeface="Arial" pitchFamily="34" charset="0"/>
              <a:buChar char="•"/>
              <a:defRPr>
                <a:solidFill>
                  <a:schemeClr val="tx1"/>
                </a:solidFill>
              </a:defRPr>
            </a:lvl2pPr>
            <a:lvl3pPr marL="843300">
              <a:spcBef>
                <a:spcPts val="360"/>
              </a:spcBef>
              <a:buFont typeface="Symbol" pitchFamily="18" charset="2"/>
              <a:buChar char="-"/>
              <a:defRPr sz="1499" baseline="0">
                <a:solidFill>
                  <a:schemeClr val="tx1"/>
                </a:solidFill>
              </a:defRPr>
            </a:lvl3pPr>
            <a:lvl4pPr marL="1079424">
              <a:spcBef>
                <a:spcPts val="360"/>
              </a:spcBef>
              <a:buFont typeface="Arial" pitchFamily="34" charset="0"/>
              <a:buChar char="•"/>
              <a:defRPr sz="1499" baseline="0">
                <a:solidFill>
                  <a:schemeClr val="tx1"/>
                </a:solidFill>
              </a:defRPr>
            </a:lvl4pPr>
            <a:lvl5pPr marL="1315548">
              <a:spcBef>
                <a:spcPts val="360"/>
              </a:spcBef>
              <a:buFont typeface="Symbol" pitchFamily="18" charset="2"/>
              <a:buChar char="-"/>
              <a:defRPr sz="1499">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5944500" y="1750760"/>
            <a:ext cx="4950000" cy="4166067"/>
          </a:xfrm>
        </p:spPr>
        <p:txBody>
          <a:bodyPr/>
          <a:lstStyle>
            <a:lvl2pPr marL="607176">
              <a:defRPr/>
            </a:lvl2pPr>
            <a:lvl3pPr marL="843300">
              <a:defRPr/>
            </a:lvl3pPr>
            <a:lvl4pPr marL="1079424">
              <a:defRPr/>
            </a:lvl4pPr>
            <a:lvl5pPr marL="1315548">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40000" y="6125974"/>
            <a:ext cx="405000" cy="236133"/>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8572306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587979"/>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defRPr>
          <a:latin typeface="+mj-lt"/>
          <a:ea typeface="+mj-ea"/>
          <a:cs typeface="+mj-cs"/>
        </a:defRPr>
      </a:lvl1pPr>
    </p:titleStyle>
    <p:body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p:bodyStyle>
    <p:other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p:otherStyle>
  </p:txStyles>
  <p:extLst>
    <p:ext uri="{27BBF7A9-308A-43DC-89C8-2F10F3537804}">
      <p15:sldGuideLst xmlns:p15="http://schemas.microsoft.com/office/powerpoint/2012/main">
        <p15:guide id="1" orient="horz" pos="2023" userDrawn="1">
          <p15:clr>
            <a:srgbClr val="F26B43"/>
          </p15:clr>
        </p15:guide>
        <p15:guide id="2" pos="36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3081"/>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defRPr>
          <a:latin typeface="+mj-lt"/>
          <a:ea typeface="+mj-ea"/>
          <a:cs typeface="+mj-cs"/>
        </a:defRPr>
      </a:lvl1pPr>
    </p:titleStyle>
    <p:body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p:bodyStyle>
    <p:other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0847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defRPr>
          <a:latin typeface="+mj-lt"/>
          <a:ea typeface="+mj-ea"/>
          <a:cs typeface="+mj-cs"/>
        </a:defRPr>
      </a:lvl1pPr>
    </p:titleStyle>
    <p:body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p:bodyStyle>
    <p:other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cms.law/en/esp/people/jaime-bofill" TargetMode="External"/><Relationship Id="rId13" Type="http://schemas.microsoft.com/office/2007/relationships/hdphoto" Target="../media/hdphoto3.wdp"/><Relationship Id="rId18" Type="http://schemas.openxmlformats.org/officeDocument/2006/relationships/hyperlink" Target="https://cms.law/en/ita/people/nicolo-delia" TargetMode="External"/><Relationship Id="rId3" Type="http://schemas.openxmlformats.org/officeDocument/2006/relationships/hyperlink" Target="https://cms.law/en/ita/people/laura-opilio" TargetMode="External"/><Relationship Id="rId7" Type="http://schemas.microsoft.com/office/2007/relationships/hdphoto" Target="../media/hdphoto2.wdp"/><Relationship Id="rId12" Type="http://schemas.openxmlformats.org/officeDocument/2006/relationships/image" Target="../media/image5.png"/><Relationship Id="rId17" Type="http://schemas.microsoft.com/office/2007/relationships/hdphoto" Target="../media/hdphoto5.wdp"/><Relationship Id="rId2" Type="http://schemas.openxmlformats.org/officeDocument/2006/relationships/notesSlide" Target="../notesSlides/notesSlide5.xml"/><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mailto:jorge.etreros@cms-asl.com" TargetMode="External"/><Relationship Id="rId5" Type="http://schemas.openxmlformats.org/officeDocument/2006/relationships/image" Target="../media/image2.png"/><Relationship Id="rId15" Type="http://schemas.microsoft.com/office/2007/relationships/hdphoto" Target="../media/hdphoto4.wdp"/><Relationship Id="rId10" Type="http://schemas.openxmlformats.org/officeDocument/2006/relationships/hyperlink" Target="https://cms.law/en/esp/people/jorge-etreros-arnanz" TargetMode="External"/><Relationship Id="rId19" Type="http://schemas.openxmlformats.org/officeDocument/2006/relationships/hyperlink" Target="mailto:nicolo.delia@cms-aacs.com" TargetMode="External"/><Relationship Id="rId4" Type="http://schemas.openxmlformats.org/officeDocument/2006/relationships/hyperlink" Target="mailto:laura.opilio@cms-aacs.com" TargetMode="External"/><Relationship Id="rId9" Type="http://schemas.openxmlformats.org/officeDocument/2006/relationships/hyperlink" Target="mailto:jaime.bofill@cms-asl.com" TargetMode="External"/><Relationship Id="rId1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cms.law/en/esp/people/jaime-bofill" TargetMode="External"/><Relationship Id="rId13" Type="http://schemas.microsoft.com/office/2007/relationships/hdphoto" Target="../media/hdphoto3.wdp"/><Relationship Id="rId18" Type="http://schemas.openxmlformats.org/officeDocument/2006/relationships/hyperlink" Target="https://cms.law/en/ita/people/nicolo-delia" TargetMode="External"/><Relationship Id="rId3" Type="http://schemas.openxmlformats.org/officeDocument/2006/relationships/hyperlink" Target="https://cms.law/en/ita/people/laura-opilio" TargetMode="External"/><Relationship Id="rId7" Type="http://schemas.microsoft.com/office/2007/relationships/hdphoto" Target="../media/hdphoto2.wdp"/><Relationship Id="rId12" Type="http://schemas.openxmlformats.org/officeDocument/2006/relationships/image" Target="../media/image5.png"/><Relationship Id="rId17" Type="http://schemas.microsoft.com/office/2007/relationships/hdphoto" Target="../media/hdphoto5.wdp"/><Relationship Id="rId2" Type="http://schemas.openxmlformats.org/officeDocument/2006/relationships/notesSlide" Target="../notesSlides/notesSlide2.xml"/><Relationship Id="rId16" Type="http://schemas.openxmlformats.org/officeDocument/2006/relationships/image" Target="../media/image7.png"/><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mailto:jorge.etreros@cms-asl.com" TargetMode="External"/><Relationship Id="rId5" Type="http://schemas.openxmlformats.org/officeDocument/2006/relationships/image" Target="../media/image2.png"/><Relationship Id="rId15" Type="http://schemas.microsoft.com/office/2007/relationships/hdphoto" Target="../media/hdphoto4.wdp"/><Relationship Id="rId10" Type="http://schemas.openxmlformats.org/officeDocument/2006/relationships/hyperlink" Target="https://cms.law/en/esp/people/jorge-etreros-arnanz" TargetMode="External"/><Relationship Id="rId19" Type="http://schemas.openxmlformats.org/officeDocument/2006/relationships/hyperlink" Target="mailto:nicolo.delia@cms-aacs.com" TargetMode="External"/><Relationship Id="rId4" Type="http://schemas.openxmlformats.org/officeDocument/2006/relationships/hyperlink" Target="mailto:laura.opilio@cms-aacs.com" TargetMode="External"/><Relationship Id="rId9" Type="http://schemas.openxmlformats.org/officeDocument/2006/relationships/hyperlink" Target="mailto:jaime.bofill@cms-asl.com"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3DE744-5A07-4603-A475-0EBD6288F27D}"/>
              </a:ext>
            </a:extLst>
          </p:cNvPr>
          <p:cNvSpPr/>
          <p:nvPr/>
        </p:nvSpPr>
        <p:spPr>
          <a:xfrm>
            <a:off x="0" y="0"/>
            <a:ext cx="11430000" cy="6426200"/>
          </a:xfrm>
          <a:prstGeom prst="rect">
            <a:avLst/>
          </a:prstGeom>
          <a:solidFill>
            <a:srgbClr val="B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person&#10;&#10;Description automatically generated">
            <a:extLst>
              <a:ext uri="{FF2B5EF4-FFF2-40B4-BE49-F238E27FC236}">
                <a16:creationId xmlns:a16="http://schemas.microsoft.com/office/drawing/2014/main" id="{37A60385-8668-400B-AFAF-960C232F193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0978" b="22196"/>
          <a:stretch/>
        </p:blipFill>
        <p:spPr>
          <a:xfrm>
            <a:off x="-84344" y="-9526"/>
            <a:ext cx="7475744" cy="6435726"/>
          </a:xfrm>
          <a:prstGeom prst="rect">
            <a:avLst/>
          </a:prstGeom>
        </p:spPr>
      </p:pic>
      <p:grpSp>
        <p:nvGrpSpPr>
          <p:cNvPr id="9" name="Group 8">
            <a:extLst>
              <a:ext uri="{FF2B5EF4-FFF2-40B4-BE49-F238E27FC236}">
                <a16:creationId xmlns:a16="http://schemas.microsoft.com/office/drawing/2014/main" id="{AE575361-9853-4904-B527-B7DD05B1BD76}"/>
              </a:ext>
            </a:extLst>
          </p:cNvPr>
          <p:cNvGrpSpPr>
            <a:grpSpLocks noChangeAspect="1"/>
          </p:cNvGrpSpPr>
          <p:nvPr/>
        </p:nvGrpSpPr>
        <p:grpSpPr bwMode="auto">
          <a:xfrm>
            <a:off x="1960500" y="-9526"/>
            <a:ext cx="9452474" cy="6435726"/>
            <a:chOff x="667" y="0"/>
            <a:chExt cx="6345" cy="4320"/>
          </a:xfrm>
          <a:solidFill>
            <a:srgbClr val="1B7D81"/>
          </a:solidFill>
        </p:grpSpPr>
        <p:sp>
          <p:nvSpPr>
            <p:cNvPr id="12" name="Freeform 11">
              <a:extLst>
                <a:ext uri="{FF2B5EF4-FFF2-40B4-BE49-F238E27FC236}">
                  <a16:creationId xmlns:a16="http://schemas.microsoft.com/office/drawing/2014/main" id="{F778ABF4-5C7D-4819-AD4E-46D4EEC461E8}"/>
                </a:ext>
              </a:extLst>
            </p:cNvPr>
            <p:cNvSpPr>
              <a:spLocks/>
            </p:cNvSpPr>
            <p:nvPr userDrawn="1"/>
          </p:nvSpPr>
          <p:spPr bwMode="auto">
            <a:xfrm>
              <a:off x="667" y="0"/>
              <a:ext cx="2262" cy="4320"/>
            </a:xfrm>
            <a:custGeom>
              <a:avLst/>
              <a:gdLst>
                <a:gd name="T0" fmla="*/ 1218 w 2265"/>
                <a:gd name="T1" fmla="*/ 713 h 4320"/>
                <a:gd name="T2" fmla="*/ 1215 w 2265"/>
                <a:gd name="T3" fmla="*/ 666 h 4320"/>
                <a:gd name="T4" fmla="*/ 1198 w 2265"/>
                <a:gd name="T5" fmla="*/ 0 h 4320"/>
                <a:gd name="T6" fmla="*/ 8 w 2265"/>
                <a:gd name="T7" fmla="*/ 0 h 4320"/>
                <a:gd name="T8" fmla="*/ 0 w 2265"/>
                <a:gd name="T9" fmla="*/ 370 h 4320"/>
                <a:gd name="T10" fmla="*/ 927 w 2265"/>
                <a:gd name="T11" fmla="*/ 4320 h 4320"/>
                <a:gd name="T12" fmla="*/ 2265 w 2265"/>
                <a:gd name="T13" fmla="*/ 4320 h 4320"/>
                <a:gd name="T14" fmla="*/ 1218 w 2265"/>
                <a:gd name="T15" fmla="*/ 713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5" h="4320">
                  <a:moveTo>
                    <a:pt x="1218" y="713"/>
                  </a:moveTo>
                  <a:cubicBezTo>
                    <a:pt x="1215" y="666"/>
                    <a:pt x="1215" y="666"/>
                    <a:pt x="1215" y="666"/>
                  </a:cubicBezTo>
                  <a:cubicBezTo>
                    <a:pt x="1201" y="442"/>
                    <a:pt x="1195" y="220"/>
                    <a:pt x="1198" y="0"/>
                  </a:cubicBezTo>
                  <a:cubicBezTo>
                    <a:pt x="8" y="0"/>
                    <a:pt x="8" y="0"/>
                    <a:pt x="8" y="0"/>
                  </a:cubicBezTo>
                  <a:cubicBezTo>
                    <a:pt x="2" y="123"/>
                    <a:pt x="0" y="246"/>
                    <a:pt x="0" y="370"/>
                  </a:cubicBezTo>
                  <a:cubicBezTo>
                    <a:pt x="0" y="1787"/>
                    <a:pt x="334" y="3129"/>
                    <a:pt x="927" y="4320"/>
                  </a:cubicBezTo>
                  <a:cubicBezTo>
                    <a:pt x="2265" y="4320"/>
                    <a:pt x="2265" y="4320"/>
                    <a:pt x="2265" y="4320"/>
                  </a:cubicBezTo>
                  <a:cubicBezTo>
                    <a:pt x="1672" y="3267"/>
                    <a:pt x="1303" y="2047"/>
                    <a:pt x="1218" y="7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12">
              <a:extLst>
                <a:ext uri="{FF2B5EF4-FFF2-40B4-BE49-F238E27FC236}">
                  <a16:creationId xmlns:a16="http://schemas.microsoft.com/office/drawing/2014/main" id="{31EB5361-8E1D-4621-A503-92B492A7C0DE}"/>
                </a:ext>
              </a:extLst>
            </p:cNvPr>
            <p:cNvSpPr>
              <a:spLocks/>
            </p:cNvSpPr>
            <p:nvPr userDrawn="1"/>
          </p:nvSpPr>
          <p:spPr bwMode="auto">
            <a:xfrm>
              <a:off x="3496" y="0"/>
              <a:ext cx="3516" cy="4320"/>
            </a:xfrm>
            <a:custGeom>
              <a:avLst/>
              <a:gdLst>
                <a:gd name="T0" fmla="*/ 0 w 3520"/>
                <a:gd name="T1" fmla="*/ 2018 h 4320"/>
                <a:gd name="T2" fmla="*/ 531 w 3520"/>
                <a:gd name="T3" fmla="*/ 4320 h 4320"/>
                <a:gd name="T4" fmla="*/ 3520 w 3520"/>
                <a:gd name="T5" fmla="*/ 4320 h 4320"/>
                <a:gd name="T6" fmla="*/ 3520 w 3520"/>
                <a:gd name="T7" fmla="*/ 0 h 4320"/>
                <a:gd name="T8" fmla="*/ 394 w 3520"/>
                <a:gd name="T9" fmla="*/ 0 h 4320"/>
                <a:gd name="T10" fmla="*/ 0 w 3520"/>
                <a:gd name="T11" fmla="*/ 1970 h 4320"/>
                <a:gd name="T12" fmla="*/ 0 w 3520"/>
                <a:gd name="T13" fmla="*/ 2018 h 4320"/>
              </a:gdLst>
              <a:ahLst/>
              <a:cxnLst>
                <a:cxn ang="0">
                  <a:pos x="T0" y="T1"/>
                </a:cxn>
                <a:cxn ang="0">
                  <a:pos x="T2" y="T3"/>
                </a:cxn>
                <a:cxn ang="0">
                  <a:pos x="T4" y="T5"/>
                </a:cxn>
                <a:cxn ang="0">
                  <a:pos x="T6" y="T7"/>
                </a:cxn>
                <a:cxn ang="0">
                  <a:pos x="T8" y="T9"/>
                </a:cxn>
                <a:cxn ang="0">
                  <a:pos x="T10" y="T11"/>
                </a:cxn>
                <a:cxn ang="0">
                  <a:pos x="T12" y="T13"/>
                </a:cxn>
              </a:cxnLst>
              <a:rect l="0" t="0" r="r" b="b"/>
              <a:pathLst>
                <a:path w="3520" h="4320">
                  <a:moveTo>
                    <a:pt x="0" y="2018"/>
                  </a:moveTo>
                  <a:cubicBezTo>
                    <a:pt x="0" y="2867"/>
                    <a:pt x="190" y="3652"/>
                    <a:pt x="531" y="4320"/>
                  </a:cubicBezTo>
                  <a:cubicBezTo>
                    <a:pt x="3520" y="4320"/>
                    <a:pt x="3520" y="4320"/>
                    <a:pt x="3520" y="4320"/>
                  </a:cubicBezTo>
                  <a:cubicBezTo>
                    <a:pt x="3520" y="0"/>
                    <a:pt x="3520" y="0"/>
                    <a:pt x="3520" y="0"/>
                  </a:cubicBezTo>
                  <a:cubicBezTo>
                    <a:pt x="394" y="0"/>
                    <a:pt x="394" y="0"/>
                    <a:pt x="394" y="0"/>
                  </a:cubicBezTo>
                  <a:cubicBezTo>
                    <a:pt x="140" y="594"/>
                    <a:pt x="0" y="1263"/>
                    <a:pt x="0" y="1970"/>
                  </a:cubicBezTo>
                  <a:lnTo>
                    <a:pt x="0" y="20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5" name="Rectangle 14">
            <a:extLst>
              <a:ext uri="{FF2B5EF4-FFF2-40B4-BE49-F238E27FC236}">
                <a16:creationId xmlns:a16="http://schemas.microsoft.com/office/drawing/2014/main" id="{5F039756-B671-4DD9-9AD8-CC8150E302F1}"/>
              </a:ext>
            </a:extLst>
          </p:cNvPr>
          <p:cNvSpPr/>
          <p:nvPr/>
        </p:nvSpPr>
        <p:spPr>
          <a:xfrm>
            <a:off x="425595" y="912735"/>
            <a:ext cx="8632680" cy="5383053"/>
          </a:xfrm>
          <a:prstGeom prst="rect">
            <a:avLst/>
          </a:prstGeom>
        </p:spPr>
        <p:txBody>
          <a:bodyPr wrap="square" lIns="0" tIns="0" rIns="0" bIns="0" anchor="ctr" anchorCtr="0">
            <a:noAutofit/>
          </a:bodyPr>
          <a:lstStyle/>
          <a:p>
            <a:r>
              <a:rPr lang="en-GB" sz="4800" dirty="0">
                <a:solidFill>
                  <a:schemeClr val="bg1"/>
                </a:solidFill>
                <a:latin typeface="+mj-lt"/>
              </a:rPr>
              <a:t>An Italian and Spanish update on Insurtech and public officer liability</a:t>
            </a:r>
          </a:p>
          <a:p>
            <a:endParaRPr lang="en-GB" sz="4000" b="1" dirty="0">
              <a:solidFill>
                <a:schemeClr val="bg1"/>
              </a:solidFill>
              <a:latin typeface="+mj-lt"/>
            </a:endParaRPr>
          </a:p>
          <a:p>
            <a:r>
              <a:rPr lang="en-GB" sz="1800" dirty="0">
                <a:solidFill>
                  <a:schemeClr val="bg1"/>
                </a:solidFill>
                <a:latin typeface="+mj-lt"/>
                <a:ea typeface="Verdana" panose="020B0604030504040204" pitchFamily="34" charset="0"/>
                <a:cs typeface="Open Sans" panose="020B0606030504020204" pitchFamily="34" charset="0"/>
              </a:rPr>
              <a:t>Thursday 8 July 2021</a:t>
            </a:r>
            <a:r>
              <a:rPr lang="de-DE" sz="1200" dirty="0">
                <a:solidFill>
                  <a:schemeClr val="bg1"/>
                </a:solidFill>
                <a:latin typeface="+mj-lt"/>
                <a:ea typeface="Verdana" panose="020B0604030504040204" pitchFamily="34" charset="0"/>
                <a:cs typeface="Open Sans" panose="020B0606030504020204" pitchFamily="34" charset="0"/>
              </a:rPr>
              <a:t> </a:t>
            </a:r>
          </a:p>
        </p:txBody>
      </p:sp>
      <p:pic>
        <p:nvPicPr>
          <p:cNvPr id="16" name="Picture 15" descr="Logo&#10;&#10;Description automatically generated">
            <a:extLst>
              <a:ext uri="{FF2B5EF4-FFF2-40B4-BE49-F238E27FC236}">
                <a16:creationId xmlns:a16="http://schemas.microsoft.com/office/drawing/2014/main" id="{D20531B6-A032-4B25-BB77-0DF69DB70B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Tree>
    <p:extLst>
      <p:ext uri="{BB962C8B-B14F-4D97-AF65-F5344CB8AC3E}">
        <p14:creationId xmlns:p14="http://schemas.microsoft.com/office/powerpoint/2010/main" val="292415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a:extLst>
              <a:ext uri="{FF2B5EF4-FFF2-40B4-BE49-F238E27FC236}">
                <a16:creationId xmlns:a16="http://schemas.microsoft.com/office/drawing/2014/main" id="{B0340DF5-4C02-4896-A84C-C367484ADE5C}"/>
              </a:ext>
            </a:extLst>
          </p:cNvPr>
          <p:cNvGrpSpPr>
            <a:grpSpLocks noChangeAspect="1"/>
          </p:cNvGrpSpPr>
          <p:nvPr/>
        </p:nvGrpSpPr>
        <p:grpSpPr bwMode="auto">
          <a:xfrm>
            <a:off x="270315" y="0"/>
            <a:ext cx="3999933" cy="6426200"/>
            <a:chOff x="786" y="18"/>
            <a:chExt cx="3054" cy="4320"/>
          </a:xfrm>
          <a:solidFill>
            <a:srgbClr val="1B7D81">
              <a:alpha val="20000"/>
            </a:srgbClr>
          </a:solidFill>
        </p:grpSpPr>
        <p:sp>
          <p:nvSpPr>
            <p:cNvPr id="15" name="Freeform 5">
              <a:extLst>
                <a:ext uri="{FF2B5EF4-FFF2-40B4-BE49-F238E27FC236}">
                  <a16:creationId xmlns:a16="http://schemas.microsoft.com/office/drawing/2014/main" id="{090CD3ED-3714-41C6-936D-AA673B27B9B2}"/>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6">
              <a:extLst>
                <a:ext uri="{FF2B5EF4-FFF2-40B4-BE49-F238E27FC236}">
                  <a16:creationId xmlns:a16="http://schemas.microsoft.com/office/drawing/2014/main" id="{9A86E877-13A5-4E2D-A0D5-B2EEAE0D275F}"/>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Marcador de texto 1">
            <a:extLst>
              <a:ext uri="{FF2B5EF4-FFF2-40B4-BE49-F238E27FC236}">
                <a16:creationId xmlns:a16="http://schemas.microsoft.com/office/drawing/2014/main" id="{A3487EBF-E750-44EF-83C2-EC8BC5BCDC9E}"/>
              </a:ext>
            </a:extLst>
          </p:cNvPr>
          <p:cNvSpPr>
            <a:spLocks noGrp="1"/>
          </p:cNvSpPr>
          <p:nvPr>
            <p:ph type="body" sz="quarter" idx="10"/>
          </p:nvPr>
        </p:nvSpPr>
        <p:spPr>
          <a:xfrm>
            <a:off x="482610" y="531274"/>
            <a:ext cx="6375390" cy="674667"/>
          </a:xfrm>
        </p:spPr>
        <p:txBody>
          <a:bodyPr/>
          <a:lstStyle/>
          <a:p>
            <a:r>
              <a:rPr lang="en-US" dirty="0"/>
              <a:t>Map of </a:t>
            </a:r>
            <a:r>
              <a:rPr lang="en-US" dirty="0" err="1"/>
              <a:t>insurtechs</a:t>
            </a:r>
            <a:r>
              <a:rPr lang="en-US" dirty="0"/>
              <a:t> in Spain</a:t>
            </a:r>
          </a:p>
        </p:txBody>
      </p:sp>
      <p:pic>
        <p:nvPicPr>
          <p:cNvPr id="6" name="Imagen 5" descr="Interfaz de usuario gráfica, Aplicación&#10;&#10;Descripción generada automáticamente">
            <a:extLst>
              <a:ext uri="{FF2B5EF4-FFF2-40B4-BE49-F238E27FC236}">
                <a16:creationId xmlns:a16="http://schemas.microsoft.com/office/drawing/2014/main" id="{DDEF9132-DAAF-46D5-82C0-53228B7A5DD6}"/>
              </a:ext>
            </a:extLst>
          </p:cNvPr>
          <p:cNvPicPr>
            <a:picLocks noChangeAspect="1"/>
          </p:cNvPicPr>
          <p:nvPr/>
        </p:nvPicPr>
        <p:blipFill rotWithShape="1">
          <a:blip r:embed="rId2">
            <a:extLst>
              <a:ext uri="{28A0092B-C50C-407E-A947-70E740481C1C}">
                <a14:useLocalDpi xmlns:a14="http://schemas.microsoft.com/office/drawing/2010/main" val="0"/>
              </a:ext>
            </a:extLst>
          </a:blip>
          <a:srcRect l="21650" t="16704" r="22438" b="3801"/>
          <a:stretch/>
        </p:blipFill>
        <p:spPr>
          <a:xfrm>
            <a:off x="2931003" y="1382001"/>
            <a:ext cx="5567993" cy="4453071"/>
          </a:xfrm>
          <a:prstGeom prst="rect">
            <a:avLst/>
          </a:prstGeom>
        </p:spPr>
      </p:pic>
      <p:sp>
        <p:nvSpPr>
          <p:cNvPr id="7" name="CuadroTexto 6">
            <a:extLst>
              <a:ext uri="{FF2B5EF4-FFF2-40B4-BE49-F238E27FC236}">
                <a16:creationId xmlns:a16="http://schemas.microsoft.com/office/drawing/2014/main" id="{D9B1AF8E-8D47-4E73-9E59-96E3F655AF50}"/>
              </a:ext>
            </a:extLst>
          </p:cNvPr>
          <p:cNvSpPr txBox="1"/>
          <p:nvPr/>
        </p:nvSpPr>
        <p:spPr>
          <a:xfrm>
            <a:off x="3809915" y="5832200"/>
            <a:ext cx="5408951" cy="222048"/>
          </a:xfrm>
          <a:prstGeom prst="rect">
            <a:avLst/>
          </a:prstGeom>
          <a:noFill/>
          <a:ln>
            <a:noFill/>
          </a:ln>
        </p:spPr>
        <p:txBody>
          <a:bodyPr wrap="square" rtlCol="0">
            <a:spAutoFit/>
          </a:bodyPr>
          <a:lstStyle/>
          <a:p>
            <a:r>
              <a:rPr lang="es-ES" sz="843" dirty="0" err="1">
                <a:latin typeface="Arial" pitchFamily="34" charset="0"/>
                <a:cs typeface="Arial" pitchFamily="34" charset="0"/>
              </a:rPr>
              <a:t>Source</a:t>
            </a:r>
            <a:r>
              <a:rPr lang="es-ES" sz="843" dirty="0">
                <a:latin typeface="Arial" pitchFamily="34" charset="0"/>
                <a:cs typeface="Arial" pitchFamily="34" charset="0"/>
              </a:rPr>
              <a:t>: https://www.grupoaseguranza.com/noticias-de-seguros/este-mapa-las-insurtech-espana</a:t>
            </a:r>
          </a:p>
        </p:txBody>
      </p:sp>
      <p:sp>
        <p:nvSpPr>
          <p:cNvPr id="17" name="Date Placeholder 2">
            <a:extLst>
              <a:ext uri="{FF2B5EF4-FFF2-40B4-BE49-F238E27FC236}">
                <a16:creationId xmlns:a16="http://schemas.microsoft.com/office/drawing/2014/main" id="{8445C11E-F92D-4D65-B07F-CC1395114F37}"/>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8" name="Marcador de número de diapositiva 2">
            <a:extLst>
              <a:ext uri="{FF2B5EF4-FFF2-40B4-BE49-F238E27FC236}">
                <a16:creationId xmlns:a16="http://schemas.microsoft.com/office/drawing/2014/main" id="{18802E99-5234-4164-96E9-A64A8321B47F}"/>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10</a:t>
            </a:fld>
            <a:endParaRPr lang="en-GB" sz="1100" noProof="0" dirty="0"/>
          </a:p>
        </p:txBody>
      </p:sp>
    </p:spTree>
    <p:extLst>
      <p:ext uri="{BB962C8B-B14F-4D97-AF65-F5344CB8AC3E}">
        <p14:creationId xmlns:p14="http://schemas.microsoft.com/office/powerpoint/2010/main" val="15742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04F227B-9475-4C66-A774-6FD9CF96C9BE}"/>
              </a:ext>
            </a:extLst>
          </p:cNvPr>
          <p:cNvSpPr>
            <a:spLocks noGrp="1"/>
          </p:cNvSpPr>
          <p:nvPr>
            <p:ph type="body" sz="quarter" idx="10"/>
          </p:nvPr>
        </p:nvSpPr>
        <p:spPr>
          <a:xfrm>
            <a:off x="485916" y="504956"/>
            <a:ext cx="6365486" cy="674667"/>
          </a:xfrm>
        </p:spPr>
        <p:txBody>
          <a:bodyPr/>
          <a:lstStyle/>
          <a:p>
            <a:r>
              <a:rPr lang="es-ES" dirty="0" err="1"/>
              <a:t>Insurtech</a:t>
            </a:r>
            <a:r>
              <a:rPr lang="es-ES" dirty="0"/>
              <a:t> sector </a:t>
            </a:r>
            <a:r>
              <a:rPr lang="es-ES" dirty="0" err="1"/>
              <a:t>members</a:t>
            </a:r>
            <a:endParaRPr lang="es-ES" dirty="0"/>
          </a:p>
        </p:txBody>
      </p:sp>
      <p:pic>
        <p:nvPicPr>
          <p:cNvPr id="7" name="Imagen 6" descr="Interfaz de usuario gráfica, Aplicación&#10;&#10;Descripción generada automáticamente">
            <a:extLst>
              <a:ext uri="{FF2B5EF4-FFF2-40B4-BE49-F238E27FC236}">
                <a16:creationId xmlns:a16="http://schemas.microsoft.com/office/drawing/2014/main" id="{612392BB-AD19-472E-9D4B-9FEE53336EB2}"/>
              </a:ext>
            </a:extLst>
          </p:cNvPr>
          <p:cNvPicPr>
            <a:picLocks noChangeAspect="1"/>
          </p:cNvPicPr>
          <p:nvPr/>
        </p:nvPicPr>
        <p:blipFill rotWithShape="1">
          <a:blip r:embed="rId2">
            <a:extLst>
              <a:ext uri="{28A0092B-C50C-407E-A947-70E740481C1C}">
                <a14:useLocalDpi xmlns:a14="http://schemas.microsoft.com/office/drawing/2010/main" val="0"/>
              </a:ext>
            </a:extLst>
          </a:blip>
          <a:srcRect l="9838" t="66327" r="39346" b="15429"/>
          <a:stretch/>
        </p:blipFill>
        <p:spPr>
          <a:xfrm>
            <a:off x="1677249" y="1359375"/>
            <a:ext cx="4600390" cy="929034"/>
          </a:xfrm>
          <a:prstGeom prst="rect">
            <a:avLst/>
          </a:prstGeom>
        </p:spPr>
      </p:pic>
      <p:pic>
        <p:nvPicPr>
          <p:cNvPr id="9" name="Imagen 8" descr="Interfaz de usuario gráfica, Aplicación, Sitio web&#10;&#10;Descripción generada automáticamente">
            <a:extLst>
              <a:ext uri="{FF2B5EF4-FFF2-40B4-BE49-F238E27FC236}">
                <a16:creationId xmlns:a16="http://schemas.microsoft.com/office/drawing/2014/main" id="{419E4449-0A70-4ED7-B1D6-D346B40ADAB3}"/>
              </a:ext>
            </a:extLst>
          </p:cNvPr>
          <p:cNvPicPr>
            <a:picLocks noChangeAspect="1"/>
          </p:cNvPicPr>
          <p:nvPr/>
        </p:nvPicPr>
        <p:blipFill rotWithShape="1">
          <a:blip r:embed="rId3">
            <a:extLst>
              <a:ext uri="{28A0092B-C50C-407E-A947-70E740481C1C}">
                <a14:useLocalDpi xmlns:a14="http://schemas.microsoft.com/office/drawing/2010/main" val="0"/>
              </a:ext>
            </a:extLst>
          </a:blip>
          <a:srcRect l="11413" t="28698" r="41043" b="40422"/>
          <a:stretch/>
        </p:blipFill>
        <p:spPr>
          <a:xfrm>
            <a:off x="1696171" y="4375860"/>
            <a:ext cx="5048116" cy="1844326"/>
          </a:xfrm>
          <a:prstGeom prst="rect">
            <a:avLst/>
          </a:prstGeom>
        </p:spPr>
      </p:pic>
      <p:pic>
        <p:nvPicPr>
          <p:cNvPr id="10" name="Imagen 9" descr="Interfaz de usuario gráfica, Aplicación&#10;&#10;Descripción generada automáticamente">
            <a:extLst>
              <a:ext uri="{FF2B5EF4-FFF2-40B4-BE49-F238E27FC236}">
                <a16:creationId xmlns:a16="http://schemas.microsoft.com/office/drawing/2014/main" id="{60875274-3E79-4AD3-8591-0765B1C9EE80}"/>
              </a:ext>
            </a:extLst>
          </p:cNvPr>
          <p:cNvPicPr>
            <a:picLocks noChangeAspect="1"/>
          </p:cNvPicPr>
          <p:nvPr/>
        </p:nvPicPr>
        <p:blipFill rotWithShape="1">
          <a:blip r:embed="rId2">
            <a:extLst>
              <a:ext uri="{28A0092B-C50C-407E-A947-70E740481C1C}">
                <a14:useLocalDpi xmlns:a14="http://schemas.microsoft.com/office/drawing/2010/main" val="0"/>
              </a:ext>
            </a:extLst>
          </a:blip>
          <a:srcRect l="9838" t="23401" r="39346" b="39528"/>
          <a:stretch/>
        </p:blipFill>
        <p:spPr>
          <a:xfrm>
            <a:off x="4220229" y="2607407"/>
            <a:ext cx="4494440" cy="1844327"/>
          </a:xfrm>
          <a:prstGeom prst="rect">
            <a:avLst/>
          </a:prstGeom>
        </p:spPr>
      </p:pic>
      <p:pic>
        <p:nvPicPr>
          <p:cNvPr id="11" name="Imagen 10" descr="Interfaz de usuario gráfica, Aplicación, Sitio web&#10;&#10;Descripción generada automáticamente">
            <a:extLst>
              <a:ext uri="{FF2B5EF4-FFF2-40B4-BE49-F238E27FC236}">
                <a16:creationId xmlns:a16="http://schemas.microsoft.com/office/drawing/2014/main" id="{68CF6CAB-A0B2-4E23-BECA-95D35010ED83}"/>
              </a:ext>
            </a:extLst>
          </p:cNvPr>
          <p:cNvPicPr>
            <a:picLocks noChangeAspect="1"/>
          </p:cNvPicPr>
          <p:nvPr/>
        </p:nvPicPr>
        <p:blipFill rotWithShape="1">
          <a:blip r:embed="rId3">
            <a:extLst>
              <a:ext uri="{28A0092B-C50C-407E-A947-70E740481C1C}">
                <a14:useLocalDpi xmlns:a14="http://schemas.microsoft.com/office/drawing/2010/main" val="0"/>
              </a:ext>
            </a:extLst>
          </a:blip>
          <a:srcRect l="36612" t="68981" r="41043" b="23808"/>
          <a:stretch/>
        </p:blipFill>
        <p:spPr>
          <a:xfrm>
            <a:off x="1569287" y="3189246"/>
            <a:ext cx="3749107" cy="680651"/>
          </a:xfrm>
          <a:prstGeom prst="rect">
            <a:avLst/>
          </a:prstGeom>
        </p:spPr>
      </p:pic>
      <p:pic>
        <p:nvPicPr>
          <p:cNvPr id="12" name="Imagen 11" descr="Interfaz de usuario gráfica, Aplicación, Sitio web&#10;&#10;Descripción generada automáticamente">
            <a:extLst>
              <a:ext uri="{FF2B5EF4-FFF2-40B4-BE49-F238E27FC236}">
                <a16:creationId xmlns:a16="http://schemas.microsoft.com/office/drawing/2014/main" id="{8A6EA5DA-FB7A-479C-B730-6BE19BFB2BF0}"/>
              </a:ext>
            </a:extLst>
          </p:cNvPr>
          <p:cNvPicPr>
            <a:picLocks noChangeAspect="1"/>
          </p:cNvPicPr>
          <p:nvPr/>
        </p:nvPicPr>
        <p:blipFill rotWithShape="1">
          <a:blip r:embed="rId3">
            <a:extLst>
              <a:ext uri="{28A0092B-C50C-407E-A947-70E740481C1C}">
                <a14:useLocalDpi xmlns:a14="http://schemas.microsoft.com/office/drawing/2010/main" val="0"/>
              </a:ext>
            </a:extLst>
          </a:blip>
          <a:srcRect l="11413" t="62519" r="63479" b="6601"/>
          <a:stretch/>
        </p:blipFill>
        <p:spPr>
          <a:xfrm>
            <a:off x="6976547" y="4375860"/>
            <a:ext cx="2151317" cy="1488321"/>
          </a:xfrm>
          <a:prstGeom prst="rect">
            <a:avLst/>
          </a:prstGeom>
        </p:spPr>
      </p:pic>
      <p:pic>
        <p:nvPicPr>
          <p:cNvPr id="13" name="Imagen 12" descr="Interfaz de usuario gráfica, Aplicación, Sitio web&#10;&#10;Descripción generada automáticamente">
            <a:extLst>
              <a:ext uri="{FF2B5EF4-FFF2-40B4-BE49-F238E27FC236}">
                <a16:creationId xmlns:a16="http://schemas.microsoft.com/office/drawing/2014/main" id="{52102D40-6F82-4AA9-9483-B688CB08F44B}"/>
              </a:ext>
            </a:extLst>
          </p:cNvPr>
          <p:cNvPicPr>
            <a:picLocks noChangeAspect="1"/>
          </p:cNvPicPr>
          <p:nvPr/>
        </p:nvPicPr>
        <p:blipFill rotWithShape="1">
          <a:blip r:embed="rId3">
            <a:extLst>
              <a:ext uri="{28A0092B-C50C-407E-A947-70E740481C1C}">
                <a14:useLocalDpi xmlns:a14="http://schemas.microsoft.com/office/drawing/2010/main" val="0"/>
              </a:ext>
            </a:extLst>
          </a:blip>
          <a:srcRect l="36612" t="86367" r="51781" b="6421"/>
          <a:stretch/>
        </p:blipFill>
        <p:spPr>
          <a:xfrm>
            <a:off x="7255305" y="1630464"/>
            <a:ext cx="1459364" cy="510038"/>
          </a:xfrm>
          <a:prstGeom prst="rect">
            <a:avLst/>
          </a:prstGeom>
        </p:spPr>
      </p:pic>
      <p:grpSp>
        <p:nvGrpSpPr>
          <p:cNvPr id="14" name="Group 4">
            <a:extLst>
              <a:ext uri="{FF2B5EF4-FFF2-40B4-BE49-F238E27FC236}">
                <a16:creationId xmlns:a16="http://schemas.microsoft.com/office/drawing/2014/main" id="{341E6D9D-A358-4A31-BB43-63459B17D3A5}"/>
              </a:ext>
            </a:extLst>
          </p:cNvPr>
          <p:cNvGrpSpPr>
            <a:grpSpLocks noChangeAspect="1"/>
          </p:cNvGrpSpPr>
          <p:nvPr/>
        </p:nvGrpSpPr>
        <p:grpSpPr bwMode="auto">
          <a:xfrm>
            <a:off x="8055864" y="0"/>
            <a:ext cx="3374136" cy="6421015"/>
            <a:chOff x="5373" y="2"/>
            <a:chExt cx="2307" cy="4320"/>
          </a:xfrm>
          <a:solidFill>
            <a:schemeClr val="tx2">
              <a:alpha val="20000"/>
            </a:schemeClr>
          </a:solidFill>
        </p:grpSpPr>
        <p:sp>
          <p:nvSpPr>
            <p:cNvPr id="15" name="Freeform 5">
              <a:extLst>
                <a:ext uri="{FF2B5EF4-FFF2-40B4-BE49-F238E27FC236}">
                  <a16:creationId xmlns:a16="http://schemas.microsoft.com/office/drawing/2014/main" id="{35758712-4849-4206-84A1-BD2596ACCF7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0E940EB-7944-464E-A633-80571DF2A9B1}"/>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Date Placeholder 2">
            <a:extLst>
              <a:ext uri="{FF2B5EF4-FFF2-40B4-BE49-F238E27FC236}">
                <a16:creationId xmlns:a16="http://schemas.microsoft.com/office/drawing/2014/main" id="{5A3ECD00-C442-4A3A-A02F-EB75985EA02A}"/>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8" name="Marcador de número de diapositiva 2">
            <a:extLst>
              <a:ext uri="{FF2B5EF4-FFF2-40B4-BE49-F238E27FC236}">
                <a16:creationId xmlns:a16="http://schemas.microsoft.com/office/drawing/2014/main" id="{97BA99C8-68D2-483F-A668-E1BBB2D379C2}"/>
              </a:ext>
            </a:extLst>
          </p:cNvPr>
          <p:cNvSpPr txBox="1">
            <a:spLocks/>
          </p:cNvSpPr>
          <p:nvPr/>
        </p:nvSpPr>
        <p:spPr>
          <a:xfrm>
            <a:off x="549013"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pPr/>
              <a:t>11</a:t>
            </a:fld>
            <a:endParaRPr lang="en-GB" sz="1100" dirty="0"/>
          </a:p>
        </p:txBody>
      </p:sp>
    </p:spTree>
    <p:extLst>
      <p:ext uri="{BB962C8B-B14F-4D97-AF65-F5344CB8AC3E}">
        <p14:creationId xmlns:p14="http://schemas.microsoft.com/office/powerpoint/2010/main" val="325750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E6E825-9F0B-4699-B8A6-F4F9B2E3C716}"/>
              </a:ext>
            </a:extLst>
          </p:cNvPr>
          <p:cNvSpPr/>
          <p:nvPr/>
        </p:nvSpPr>
        <p:spPr>
          <a:xfrm>
            <a:off x="0" y="0"/>
            <a:ext cx="11430000" cy="6426200"/>
          </a:xfrm>
          <a:prstGeom prst="rect">
            <a:avLst/>
          </a:prstGeom>
          <a:solidFill>
            <a:srgbClr val="1B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 name="Group 4">
            <a:extLst>
              <a:ext uri="{FF2B5EF4-FFF2-40B4-BE49-F238E27FC236}">
                <a16:creationId xmlns:a16="http://schemas.microsoft.com/office/drawing/2014/main" id="{52F8D708-5F6F-44F7-BB57-6B9C6B3DC162}"/>
              </a:ext>
            </a:extLst>
          </p:cNvPr>
          <p:cNvGrpSpPr>
            <a:grpSpLocks noChangeAspect="1"/>
          </p:cNvGrpSpPr>
          <p:nvPr/>
        </p:nvGrpSpPr>
        <p:grpSpPr bwMode="auto">
          <a:xfrm>
            <a:off x="8055864" y="0"/>
            <a:ext cx="3374136" cy="6426200"/>
            <a:chOff x="5373" y="2"/>
            <a:chExt cx="2307" cy="4320"/>
          </a:xfrm>
          <a:solidFill>
            <a:schemeClr val="bg1">
              <a:alpha val="20000"/>
            </a:schemeClr>
          </a:solidFill>
        </p:grpSpPr>
        <p:sp>
          <p:nvSpPr>
            <p:cNvPr id="7" name="Freeform 5">
              <a:extLst>
                <a:ext uri="{FF2B5EF4-FFF2-40B4-BE49-F238E27FC236}">
                  <a16:creationId xmlns:a16="http://schemas.microsoft.com/office/drawing/2014/main" id="{CAECEDFA-A0C6-472F-AC0C-CD68504B890F}"/>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F7E0E13C-AB1D-44A8-BB33-A168CF38E7A9}"/>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Marcador de texto 1">
            <a:extLst>
              <a:ext uri="{FF2B5EF4-FFF2-40B4-BE49-F238E27FC236}">
                <a16:creationId xmlns:a16="http://schemas.microsoft.com/office/drawing/2014/main" id="{3B2FD953-F8EC-47A5-B002-00A2A7C6FF2F}"/>
              </a:ext>
            </a:extLst>
          </p:cNvPr>
          <p:cNvSpPr>
            <a:spLocks noGrp="1"/>
          </p:cNvSpPr>
          <p:nvPr>
            <p:ph type="body" sz="quarter" idx="10"/>
          </p:nvPr>
        </p:nvSpPr>
        <p:spPr/>
        <p:txBody>
          <a:bodyPr/>
          <a:lstStyle/>
          <a:p>
            <a:r>
              <a:rPr lang="en-US" dirty="0">
                <a:solidFill>
                  <a:schemeClr val="bg1"/>
                </a:solidFill>
              </a:rPr>
              <a:t>Essential measures in the short term </a:t>
            </a:r>
            <a:endParaRPr lang="es-ES" dirty="0">
              <a:solidFill>
                <a:schemeClr val="bg1"/>
              </a:solidFill>
            </a:endParaRPr>
          </a:p>
        </p:txBody>
      </p:sp>
      <p:sp>
        <p:nvSpPr>
          <p:cNvPr id="3" name="Marcador de número de diapositiva 2">
            <a:extLst>
              <a:ext uri="{FF2B5EF4-FFF2-40B4-BE49-F238E27FC236}">
                <a16:creationId xmlns:a16="http://schemas.microsoft.com/office/drawing/2014/main" id="{88F5E972-CEF4-4F0B-B357-809D0A51CA55}"/>
              </a:ext>
            </a:extLst>
          </p:cNvPr>
          <p:cNvSpPr>
            <a:spLocks noGrp="1"/>
          </p:cNvSpPr>
          <p:nvPr>
            <p:ph type="sldNum" sz="quarter" idx="13"/>
          </p:nvPr>
        </p:nvSpPr>
        <p:spPr>
          <a:xfrm>
            <a:off x="540000" y="6011133"/>
            <a:ext cx="405000" cy="236133"/>
          </a:xfrm>
        </p:spPr>
        <p:txBody>
          <a:bodyPr/>
          <a:lstStyle/>
          <a:p>
            <a:fld id="{4B39B52A-EAD5-4CA9-B46E-2F3B4224B365}" type="slidenum">
              <a:rPr lang="en-GB" sz="1100" noProof="0" smtClean="0">
                <a:solidFill>
                  <a:schemeClr val="bg1"/>
                </a:solidFill>
              </a:rPr>
              <a:pPr/>
              <a:t>12</a:t>
            </a:fld>
            <a:endParaRPr lang="en-GB" noProof="0" dirty="0">
              <a:solidFill>
                <a:schemeClr val="bg1"/>
              </a:solidFill>
            </a:endParaRPr>
          </a:p>
        </p:txBody>
      </p:sp>
      <p:sp>
        <p:nvSpPr>
          <p:cNvPr id="4" name="Marcador de texto 3">
            <a:extLst>
              <a:ext uri="{FF2B5EF4-FFF2-40B4-BE49-F238E27FC236}">
                <a16:creationId xmlns:a16="http://schemas.microsoft.com/office/drawing/2014/main" id="{ECE4C84C-9DD0-4D47-9F99-AFCA77C35D76}"/>
              </a:ext>
            </a:extLst>
          </p:cNvPr>
          <p:cNvSpPr>
            <a:spLocks noGrp="1"/>
          </p:cNvSpPr>
          <p:nvPr>
            <p:ph type="body" sz="quarter" idx="11"/>
          </p:nvPr>
        </p:nvSpPr>
        <p:spPr>
          <a:xfrm>
            <a:off x="539999" y="1421576"/>
            <a:ext cx="10350000" cy="4166067"/>
          </a:xfrm>
        </p:spPr>
        <p:txBody>
          <a:bodyPr/>
          <a:lstStyle/>
          <a:p>
            <a:pPr marL="428396" indent="-428396" algn="l">
              <a:buFont typeface="+mj-lt"/>
              <a:buAutoNum type="arabicPeriod"/>
            </a:pPr>
            <a:r>
              <a:rPr lang="en-US" sz="1700" dirty="0">
                <a:solidFill>
                  <a:schemeClr val="bg1"/>
                </a:solidFill>
              </a:rPr>
              <a:t>Establishment of the Committee on Innovation in the Insurance Sector (CISS), comprising all players in the insurance sector.</a:t>
            </a:r>
          </a:p>
          <a:p>
            <a:pPr marL="428396" indent="-428396" algn="l">
              <a:buFont typeface="+mj-lt"/>
              <a:buAutoNum type="arabicPeriod"/>
            </a:pPr>
            <a:r>
              <a:rPr lang="en-US" sz="1700" dirty="0">
                <a:solidFill>
                  <a:schemeClr val="bg1"/>
                </a:solidFill>
              </a:rPr>
              <a:t>Progress in the deployment of the regulatory sandbox.</a:t>
            </a:r>
          </a:p>
          <a:p>
            <a:pPr marL="428396" indent="-428396" algn="l">
              <a:buFont typeface="+mj-lt"/>
              <a:buAutoNum type="arabicPeriod"/>
            </a:pPr>
            <a:r>
              <a:rPr lang="en-US" sz="1700" dirty="0">
                <a:solidFill>
                  <a:schemeClr val="bg1"/>
                </a:solidFill>
              </a:rPr>
              <a:t>Development of a regulatory framework tailored to the needs of P2P providers.</a:t>
            </a:r>
          </a:p>
          <a:p>
            <a:pPr marL="428396" indent="-428396" algn="l">
              <a:buFont typeface="+mj-lt"/>
              <a:buAutoNum type="arabicPeriod"/>
            </a:pPr>
            <a:r>
              <a:rPr lang="en-US" sz="1700" dirty="0">
                <a:solidFill>
                  <a:schemeClr val="bg1"/>
                </a:solidFill>
              </a:rPr>
              <a:t>Reform of the corporate and commercial legislation to reflect the reality of the new entrepreneurial ecosystem.</a:t>
            </a:r>
          </a:p>
          <a:p>
            <a:pPr marL="428396" indent="-428396" algn="l">
              <a:buFont typeface="+mj-lt"/>
              <a:buAutoNum type="arabicPeriod"/>
            </a:pPr>
            <a:r>
              <a:rPr lang="en-US" sz="1700" dirty="0">
                <a:solidFill>
                  <a:schemeClr val="bg1"/>
                </a:solidFill>
              </a:rPr>
              <a:t>The creation and exchange of a database containing the policies of the Spanish insurance market.</a:t>
            </a:r>
          </a:p>
          <a:p>
            <a:pPr marL="428396" indent="-428396" algn="l">
              <a:buFont typeface="+mj-lt"/>
              <a:buAutoNum type="arabicPeriod"/>
            </a:pPr>
            <a:r>
              <a:rPr lang="en-US" sz="1700" dirty="0">
                <a:solidFill>
                  <a:schemeClr val="bg1"/>
                </a:solidFill>
              </a:rPr>
              <a:t>Creation of an expert group on </a:t>
            </a:r>
            <a:r>
              <a:rPr lang="en-US" sz="1700" dirty="0" err="1">
                <a:solidFill>
                  <a:schemeClr val="bg1"/>
                </a:solidFill>
              </a:rPr>
              <a:t>digitalisation</a:t>
            </a:r>
            <a:r>
              <a:rPr lang="en-US" sz="1700" dirty="0">
                <a:solidFill>
                  <a:schemeClr val="bg1"/>
                </a:solidFill>
              </a:rPr>
              <a:t> in the insurance and in the </a:t>
            </a:r>
            <a:r>
              <a:rPr lang="en-US" sz="1700" dirty="0" err="1">
                <a:solidFill>
                  <a:schemeClr val="bg1"/>
                </a:solidFill>
              </a:rPr>
              <a:t>insurtech</a:t>
            </a:r>
            <a:r>
              <a:rPr lang="en-US" sz="1700" dirty="0">
                <a:solidFill>
                  <a:schemeClr val="bg1"/>
                </a:solidFill>
              </a:rPr>
              <a:t> sector by the DGSFP.</a:t>
            </a:r>
          </a:p>
          <a:p>
            <a:pPr marL="428396" indent="-428396" algn="l">
              <a:buFont typeface="+mj-lt"/>
              <a:buAutoNum type="arabicPeriod"/>
            </a:pPr>
            <a:r>
              <a:rPr lang="en-US" sz="1700" dirty="0">
                <a:solidFill>
                  <a:schemeClr val="bg1"/>
                </a:solidFill>
              </a:rPr>
              <a:t>The implementation of an updated API standard that ensures barrier-free entry for all actors taking into account the new technological needs of the market.</a:t>
            </a:r>
            <a:endParaRPr lang="es-ES" sz="1700" dirty="0">
              <a:solidFill>
                <a:schemeClr val="bg1"/>
              </a:solidFill>
            </a:endParaRPr>
          </a:p>
        </p:txBody>
      </p:sp>
      <p:sp>
        <p:nvSpPr>
          <p:cNvPr id="9" name="Date Placeholder 2">
            <a:extLst>
              <a:ext uri="{FF2B5EF4-FFF2-40B4-BE49-F238E27FC236}">
                <a16:creationId xmlns:a16="http://schemas.microsoft.com/office/drawing/2014/main" id="{A590C220-A62C-41FA-8D2B-A17EA63C2B89}"/>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CMS</a:t>
            </a:r>
            <a:endParaRPr lang="en-GB" dirty="0"/>
          </a:p>
        </p:txBody>
      </p:sp>
    </p:spTree>
    <p:extLst>
      <p:ext uri="{BB962C8B-B14F-4D97-AF65-F5344CB8AC3E}">
        <p14:creationId xmlns:p14="http://schemas.microsoft.com/office/powerpoint/2010/main" val="245719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7A40CF-89C8-434D-A878-65D2E1F6B402}"/>
              </a:ext>
            </a:extLst>
          </p:cNvPr>
          <p:cNvSpPr/>
          <p:nvPr/>
        </p:nvSpPr>
        <p:spPr>
          <a:xfrm>
            <a:off x="0" y="0"/>
            <a:ext cx="11430000" cy="6426200"/>
          </a:xfrm>
          <a:prstGeom prst="rect">
            <a:avLst/>
          </a:prstGeom>
          <a:solidFill>
            <a:srgbClr val="1B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 name="Group 4">
            <a:extLst>
              <a:ext uri="{FF2B5EF4-FFF2-40B4-BE49-F238E27FC236}">
                <a16:creationId xmlns:a16="http://schemas.microsoft.com/office/drawing/2014/main" id="{7645E9B7-194C-4902-A922-28AA9195F796}"/>
              </a:ext>
            </a:extLst>
          </p:cNvPr>
          <p:cNvGrpSpPr>
            <a:grpSpLocks noChangeAspect="1"/>
          </p:cNvGrpSpPr>
          <p:nvPr/>
        </p:nvGrpSpPr>
        <p:grpSpPr bwMode="auto">
          <a:xfrm>
            <a:off x="8055864" y="0"/>
            <a:ext cx="3374136" cy="6426200"/>
            <a:chOff x="5373" y="2"/>
            <a:chExt cx="2307" cy="4320"/>
          </a:xfrm>
          <a:solidFill>
            <a:schemeClr val="bg1">
              <a:alpha val="20000"/>
            </a:schemeClr>
          </a:solidFill>
        </p:grpSpPr>
        <p:sp>
          <p:nvSpPr>
            <p:cNvPr id="8" name="Freeform 5">
              <a:extLst>
                <a:ext uri="{FF2B5EF4-FFF2-40B4-BE49-F238E27FC236}">
                  <a16:creationId xmlns:a16="http://schemas.microsoft.com/office/drawing/2014/main" id="{E3A19ECA-2C9C-4624-A099-C8B42A7BD64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D474022C-39E4-43B7-876F-387B2CED959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Marcador de número de diapositiva 2">
            <a:extLst>
              <a:ext uri="{FF2B5EF4-FFF2-40B4-BE49-F238E27FC236}">
                <a16:creationId xmlns:a16="http://schemas.microsoft.com/office/drawing/2014/main" id="{41237F20-43E7-4062-92DF-13D64607D875}"/>
              </a:ext>
            </a:extLst>
          </p:cNvPr>
          <p:cNvSpPr>
            <a:spLocks noGrp="1"/>
          </p:cNvSpPr>
          <p:nvPr>
            <p:ph type="sldNum" sz="quarter" idx="13"/>
          </p:nvPr>
        </p:nvSpPr>
        <p:spPr>
          <a:xfrm>
            <a:off x="540000" y="6011133"/>
            <a:ext cx="405000" cy="236133"/>
          </a:xfrm>
        </p:spPr>
        <p:txBody>
          <a:bodyPr/>
          <a:lstStyle/>
          <a:p>
            <a:fld id="{4B39B52A-EAD5-4CA9-B46E-2F3B4224B365}" type="slidenum">
              <a:rPr lang="en-GB" sz="1100" noProof="0" smtClean="0">
                <a:solidFill>
                  <a:schemeClr val="bg1"/>
                </a:solidFill>
              </a:rPr>
              <a:pPr/>
              <a:t>13</a:t>
            </a:fld>
            <a:endParaRPr lang="en-GB" sz="1100" noProof="0" dirty="0">
              <a:solidFill>
                <a:schemeClr val="bg1"/>
              </a:solidFill>
            </a:endParaRPr>
          </a:p>
        </p:txBody>
      </p:sp>
      <p:sp>
        <p:nvSpPr>
          <p:cNvPr id="4" name="Marcador de texto 3">
            <a:extLst>
              <a:ext uri="{FF2B5EF4-FFF2-40B4-BE49-F238E27FC236}">
                <a16:creationId xmlns:a16="http://schemas.microsoft.com/office/drawing/2014/main" id="{D0615737-49DA-44B9-B201-E17DE636F368}"/>
              </a:ext>
            </a:extLst>
          </p:cNvPr>
          <p:cNvSpPr>
            <a:spLocks noGrp="1"/>
          </p:cNvSpPr>
          <p:nvPr>
            <p:ph type="body" sz="quarter" idx="11"/>
          </p:nvPr>
        </p:nvSpPr>
        <p:spPr>
          <a:xfrm>
            <a:off x="540000" y="1750760"/>
            <a:ext cx="10413482" cy="4166067"/>
          </a:xfrm>
        </p:spPr>
        <p:txBody>
          <a:bodyPr/>
          <a:lstStyle/>
          <a:p>
            <a:pPr marL="428396" indent="-428396" algn="l">
              <a:buFont typeface="+mj-lt"/>
              <a:buAutoNum type="arabicPeriod" startAt="8"/>
            </a:pPr>
            <a:r>
              <a:rPr lang="en-US" sz="1700" dirty="0">
                <a:solidFill>
                  <a:schemeClr val="bg1"/>
                </a:solidFill>
              </a:rPr>
              <a:t>The publication of questions and answers (Q&amp;A) on relevant topics and common concerns </a:t>
            </a:r>
          </a:p>
          <a:p>
            <a:pPr marL="428396" indent="-428396" algn="l">
              <a:buFont typeface="+mj-lt"/>
              <a:buAutoNum type="arabicPeriod" startAt="8"/>
            </a:pPr>
            <a:r>
              <a:rPr lang="en-US" sz="1700" dirty="0">
                <a:solidFill>
                  <a:schemeClr val="bg1"/>
                </a:solidFill>
              </a:rPr>
              <a:t>The establishment of an insurance distribution framework that takes into account the needs of </a:t>
            </a:r>
            <a:r>
              <a:rPr lang="en-US" sz="1700" dirty="0" err="1">
                <a:solidFill>
                  <a:schemeClr val="bg1"/>
                </a:solidFill>
              </a:rPr>
              <a:t>APIfication</a:t>
            </a:r>
            <a:r>
              <a:rPr lang="en-US" sz="1700" dirty="0">
                <a:solidFill>
                  <a:schemeClr val="bg1"/>
                </a:solidFill>
              </a:rPr>
              <a:t> within the insurance market.</a:t>
            </a:r>
          </a:p>
          <a:p>
            <a:pPr marL="428396" indent="-428396" algn="l">
              <a:buFont typeface="+mj-lt"/>
              <a:buAutoNum type="arabicPeriod" startAt="8"/>
            </a:pPr>
            <a:r>
              <a:rPr lang="en-US" sz="1700" dirty="0">
                <a:solidFill>
                  <a:schemeClr val="bg1"/>
                </a:solidFill>
              </a:rPr>
              <a:t>The possibility to deliver data to the insured party through a digital procedure as well as to ensure the correct integration of digital channels.</a:t>
            </a:r>
          </a:p>
          <a:p>
            <a:pPr marL="428396" indent="-428396" algn="l">
              <a:buFont typeface="+mj-lt"/>
              <a:buAutoNum type="arabicPeriod" startAt="8"/>
            </a:pPr>
            <a:r>
              <a:rPr lang="en-US" sz="1700" dirty="0">
                <a:solidFill>
                  <a:schemeClr val="bg1"/>
                </a:solidFill>
              </a:rPr>
              <a:t>Allowing access to the Commercial Register of private documents.</a:t>
            </a:r>
          </a:p>
          <a:p>
            <a:pPr marL="428396" indent="-428396" algn="l">
              <a:buFont typeface="+mj-lt"/>
              <a:buAutoNum type="arabicPeriod" startAt="8"/>
            </a:pPr>
            <a:r>
              <a:rPr lang="en-US" sz="1700" dirty="0">
                <a:solidFill>
                  <a:schemeClr val="bg1"/>
                </a:solidFill>
              </a:rPr>
              <a:t>Allowing the transfer of company shares by private document.</a:t>
            </a:r>
          </a:p>
          <a:p>
            <a:pPr marL="428396" indent="-428396" algn="l">
              <a:buFont typeface="+mj-lt"/>
              <a:buAutoNum type="arabicPeriod" startAt="8"/>
            </a:pPr>
            <a:r>
              <a:rPr lang="en-US" sz="1700" dirty="0">
                <a:solidFill>
                  <a:schemeClr val="bg1"/>
                </a:solidFill>
              </a:rPr>
              <a:t>Soften the treasury stock regime and the financial assistance ban.</a:t>
            </a:r>
          </a:p>
          <a:p>
            <a:pPr marL="428396" indent="-428396" algn="l">
              <a:buFont typeface="+mj-lt"/>
              <a:buAutoNum type="arabicPeriod" startAt="8"/>
            </a:pPr>
            <a:r>
              <a:rPr lang="en-US" sz="1700" dirty="0">
                <a:solidFill>
                  <a:schemeClr val="bg1"/>
                </a:solidFill>
              </a:rPr>
              <a:t>Expand the acceptance of electronic signatures for all necessary documents, both in the incorporation and in the day-to-day management.</a:t>
            </a:r>
          </a:p>
          <a:p>
            <a:pPr marL="428396" indent="-428396" algn="l">
              <a:buFont typeface="+mj-lt"/>
              <a:buAutoNum type="arabicPeriod" startAt="8"/>
            </a:pPr>
            <a:r>
              <a:rPr lang="en-US" sz="1700" dirty="0">
                <a:solidFill>
                  <a:schemeClr val="bg1"/>
                </a:solidFill>
              </a:rPr>
              <a:t>Facilitate traditional insurers to carry out the necessary modifications to achieve public APIs.</a:t>
            </a:r>
            <a:endParaRPr lang="es-ES" sz="1700" dirty="0">
              <a:solidFill>
                <a:schemeClr val="bg1"/>
              </a:solidFill>
            </a:endParaRPr>
          </a:p>
        </p:txBody>
      </p:sp>
      <p:sp>
        <p:nvSpPr>
          <p:cNvPr id="7" name="Marcador de texto 1">
            <a:extLst>
              <a:ext uri="{FF2B5EF4-FFF2-40B4-BE49-F238E27FC236}">
                <a16:creationId xmlns:a16="http://schemas.microsoft.com/office/drawing/2014/main" id="{B8A98AEF-49A6-8A4A-85D4-C6B710E36D2A}"/>
              </a:ext>
            </a:extLst>
          </p:cNvPr>
          <p:cNvSpPr>
            <a:spLocks noGrp="1"/>
          </p:cNvSpPr>
          <p:nvPr>
            <p:ph type="body" sz="quarter" idx="10"/>
          </p:nvPr>
        </p:nvSpPr>
        <p:spPr>
          <a:xfrm>
            <a:off x="540000" y="566720"/>
            <a:ext cx="7758667" cy="674667"/>
          </a:xfrm>
        </p:spPr>
        <p:txBody>
          <a:bodyPr/>
          <a:lstStyle/>
          <a:p>
            <a:r>
              <a:rPr lang="en-US" dirty="0">
                <a:solidFill>
                  <a:schemeClr val="bg1"/>
                </a:solidFill>
              </a:rPr>
              <a:t>Essential measures in the short term </a:t>
            </a:r>
            <a:endParaRPr lang="es-ES" dirty="0">
              <a:solidFill>
                <a:schemeClr val="bg1"/>
              </a:solidFill>
            </a:endParaRPr>
          </a:p>
        </p:txBody>
      </p:sp>
      <p:sp>
        <p:nvSpPr>
          <p:cNvPr id="10" name="Date Placeholder 2">
            <a:extLst>
              <a:ext uri="{FF2B5EF4-FFF2-40B4-BE49-F238E27FC236}">
                <a16:creationId xmlns:a16="http://schemas.microsoft.com/office/drawing/2014/main" id="{A8BEE882-0370-47EA-ADF8-CB40E1AAEAAB}"/>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CMS</a:t>
            </a:r>
            <a:endParaRPr lang="en-GB" dirty="0"/>
          </a:p>
        </p:txBody>
      </p:sp>
    </p:spTree>
    <p:extLst>
      <p:ext uri="{BB962C8B-B14F-4D97-AF65-F5344CB8AC3E}">
        <p14:creationId xmlns:p14="http://schemas.microsoft.com/office/powerpoint/2010/main" val="305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5BABE2-EFEC-44A4-82F0-FC0D78EE5C49}"/>
              </a:ext>
            </a:extLst>
          </p:cNvPr>
          <p:cNvSpPr/>
          <p:nvPr/>
        </p:nvSpPr>
        <p:spPr>
          <a:xfrm>
            <a:off x="0" y="0"/>
            <a:ext cx="11430000" cy="6426200"/>
          </a:xfrm>
          <a:prstGeom prst="rect">
            <a:avLst/>
          </a:prstGeom>
          <a:solidFill>
            <a:srgbClr val="1B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oup 4">
            <a:extLst>
              <a:ext uri="{FF2B5EF4-FFF2-40B4-BE49-F238E27FC236}">
                <a16:creationId xmlns:a16="http://schemas.microsoft.com/office/drawing/2014/main" id="{AC6E9B33-E733-4626-A6D2-63CFC02C0032}"/>
              </a:ext>
            </a:extLst>
          </p:cNvPr>
          <p:cNvGrpSpPr>
            <a:grpSpLocks noChangeAspect="1"/>
          </p:cNvGrpSpPr>
          <p:nvPr/>
        </p:nvGrpSpPr>
        <p:grpSpPr bwMode="auto">
          <a:xfrm>
            <a:off x="7767638" y="0"/>
            <a:ext cx="3662362" cy="6426200"/>
            <a:chOff x="5373" y="2"/>
            <a:chExt cx="2307" cy="4320"/>
          </a:xfrm>
          <a:solidFill>
            <a:schemeClr val="bg1">
              <a:alpha val="20000"/>
            </a:schemeClr>
          </a:solidFill>
        </p:grpSpPr>
        <p:sp>
          <p:nvSpPr>
            <p:cNvPr id="4" name="Freeform 5">
              <a:extLst>
                <a:ext uri="{FF2B5EF4-FFF2-40B4-BE49-F238E27FC236}">
                  <a16:creationId xmlns:a16="http://schemas.microsoft.com/office/drawing/2014/main" id="{0158BE6A-FF52-48EB-8806-8D6C71A0708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0EFFC83C-FB95-4DA2-A12A-73376260E4DC}"/>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Rectangle 5">
            <a:extLst>
              <a:ext uri="{FF2B5EF4-FFF2-40B4-BE49-F238E27FC236}">
                <a16:creationId xmlns:a16="http://schemas.microsoft.com/office/drawing/2014/main" id="{8A261572-C829-4285-8E03-89FE8F7F5243}"/>
              </a:ext>
            </a:extLst>
          </p:cNvPr>
          <p:cNvSpPr/>
          <p:nvPr/>
        </p:nvSpPr>
        <p:spPr>
          <a:xfrm>
            <a:off x="574977" y="591844"/>
            <a:ext cx="8272162" cy="5250156"/>
          </a:xfrm>
          <a:prstGeom prst="rect">
            <a:avLst/>
          </a:prstGeom>
        </p:spPr>
        <p:txBody>
          <a:bodyPr wrap="square" lIns="0" tIns="0" rIns="0" bIns="0" anchor="ctr" anchorCtr="0">
            <a:noAutofit/>
          </a:bodyPr>
          <a:lstStyle/>
          <a:p>
            <a:pPr lvl="0"/>
            <a:r>
              <a:rPr lang="de-DE" sz="4000" dirty="0" err="1">
                <a:solidFill>
                  <a:schemeClr val="bg1"/>
                </a:solidFill>
                <a:latin typeface="+mj-lt"/>
                <a:ea typeface="Open Sans" panose="020B0606030504020204" pitchFamily="34" charset="0"/>
                <a:cs typeface="Open Sans" panose="020B0606030504020204" pitchFamily="34" charset="0"/>
              </a:rPr>
              <a:t>Italy</a:t>
            </a:r>
            <a:endParaRPr lang="de-DE" sz="4000" dirty="0">
              <a:solidFill>
                <a:schemeClr val="bg1"/>
              </a:solidFill>
              <a:latin typeface="+mj-lt"/>
              <a:ea typeface="Open Sans" panose="020B0606030504020204" pitchFamily="34" charset="0"/>
              <a:cs typeface="Open Sans" panose="020B0606030504020204" pitchFamily="34" charset="0"/>
            </a:endParaRPr>
          </a:p>
        </p:txBody>
      </p:sp>
      <p:pic>
        <p:nvPicPr>
          <p:cNvPr id="7" name="Picture 6" descr="Logo&#10;&#10;Description automatically generated">
            <a:extLst>
              <a:ext uri="{FF2B5EF4-FFF2-40B4-BE49-F238E27FC236}">
                <a16:creationId xmlns:a16="http://schemas.microsoft.com/office/drawing/2014/main" id="{1E350870-879F-4D34-B40E-B3B8545C03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
        <p:nvSpPr>
          <p:cNvPr id="8" name="Marcador de número de diapositiva 2">
            <a:extLst>
              <a:ext uri="{FF2B5EF4-FFF2-40B4-BE49-F238E27FC236}">
                <a16:creationId xmlns:a16="http://schemas.microsoft.com/office/drawing/2014/main" id="{F9D1FAD2-6014-48B8-9D43-9B281A876ED5}"/>
              </a:ext>
            </a:extLst>
          </p:cNvPr>
          <p:cNvSpPr txBox="1">
            <a:spLocks/>
          </p:cNvSpPr>
          <p:nvPr/>
        </p:nvSpPr>
        <p:spPr>
          <a:xfrm>
            <a:off x="54000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solidFill>
                  <a:schemeClr val="bg1"/>
                </a:solidFill>
              </a:rPr>
              <a:pPr/>
              <a:t>14</a:t>
            </a:fld>
            <a:endParaRPr lang="en-GB" sz="1100" dirty="0">
              <a:solidFill>
                <a:schemeClr val="bg1"/>
              </a:solidFill>
            </a:endParaRPr>
          </a:p>
        </p:txBody>
      </p:sp>
    </p:spTree>
    <p:extLst>
      <p:ext uri="{BB962C8B-B14F-4D97-AF65-F5344CB8AC3E}">
        <p14:creationId xmlns:p14="http://schemas.microsoft.com/office/powerpoint/2010/main" val="338027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88681E07-A310-4029-B69C-548A5F00E153}"/>
              </a:ext>
            </a:extLst>
          </p:cNvPr>
          <p:cNvGrpSpPr>
            <a:grpSpLocks noChangeAspect="1"/>
          </p:cNvGrpSpPr>
          <p:nvPr/>
        </p:nvGrpSpPr>
        <p:grpSpPr bwMode="auto">
          <a:xfrm>
            <a:off x="270315" y="0"/>
            <a:ext cx="3853630" cy="6426200"/>
            <a:chOff x="786" y="18"/>
            <a:chExt cx="3054" cy="4320"/>
          </a:xfrm>
          <a:solidFill>
            <a:srgbClr val="1B7D81">
              <a:alpha val="20000"/>
            </a:srgbClr>
          </a:solidFill>
        </p:grpSpPr>
        <p:sp>
          <p:nvSpPr>
            <p:cNvPr id="8" name="Freeform 5">
              <a:extLst>
                <a:ext uri="{FF2B5EF4-FFF2-40B4-BE49-F238E27FC236}">
                  <a16:creationId xmlns:a16="http://schemas.microsoft.com/office/drawing/2014/main" id="{511A366A-DDEF-43DD-B8BE-2A02EFD1607A}"/>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F52B6934-0C0E-41B6-ADB6-CCC03641DE0A}"/>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extplatzhalter 1"/>
          <p:cNvSpPr>
            <a:spLocks noGrp="1"/>
          </p:cNvSpPr>
          <p:nvPr>
            <p:ph type="body" sz="quarter" idx="10"/>
          </p:nvPr>
        </p:nvSpPr>
        <p:spPr/>
        <p:txBody>
          <a:bodyPr/>
          <a:lstStyle/>
          <a:p>
            <a:r>
              <a:rPr lang="en-US" dirty="0"/>
              <a:t>The Authorities' focus on Insurtech</a:t>
            </a:r>
            <a:endParaRPr lang="en-GB" dirty="0"/>
          </a:p>
        </p:txBody>
      </p:sp>
      <p:sp>
        <p:nvSpPr>
          <p:cNvPr id="4" name="Textplatzhalter 3"/>
          <p:cNvSpPr>
            <a:spLocks noGrp="1"/>
          </p:cNvSpPr>
          <p:nvPr>
            <p:ph type="body" sz="quarter" idx="11"/>
          </p:nvPr>
        </p:nvSpPr>
        <p:spPr>
          <a:xfrm>
            <a:off x="3890061" y="1470257"/>
            <a:ext cx="7259831" cy="4655717"/>
          </a:xfrm>
        </p:spPr>
        <p:txBody>
          <a:bodyPr/>
          <a:lstStyle/>
          <a:p>
            <a:pPr>
              <a:buNone/>
            </a:pPr>
            <a:endParaRPr lang="it-IT" sz="1687" dirty="0">
              <a:latin typeface="Calibri" panose="020F0502020204030204" pitchFamily="34" charset="0"/>
              <a:ea typeface="Calibri" panose="020F0502020204030204" pitchFamily="34" charset="0"/>
              <a:cs typeface="Times New Roman" panose="02020603050405020304" pitchFamily="18" charset="0"/>
            </a:endParaRPr>
          </a:p>
          <a:p>
            <a:pPr>
              <a:buNone/>
            </a:pPr>
            <a:endParaRPr lang="it-IT" sz="1687"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buFont typeface="Calibri" panose="020F0502020204030204" pitchFamily="34" charset="0"/>
              <a:buChar char="̶"/>
            </a:pPr>
            <a:r>
              <a:rPr lang="it-IT" sz="1700" dirty="0">
                <a:ea typeface="Calibri" panose="020F0502020204030204" pitchFamily="34" charset="0"/>
                <a:cs typeface="Times New Roman" panose="02020603050405020304" pitchFamily="18" charset="0"/>
              </a:rPr>
              <a:t>Online Workshop «Innovazione digitale, ecosistema assicurativo, inclusione e mutualità» («</a:t>
            </a:r>
            <a:r>
              <a:rPr lang="en-US" sz="1700" i="1" dirty="0">
                <a:ea typeface="Calibri" panose="020F0502020204030204" pitchFamily="34" charset="0"/>
                <a:cs typeface="Times New Roman" panose="02020603050405020304" pitchFamily="18" charset="0"/>
              </a:rPr>
              <a:t>Digital innovation, insurance ecosystem, inclusion and mutuality</a:t>
            </a:r>
            <a:r>
              <a:rPr lang="it-IT" sz="1700" dirty="0">
                <a:ea typeface="Calibri" panose="020F0502020204030204" pitchFamily="34" charset="0"/>
                <a:cs typeface="Times New Roman" panose="02020603050405020304" pitchFamily="18" charset="0"/>
              </a:rPr>
              <a:t>») - 10 March 2021.</a:t>
            </a:r>
          </a:p>
          <a:p>
            <a:pPr>
              <a:spcBef>
                <a:spcPts val="0"/>
              </a:spcBef>
              <a:buNone/>
            </a:pPr>
            <a:endParaRPr lang="en-GB" sz="1700" dirty="0"/>
          </a:p>
          <a:p>
            <a:pPr marL="285750" indent="-285750">
              <a:spcBef>
                <a:spcPts val="0"/>
              </a:spcBef>
              <a:buFont typeface="Calibri" panose="020F0502020204030204" pitchFamily="34" charset="0"/>
              <a:buChar char="̶"/>
            </a:pPr>
            <a:r>
              <a:rPr lang="en-GB" sz="1700" dirty="0">
                <a:solidFill>
                  <a:srgbClr val="000000"/>
                </a:solidFill>
                <a:ea typeface="Times New Roman" panose="02020603050405020304" pitchFamily="18" charset="0"/>
                <a:cs typeface="Times New Roman" panose="02020603050405020304" pitchFamily="18" charset="0"/>
              </a:rPr>
              <a:t>“Report on Best Practises on Licencing Requirements, Peer-to-Peer Insurance and the Principle of Proportionality in an </a:t>
            </a:r>
            <a:r>
              <a:rPr lang="en-GB" sz="1700" dirty="0" err="1">
                <a:solidFill>
                  <a:srgbClr val="000000"/>
                </a:solidFill>
                <a:ea typeface="Times New Roman" panose="02020603050405020304" pitchFamily="18" charset="0"/>
                <a:cs typeface="Times New Roman" panose="02020603050405020304" pitchFamily="18" charset="0"/>
              </a:rPr>
              <a:t>InsurTech</a:t>
            </a:r>
            <a:r>
              <a:rPr lang="en-GB" sz="1700" dirty="0">
                <a:solidFill>
                  <a:srgbClr val="000000"/>
                </a:solidFill>
                <a:ea typeface="Times New Roman" panose="02020603050405020304" pitchFamily="18" charset="0"/>
                <a:cs typeface="Times New Roman" panose="02020603050405020304" pitchFamily="18" charset="0"/>
              </a:rPr>
              <a:t> Context” - 19 March 2019.</a:t>
            </a:r>
            <a:r>
              <a:rPr lang="en-GB" sz="1700" dirty="0">
                <a:ea typeface="Calibri" panose="020F0502020204030204" pitchFamily="34" charset="0"/>
                <a:cs typeface="Times New Roman" panose="02020603050405020304" pitchFamily="18" charset="0"/>
              </a:rPr>
              <a:t> </a:t>
            </a:r>
          </a:p>
          <a:p>
            <a:pPr>
              <a:spcBef>
                <a:spcPts val="0"/>
              </a:spcBef>
              <a:buNone/>
            </a:pPr>
            <a:endParaRPr lang="it-IT" sz="1700" dirty="0">
              <a:ea typeface="Calibri" panose="020F0502020204030204" pitchFamily="34" charset="0"/>
              <a:cs typeface="Times New Roman" panose="02020603050405020304" pitchFamily="18" charset="0"/>
            </a:endParaRPr>
          </a:p>
          <a:p>
            <a:pPr marL="285750" indent="-285750">
              <a:spcBef>
                <a:spcPts val="0"/>
              </a:spcBef>
              <a:buFont typeface="Calibri" panose="020F0502020204030204" pitchFamily="34" charset="0"/>
              <a:buChar char="̶"/>
            </a:pPr>
            <a:r>
              <a:rPr lang="en-GB" sz="1700" dirty="0">
                <a:solidFill>
                  <a:srgbClr val="000000"/>
                </a:solidFill>
                <a:ea typeface="Times New Roman" panose="02020603050405020304" pitchFamily="18" charset="0"/>
                <a:cs typeface="Times New Roman" panose="02020603050405020304" pitchFamily="18" charset="0"/>
              </a:rPr>
              <a:t>“Open insurance: accessing and sharing insurance-related data” - 28 January 2021.</a:t>
            </a:r>
          </a:p>
          <a:p>
            <a:pPr>
              <a:spcBef>
                <a:spcPts val="0"/>
              </a:spcBef>
              <a:buNone/>
            </a:pPr>
            <a:endParaRPr lang="it-IT" sz="1700" dirty="0">
              <a:ea typeface="Calibri" panose="020F0502020204030204" pitchFamily="34" charset="0"/>
              <a:cs typeface="Times New Roman" panose="02020603050405020304" pitchFamily="18" charset="0"/>
            </a:endParaRPr>
          </a:p>
          <a:p>
            <a:pPr marL="285750" indent="-285750">
              <a:spcBef>
                <a:spcPts val="0"/>
              </a:spcBef>
              <a:buFont typeface="Calibri" panose="020F0502020204030204" pitchFamily="34" charset="0"/>
              <a:buChar char="̶"/>
            </a:pPr>
            <a:r>
              <a:rPr lang="en-GB" sz="1700" dirty="0">
                <a:solidFill>
                  <a:srgbClr val="000000"/>
                </a:solidFill>
                <a:ea typeface="Times New Roman" panose="02020603050405020304" pitchFamily="18" charset="0"/>
                <a:cs typeface="Times New Roman" panose="02020603050405020304" pitchFamily="18" charset="0"/>
              </a:rPr>
              <a:t>“Discussion paper on blockchain and smart contracts in insurance” - 29 April 2021.</a:t>
            </a:r>
            <a:endParaRPr lang="it-IT" sz="1700" dirty="0">
              <a:ea typeface="Calibri" panose="020F0502020204030204" pitchFamily="34" charset="0"/>
              <a:cs typeface="Times New Roman" panose="02020603050405020304" pitchFamily="18" charset="0"/>
            </a:endParaRPr>
          </a:p>
          <a:p>
            <a:pPr>
              <a:buNone/>
            </a:pPr>
            <a:endParaRPr lang="en-GB" sz="17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buNone/>
            </a:pPr>
            <a:endParaRPr lang="en-GB" dirty="0"/>
          </a:p>
        </p:txBody>
      </p:sp>
      <p:pic>
        <p:nvPicPr>
          <p:cNvPr id="5" name="Immagine 4" descr="Immagine che contiene testo, screenshot, monitor&#10;&#10;Descrizione generata automaticamente">
            <a:extLst>
              <a:ext uri="{FF2B5EF4-FFF2-40B4-BE49-F238E27FC236}">
                <a16:creationId xmlns:a16="http://schemas.microsoft.com/office/drawing/2014/main" id="{15164C7F-29AA-4C42-A7EA-C537D1209250}"/>
              </a:ext>
            </a:extLst>
          </p:cNvPr>
          <p:cNvPicPr/>
          <p:nvPr/>
        </p:nvPicPr>
        <p:blipFill rotWithShape="1">
          <a:blip r:embed="rId2"/>
          <a:srcRect l="25524" t="27670" r="26696" b="49640"/>
          <a:stretch/>
        </p:blipFill>
        <p:spPr bwMode="auto">
          <a:xfrm>
            <a:off x="670562" y="2539394"/>
            <a:ext cx="2322462" cy="551278"/>
          </a:xfrm>
          <a:prstGeom prst="rect">
            <a:avLst/>
          </a:prstGeom>
          <a:ln>
            <a:noFill/>
          </a:ln>
          <a:extLst>
            <a:ext uri="{53640926-AAD7-44D8-BBD7-CCE9431645EC}">
              <a14:shadowObscured xmlns:a14="http://schemas.microsoft.com/office/drawing/2010/main"/>
            </a:ext>
          </a:extLst>
        </p:spPr>
      </p:pic>
      <p:pic>
        <p:nvPicPr>
          <p:cNvPr id="6" name="Immagine 5">
            <a:extLst>
              <a:ext uri="{FF2B5EF4-FFF2-40B4-BE49-F238E27FC236}">
                <a16:creationId xmlns:a16="http://schemas.microsoft.com/office/drawing/2014/main" id="{CD57764B-0229-46A5-94F0-1F54C46598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1896" y="4100320"/>
            <a:ext cx="1499795" cy="1484432"/>
          </a:xfrm>
          <a:prstGeom prst="rect">
            <a:avLst/>
          </a:prstGeom>
          <a:noFill/>
          <a:ln>
            <a:noFill/>
          </a:ln>
        </p:spPr>
      </p:pic>
      <p:sp>
        <p:nvSpPr>
          <p:cNvPr id="10" name="Date Placeholder 2">
            <a:extLst>
              <a:ext uri="{FF2B5EF4-FFF2-40B4-BE49-F238E27FC236}">
                <a16:creationId xmlns:a16="http://schemas.microsoft.com/office/drawing/2014/main" id="{302D41CF-9F1F-4C77-8010-A1112159EB61}"/>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1" name="Marcador de número de diapositiva 2">
            <a:extLst>
              <a:ext uri="{FF2B5EF4-FFF2-40B4-BE49-F238E27FC236}">
                <a16:creationId xmlns:a16="http://schemas.microsoft.com/office/drawing/2014/main" id="{DAC40B6B-9F5C-433D-8500-65CB36C7F016}"/>
              </a:ext>
            </a:extLst>
          </p:cNvPr>
          <p:cNvSpPr>
            <a:spLocks noGrp="1"/>
          </p:cNvSpPr>
          <p:nvPr>
            <p:ph type="sldNum" sz="quarter" idx="13"/>
          </p:nvPr>
        </p:nvSpPr>
        <p:spPr>
          <a:xfrm>
            <a:off x="540000" y="6007705"/>
            <a:ext cx="404813" cy="236537"/>
          </a:xfrm>
        </p:spPr>
        <p:txBody>
          <a:bodyPr/>
          <a:lstStyle/>
          <a:p>
            <a:fld id="{4B39B52A-EAD5-4CA9-B46E-2F3B4224B365}" type="slidenum">
              <a:rPr lang="en-GB" sz="1100" noProof="0" smtClean="0"/>
              <a:pPr/>
              <a:t>15</a:t>
            </a:fld>
            <a:endParaRPr lang="en-GB" sz="1100" noProof="0" dirty="0"/>
          </a:p>
        </p:txBody>
      </p:sp>
    </p:spTree>
    <p:extLst>
      <p:ext uri="{BB962C8B-B14F-4D97-AF65-F5344CB8AC3E}">
        <p14:creationId xmlns:p14="http://schemas.microsoft.com/office/powerpoint/2010/main" val="89219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411481" y="1391298"/>
            <a:ext cx="7444408" cy="4655717"/>
          </a:xfrm>
        </p:spPr>
        <p:txBody>
          <a:bodyPr/>
          <a:lstStyle/>
          <a:p>
            <a:pPr>
              <a:buNone/>
            </a:pPr>
            <a:endParaRPr lang="it-IT" sz="1700" b="1" dirty="0">
              <a:ea typeface="Calibri" panose="020F0502020204030204" pitchFamily="34" charset="0"/>
              <a:cs typeface="Times New Roman" panose="02020603050405020304" pitchFamily="18" charset="0"/>
            </a:endParaRPr>
          </a:p>
          <a:p>
            <a:pPr>
              <a:buNone/>
            </a:pPr>
            <a:r>
              <a:rPr lang="it-IT" sz="1700" dirty="0" err="1">
                <a:effectLst/>
                <a:ea typeface="Calibri" panose="020F0502020204030204" pitchFamily="34" charset="0"/>
                <a:cs typeface="Times New Roman" panose="02020603050405020304" pitchFamily="18" charset="0"/>
              </a:rPr>
              <a:t>Main</a:t>
            </a:r>
            <a:r>
              <a:rPr lang="it-IT" sz="1700" dirty="0">
                <a:effectLst/>
                <a:ea typeface="Calibri" panose="020F0502020204030204" pitchFamily="34" charset="0"/>
                <a:cs typeface="Times New Roman" panose="02020603050405020304" pitchFamily="18" charset="0"/>
              </a:rPr>
              <a:t> </a:t>
            </a:r>
            <a:r>
              <a:rPr lang="it-IT" sz="1700" dirty="0" err="1">
                <a:effectLst/>
                <a:ea typeface="Calibri" panose="020F0502020204030204" pitchFamily="34" charset="0"/>
                <a:cs typeface="Times New Roman" panose="02020603050405020304" pitchFamily="18" charset="0"/>
              </a:rPr>
              <a:t>findings</a:t>
            </a:r>
            <a:r>
              <a:rPr lang="it-IT" sz="1700" dirty="0">
                <a:effectLst/>
                <a:ea typeface="Calibri" panose="020F0502020204030204" pitchFamily="34" charset="0"/>
                <a:cs typeface="Times New Roman" panose="02020603050405020304" pitchFamily="18" charset="0"/>
              </a:rPr>
              <a:t>:</a:t>
            </a:r>
          </a:p>
          <a:p>
            <a:pPr>
              <a:buNone/>
            </a:pPr>
            <a:endParaRPr lang="it-IT" sz="1700" dirty="0">
              <a:ea typeface="Calibri" panose="020F0502020204030204" pitchFamily="34" charset="0"/>
              <a:cs typeface="Times New Roman" panose="02020603050405020304" pitchFamily="18" charset="0"/>
            </a:endParaRPr>
          </a:p>
          <a:p>
            <a:pPr marL="285750" indent="-285750">
              <a:buFont typeface="Calibri" panose="020F0502020204030204" pitchFamily="34" charset="0"/>
              <a:buChar char="̶"/>
            </a:pPr>
            <a:r>
              <a:rPr lang="en-US" sz="1700" dirty="0">
                <a:effectLst/>
                <a:ea typeface="Calibri" panose="020F0502020204030204" pitchFamily="34" charset="0"/>
                <a:cs typeface="Times New Roman" panose="02020603050405020304" pitchFamily="18" charset="0"/>
              </a:rPr>
              <a:t>Insurtech is a cross-border phenomenon that would require regulation at European level rather than at Member State level.</a:t>
            </a:r>
          </a:p>
          <a:p>
            <a:pPr marL="285750" indent="-285750">
              <a:buFont typeface="Calibri" panose="020F0502020204030204" pitchFamily="34" charset="0"/>
              <a:buChar char="̶"/>
            </a:pPr>
            <a:endParaRPr lang="en-US" sz="1700" dirty="0">
              <a:effectLst/>
              <a:ea typeface="Calibri" panose="020F0502020204030204" pitchFamily="34" charset="0"/>
              <a:cs typeface="Times New Roman" panose="02020603050405020304" pitchFamily="18" charset="0"/>
            </a:endParaRPr>
          </a:p>
          <a:p>
            <a:pPr marL="285750" indent="-285750">
              <a:buFont typeface="Calibri" panose="020F0502020204030204" pitchFamily="34" charset="0"/>
              <a:buChar char="̶"/>
            </a:pPr>
            <a:r>
              <a:rPr lang="en-US" sz="1700" dirty="0">
                <a:effectLst/>
                <a:ea typeface="Calibri" panose="020F0502020204030204" pitchFamily="34" charset="0"/>
                <a:cs typeface="Times New Roman" panose="02020603050405020304" pitchFamily="18" charset="0"/>
              </a:rPr>
              <a:t>As far as insurance distribution is concerned, the IDD has allowed a minimum </a:t>
            </a:r>
            <a:r>
              <a:rPr lang="en-US" sz="1700" dirty="0" err="1">
                <a:effectLst/>
                <a:ea typeface="Calibri" panose="020F0502020204030204" pitchFamily="34" charset="0"/>
                <a:cs typeface="Times New Roman" panose="02020603050405020304" pitchFamily="18" charset="0"/>
              </a:rPr>
              <a:t>harmonisation</a:t>
            </a:r>
            <a:r>
              <a:rPr lang="en-US" sz="1700" dirty="0">
                <a:effectLst/>
                <a:ea typeface="Calibri" panose="020F0502020204030204" pitchFamily="34" charset="0"/>
                <a:cs typeface="Times New Roman" panose="02020603050405020304" pitchFamily="18" charset="0"/>
              </a:rPr>
              <a:t> of Member States' regulation, while leaving Member States free to introduce more stringent rules</a:t>
            </a:r>
            <a:r>
              <a:rPr lang="en-US" sz="1700" dirty="0">
                <a:ea typeface="Calibri" panose="020F0502020204030204" pitchFamily="34" charset="0"/>
                <a:cs typeface="Times New Roman" panose="02020603050405020304" pitchFamily="18" charset="0"/>
              </a:rPr>
              <a:t>.</a:t>
            </a:r>
            <a:endParaRPr lang="it-IT" sz="1700" dirty="0">
              <a:ea typeface="Calibri" panose="020F0502020204030204" pitchFamily="34" charset="0"/>
              <a:cs typeface="Times New Roman" panose="02020603050405020304" pitchFamily="18" charset="0"/>
            </a:endParaRPr>
          </a:p>
          <a:p>
            <a:pPr>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buNone/>
            </a:pPr>
            <a:endParaRPr lang="en-GB" dirty="0"/>
          </a:p>
        </p:txBody>
      </p:sp>
      <p:sp>
        <p:nvSpPr>
          <p:cNvPr id="2" name="Textplatzhalter 1"/>
          <p:cNvSpPr>
            <a:spLocks noGrp="1"/>
          </p:cNvSpPr>
          <p:nvPr>
            <p:ph type="body" sz="quarter" idx="10"/>
          </p:nvPr>
        </p:nvSpPr>
        <p:spPr/>
        <p:txBody>
          <a:bodyPr/>
          <a:lstStyle/>
          <a:p>
            <a:r>
              <a:rPr lang="en-US" dirty="0"/>
              <a:t>The Authorities' focus on Insurtech</a:t>
            </a:r>
            <a:endParaRPr lang="en-GB" dirty="0"/>
          </a:p>
        </p:txBody>
      </p:sp>
      <p:grpSp>
        <p:nvGrpSpPr>
          <p:cNvPr id="8" name="Group 4">
            <a:extLst>
              <a:ext uri="{FF2B5EF4-FFF2-40B4-BE49-F238E27FC236}">
                <a16:creationId xmlns:a16="http://schemas.microsoft.com/office/drawing/2014/main" id="{A29F3888-DBDA-4C5A-9B3C-E814D2744D02}"/>
              </a:ext>
            </a:extLst>
          </p:cNvPr>
          <p:cNvGrpSpPr>
            <a:grpSpLocks noChangeAspect="1"/>
          </p:cNvGrpSpPr>
          <p:nvPr/>
        </p:nvGrpSpPr>
        <p:grpSpPr bwMode="auto">
          <a:xfrm>
            <a:off x="8055864" y="0"/>
            <a:ext cx="3374136" cy="6421015"/>
            <a:chOff x="5373" y="2"/>
            <a:chExt cx="2307" cy="4320"/>
          </a:xfrm>
          <a:solidFill>
            <a:schemeClr val="tx2">
              <a:alpha val="20000"/>
            </a:schemeClr>
          </a:solidFill>
        </p:grpSpPr>
        <p:sp>
          <p:nvSpPr>
            <p:cNvPr id="9" name="Freeform 5">
              <a:extLst>
                <a:ext uri="{FF2B5EF4-FFF2-40B4-BE49-F238E27FC236}">
                  <a16:creationId xmlns:a16="http://schemas.microsoft.com/office/drawing/2014/main" id="{BC0BE952-4D55-489B-A6C7-16ACD48239F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24557392-177E-4D33-902D-E510F6CBF938}"/>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Date Placeholder 2">
            <a:extLst>
              <a:ext uri="{FF2B5EF4-FFF2-40B4-BE49-F238E27FC236}">
                <a16:creationId xmlns:a16="http://schemas.microsoft.com/office/drawing/2014/main" id="{62D76BBA-6AC6-487B-A00D-530523B4559C}"/>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2" name="Marcador de número de diapositiva 2">
            <a:extLst>
              <a:ext uri="{FF2B5EF4-FFF2-40B4-BE49-F238E27FC236}">
                <a16:creationId xmlns:a16="http://schemas.microsoft.com/office/drawing/2014/main" id="{CC199BBC-9074-4E76-A3C4-BF4291D5C55C}"/>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16</a:t>
            </a:fld>
            <a:endParaRPr lang="en-GB" sz="1100" noProof="0" dirty="0"/>
          </a:p>
        </p:txBody>
      </p:sp>
    </p:spTree>
    <p:extLst>
      <p:ext uri="{BB962C8B-B14F-4D97-AF65-F5344CB8AC3E}">
        <p14:creationId xmlns:p14="http://schemas.microsoft.com/office/powerpoint/2010/main" val="142342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515BF47-B8D7-4362-BE10-4966E297A228}"/>
              </a:ext>
            </a:extLst>
          </p:cNvPr>
          <p:cNvGrpSpPr>
            <a:grpSpLocks noChangeAspect="1"/>
          </p:cNvGrpSpPr>
          <p:nvPr/>
        </p:nvGrpSpPr>
        <p:grpSpPr bwMode="auto">
          <a:xfrm>
            <a:off x="270315" y="0"/>
            <a:ext cx="4009078" cy="6426200"/>
            <a:chOff x="786" y="18"/>
            <a:chExt cx="3054" cy="4320"/>
          </a:xfrm>
          <a:solidFill>
            <a:srgbClr val="1B7D81">
              <a:alpha val="20000"/>
            </a:srgbClr>
          </a:solidFill>
        </p:grpSpPr>
        <p:sp>
          <p:nvSpPr>
            <p:cNvPr id="6" name="Freeform 5">
              <a:extLst>
                <a:ext uri="{FF2B5EF4-FFF2-40B4-BE49-F238E27FC236}">
                  <a16:creationId xmlns:a16="http://schemas.microsoft.com/office/drawing/2014/main" id="{54800931-0FB6-4322-B2AC-8FB6F92FCB38}"/>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906529CE-4324-4B04-9A7F-99C2EFE84309}"/>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extplatzhalter 1"/>
          <p:cNvSpPr>
            <a:spLocks noGrp="1"/>
          </p:cNvSpPr>
          <p:nvPr>
            <p:ph type="body" sz="quarter" idx="10"/>
          </p:nvPr>
        </p:nvSpPr>
        <p:spPr/>
        <p:txBody>
          <a:bodyPr/>
          <a:lstStyle/>
          <a:p>
            <a:r>
              <a:rPr lang="en-US" dirty="0"/>
              <a:t>Focus: clients’ identifications</a:t>
            </a:r>
            <a:endParaRPr lang="en-GB" dirty="0"/>
          </a:p>
        </p:txBody>
      </p:sp>
      <p:sp>
        <p:nvSpPr>
          <p:cNvPr id="4" name="Textplatzhalter 3"/>
          <p:cNvSpPr>
            <a:spLocks noGrp="1"/>
          </p:cNvSpPr>
          <p:nvPr>
            <p:ph type="body" sz="quarter" idx="11"/>
          </p:nvPr>
        </p:nvSpPr>
        <p:spPr>
          <a:xfrm>
            <a:off x="540001" y="1391298"/>
            <a:ext cx="8611950" cy="4655717"/>
          </a:xfrm>
        </p:spPr>
        <p:txBody>
          <a:bodyPr/>
          <a:lstStyle/>
          <a:p>
            <a:pPr algn="l">
              <a:buFont typeface="Wingdings" panose="05000000000000000000" pitchFamily="2" charset="2"/>
              <a:buChar char="à"/>
            </a:pPr>
            <a:endParaRPr lang="en-US" sz="1700" dirty="0"/>
          </a:p>
          <a:p>
            <a:pPr marL="285750" indent="-285750" algn="l">
              <a:buFont typeface="Calibri" panose="020F0502020204030204" pitchFamily="34" charset="0"/>
              <a:buChar char="̶"/>
            </a:pPr>
            <a:r>
              <a:rPr lang="en-US" sz="1700" dirty="0"/>
              <a:t>There are no specific regulatory provisions on how insurance distributors can remotely and unambiguously identify the customer through existing information technologies.</a:t>
            </a:r>
          </a:p>
          <a:p>
            <a:pPr algn="l">
              <a:buNone/>
            </a:pPr>
            <a:endParaRPr lang="en-US" sz="1700" dirty="0"/>
          </a:p>
          <a:p>
            <a:pPr algn="l">
              <a:buNone/>
            </a:pPr>
            <a:r>
              <a:rPr lang="en-US" sz="1700" dirty="0"/>
              <a:t>Today:</a:t>
            </a:r>
          </a:p>
          <a:p>
            <a:pPr algn="l">
              <a:buNone/>
            </a:pPr>
            <a:endParaRPr lang="en-US" sz="1700" dirty="0"/>
          </a:p>
          <a:p>
            <a:pPr marL="285750" indent="-285750" algn="l">
              <a:buFont typeface="Calibri" panose="020F0502020204030204" pitchFamily="34" charset="0"/>
              <a:buChar char="̶"/>
            </a:pPr>
            <a:r>
              <a:rPr lang="en-US" sz="1700" dirty="0"/>
              <a:t>Traditional processes: obtaining copy a valid identification document.</a:t>
            </a:r>
          </a:p>
          <a:p>
            <a:pPr algn="l">
              <a:buNone/>
            </a:pPr>
            <a:endParaRPr lang="en-US" sz="1700" dirty="0"/>
          </a:p>
          <a:p>
            <a:pPr marL="285750" indent="-285750" algn="l">
              <a:buFont typeface="Calibri" panose="020F0502020204030204" pitchFamily="34" charset="0"/>
              <a:buChar char="̶"/>
            </a:pPr>
            <a:r>
              <a:rPr lang="en-US" sz="1700" dirty="0"/>
              <a:t>Audio/video sessions or self-ID sessions: e.g. by sending photographs taken during the session.</a:t>
            </a:r>
          </a:p>
          <a:p>
            <a:pPr algn="just">
              <a:buFontTx/>
              <a:buChar char="-"/>
            </a:pPr>
            <a:endParaRPr lang="en-US" sz="1700" dirty="0"/>
          </a:p>
          <a:p>
            <a:pPr algn="ctr">
              <a:buNone/>
            </a:pPr>
            <a:r>
              <a:rPr lang="en-US" sz="2000" dirty="0"/>
              <a:t>Is digital identity the future? </a:t>
            </a:r>
            <a:endParaRPr lang="en-GB" sz="20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buNone/>
            </a:pPr>
            <a:endParaRPr lang="en-GB" dirty="0"/>
          </a:p>
        </p:txBody>
      </p:sp>
      <p:sp>
        <p:nvSpPr>
          <p:cNvPr id="8" name="Date Placeholder 2">
            <a:extLst>
              <a:ext uri="{FF2B5EF4-FFF2-40B4-BE49-F238E27FC236}">
                <a16:creationId xmlns:a16="http://schemas.microsoft.com/office/drawing/2014/main" id="{16B62B52-F1E3-46E2-9BAB-D0CE7F206409}"/>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9" name="Marcador de número de diapositiva 2">
            <a:extLst>
              <a:ext uri="{FF2B5EF4-FFF2-40B4-BE49-F238E27FC236}">
                <a16:creationId xmlns:a16="http://schemas.microsoft.com/office/drawing/2014/main" id="{E79C8CF8-FA49-4113-B41E-5CC77C097BC1}"/>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17</a:t>
            </a:fld>
            <a:endParaRPr lang="en-GB" sz="1100" noProof="0" dirty="0"/>
          </a:p>
        </p:txBody>
      </p:sp>
    </p:spTree>
    <p:extLst>
      <p:ext uri="{BB962C8B-B14F-4D97-AF65-F5344CB8AC3E}">
        <p14:creationId xmlns:p14="http://schemas.microsoft.com/office/powerpoint/2010/main" val="106599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US" dirty="0"/>
              <a:t>Focus: online subscription</a:t>
            </a:r>
            <a:endParaRPr lang="en-GB" dirty="0"/>
          </a:p>
        </p:txBody>
      </p:sp>
      <p:sp>
        <p:nvSpPr>
          <p:cNvPr id="4" name="Textplatzhalter 3"/>
          <p:cNvSpPr>
            <a:spLocks noGrp="1"/>
          </p:cNvSpPr>
          <p:nvPr>
            <p:ph type="body" sz="quarter" idx="11"/>
          </p:nvPr>
        </p:nvSpPr>
        <p:spPr>
          <a:xfrm>
            <a:off x="438913" y="1391299"/>
            <a:ext cx="8307522" cy="4049382"/>
          </a:xfrm>
        </p:spPr>
        <p:txBody>
          <a:bodyPr/>
          <a:lstStyle/>
          <a:p>
            <a:pPr marL="285750" indent="-285750" algn="l">
              <a:buFont typeface="Calibri" panose="020F0502020204030204" pitchFamily="34" charset="0"/>
              <a:buChar char="̶"/>
            </a:pPr>
            <a:r>
              <a:rPr lang="en-US" sz="1700" dirty="0"/>
              <a:t>Remote subscription systems (qualified and advanced signature) governed by the </a:t>
            </a:r>
            <a:r>
              <a:rPr lang="en-US" sz="1700" dirty="0" err="1"/>
              <a:t>eIDAS</a:t>
            </a:r>
            <a:r>
              <a:rPr lang="en-US" sz="1700" dirty="0"/>
              <a:t> Regulation and the Italian Digital Administration Code (digital signature) should guarantee certainty at least on: </a:t>
            </a:r>
          </a:p>
          <a:p>
            <a:pPr marL="953632" indent="-285750" algn="l">
              <a:buFont typeface="Arial" panose="020B0604020202020204" pitchFamily="34" charset="0"/>
              <a:buChar char="•"/>
            </a:pPr>
            <a:r>
              <a:rPr lang="en-US" sz="1700" dirty="0"/>
              <a:t>The identity of the subscriber</a:t>
            </a:r>
          </a:p>
          <a:p>
            <a:pPr marL="953632" indent="-285750" algn="l">
              <a:buFont typeface="Arial" panose="020B0604020202020204" pitchFamily="34" charset="0"/>
              <a:buChar char="•"/>
            </a:pPr>
            <a:r>
              <a:rPr lang="en-US" sz="1700" dirty="0"/>
              <a:t>The date and time of the subscription </a:t>
            </a:r>
          </a:p>
          <a:p>
            <a:pPr algn="l">
              <a:buNone/>
            </a:pPr>
            <a:endParaRPr lang="en-US" sz="1700" dirty="0"/>
          </a:p>
          <a:p>
            <a:pPr marL="285750" indent="-285750" algn="l">
              <a:buFont typeface="Calibri" panose="020F0502020204030204" pitchFamily="34" charset="0"/>
              <a:buChar char="̶"/>
            </a:pPr>
            <a:r>
              <a:rPr lang="en-US" sz="1700" dirty="0"/>
              <a:t>Electronic signature devices (qualified, advanced or digital) does not help in streamlining the online subscription. </a:t>
            </a:r>
          </a:p>
          <a:p>
            <a:pPr marL="285750" indent="-285750" algn="l">
              <a:buFont typeface="Calibri" panose="020F0502020204030204" pitchFamily="34" charset="0"/>
              <a:buChar char="̶"/>
            </a:pPr>
            <a:r>
              <a:rPr lang="en-US" sz="1700" dirty="0"/>
              <a:t>Consumers seem to prefer simple and fast (e.g. one-click) subscription processes which might create issues of identification.</a:t>
            </a:r>
          </a:p>
          <a:p>
            <a:pPr algn="l">
              <a:buNone/>
            </a:pPr>
            <a:endParaRPr lang="en-US" sz="1700" dirty="0"/>
          </a:p>
          <a:p>
            <a:pPr algn="l">
              <a:buNone/>
            </a:pPr>
            <a:r>
              <a:rPr lang="en-US" sz="2000" dirty="0"/>
              <a:t>Could the </a:t>
            </a:r>
            <a:r>
              <a:rPr lang="en-US" sz="2000" dirty="0" err="1"/>
              <a:t>electionic</a:t>
            </a:r>
            <a:r>
              <a:rPr lang="en-US" sz="2000" dirty="0"/>
              <a:t> ID card be used as signature device? </a:t>
            </a:r>
            <a:endParaRPr lang="en-GB" sz="2400" dirty="0"/>
          </a:p>
          <a:p>
            <a:endParaRPr lang="en-GB" sz="2400" dirty="0"/>
          </a:p>
          <a:p>
            <a:endParaRPr lang="en-GB" dirty="0"/>
          </a:p>
          <a:p>
            <a:pPr>
              <a:buNone/>
            </a:pPr>
            <a:endParaRPr lang="en-GB" dirty="0"/>
          </a:p>
        </p:txBody>
      </p:sp>
      <p:grpSp>
        <p:nvGrpSpPr>
          <p:cNvPr id="8" name="Group 4">
            <a:extLst>
              <a:ext uri="{FF2B5EF4-FFF2-40B4-BE49-F238E27FC236}">
                <a16:creationId xmlns:a16="http://schemas.microsoft.com/office/drawing/2014/main" id="{C2A6D7CB-C62E-4F0F-A693-566FDFFEA273}"/>
              </a:ext>
            </a:extLst>
          </p:cNvPr>
          <p:cNvGrpSpPr>
            <a:grpSpLocks noChangeAspect="1"/>
          </p:cNvGrpSpPr>
          <p:nvPr/>
        </p:nvGrpSpPr>
        <p:grpSpPr bwMode="auto">
          <a:xfrm>
            <a:off x="8055864" y="0"/>
            <a:ext cx="3374136" cy="6421015"/>
            <a:chOff x="5373" y="2"/>
            <a:chExt cx="2307" cy="4320"/>
          </a:xfrm>
          <a:solidFill>
            <a:schemeClr val="tx2">
              <a:alpha val="20000"/>
            </a:schemeClr>
          </a:solidFill>
        </p:grpSpPr>
        <p:sp>
          <p:nvSpPr>
            <p:cNvPr id="9" name="Freeform 5">
              <a:extLst>
                <a:ext uri="{FF2B5EF4-FFF2-40B4-BE49-F238E27FC236}">
                  <a16:creationId xmlns:a16="http://schemas.microsoft.com/office/drawing/2014/main" id="{FBA3AB81-CA42-41D1-A645-58BFCCDCB68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DECE4962-D397-446F-B666-5347A7544E1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 name="Date Placeholder 2">
            <a:extLst>
              <a:ext uri="{FF2B5EF4-FFF2-40B4-BE49-F238E27FC236}">
                <a16:creationId xmlns:a16="http://schemas.microsoft.com/office/drawing/2014/main" id="{0E368944-EAD0-4E10-8F61-C2FD781EDC12}"/>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2" name="Marcador de número de diapositiva 2">
            <a:extLst>
              <a:ext uri="{FF2B5EF4-FFF2-40B4-BE49-F238E27FC236}">
                <a16:creationId xmlns:a16="http://schemas.microsoft.com/office/drawing/2014/main" id="{E7D9616F-1D20-484A-8E3E-20BD2CF000BA}"/>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18</a:t>
            </a:fld>
            <a:endParaRPr lang="en-GB" sz="1100" noProof="0" dirty="0"/>
          </a:p>
        </p:txBody>
      </p:sp>
    </p:spTree>
    <p:extLst>
      <p:ext uri="{BB962C8B-B14F-4D97-AF65-F5344CB8AC3E}">
        <p14:creationId xmlns:p14="http://schemas.microsoft.com/office/powerpoint/2010/main" val="131916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ACC32B1-5558-4299-808C-CB8DCC068266}"/>
              </a:ext>
            </a:extLst>
          </p:cNvPr>
          <p:cNvGrpSpPr>
            <a:grpSpLocks noChangeAspect="1"/>
          </p:cNvGrpSpPr>
          <p:nvPr/>
        </p:nvGrpSpPr>
        <p:grpSpPr bwMode="auto">
          <a:xfrm>
            <a:off x="270315" y="0"/>
            <a:ext cx="3881062" cy="6426200"/>
            <a:chOff x="786" y="18"/>
            <a:chExt cx="3054" cy="4320"/>
          </a:xfrm>
          <a:solidFill>
            <a:srgbClr val="1B7D81">
              <a:alpha val="20000"/>
            </a:srgbClr>
          </a:solidFill>
        </p:grpSpPr>
        <p:sp>
          <p:nvSpPr>
            <p:cNvPr id="9" name="Freeform 5">
              <a:extLst>
                <a:ext uri="{FF2B5EF4-FFF2-40B4-BE49-F238E27FC236}">
                  <a16:creationId xmlns:a16="http://schemas.microsoft.com/office/drawing/2014/main" id="{B287592C-7B32-4C4F-BF7F-FB9895C276CB}"/>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2A20A025-57F4-42EA-84F4-5F88E79BCBD8}"/>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extplatzhalter 1"/>
          <p:cNvSpPr>
            <a:spLocks noGrp="1"/>
          </p:cNvSpPr>
          <p:nvPr>
            <p:ph type="body" sz="quarter" idx="10"/>
          </p:nvPr>
        </p:nvSpPr>
        <p:spPr/>
        <p:txBody>
          <a:bodyPr/>
          <a:lstStyle/>
          <a:p>
            <a:r>
              <a:rPr lang="en-US" dirty="0"/>
              <a:t>Focus: demands and needs</a:t>
            </a:r>
            <a:endParaRPr lang="en-GB" dirty="0"/>
          </a:p>
        </p:txBody>
      </p:sp>
      <p:sp>
        <p:nvSpPr>
          <p:cNvPr id="4" name="Textplatzhalter 3"/>
          <p:cNvSpPr>
            <a:spLocks noGrp="1"/>
          </p:cNvSpPr>
          <p:nvPr>
            <p:ph type="body" sz="quarter" idx="11"/>
          </p:nvPr>
        </p:nvSpPr>
        <p:spPr>
          <a:xfrm>
            <a:off x="438913" y="1391298"/>
            <a:ext cx="8466548" cy="4655717"/>
          </a:xfrm>
        </p:spPr>
        <p:txBody>
          <a:bodyPr/>
          <a:lstStyle/>
          <a:p>
            <a:pPr marL="285750" indent="-285750" algn="l">
              <a:spcBef>
                <a:spcPts val="0"/>
              </a:spcBef>
              <a:buFont typeface="Calibri" panose="020F0502020204030204" pitchFamily="34" charset="0"/>
              <a:buChar char="̶"/>
            </a:pPr>
            <a:r>
              <a:rPr lang="en-US" sz="1700" dirty="0"/>
              <a:t>Both the IDD and the Italian implementing regulations require distributors to assess the adequacy of the policy scope by understanding the customer’s specific needs.</a:t>
            </a:r>
          </a:p>
          <a:p>
            <a:pPr algn="l">
              <a:spcBef>
                <a:spcPts val="0"/>
              </a:spcBef>
              <a:buNone/>
            </a:pPr>
            <a:endParaRPr lang="en-US" sz="1700" dirty="0"/>
          </a:p>
          <a:p>
            <a:pPr marL="285750" indent="-285750" algn="l">
              <a:spcBef>
                <a:spcPts val="0"/>
              </a:spcBef>
              <a:buFont typeface="Calibri" panose="020F0502020204030204" pitchFamily="34" charset="0"/>
              <a:buChar char="̶"/>
            </a:pPr>
            <a:r>
              <a:rPr lang="en-US" sz="1700" dirty="0"/>
              <a:t>This mechanism could be an obstacle the simple and fast online subscription systems.</a:t>
            </a:r>
          </a:p>
          <a:p>
            <a:pPr algn="l">
              <a:spcBef>
                <a:spcPts val="0"/>
              </a:spcBef>
              <a:buNone/>
            </a:pPr>
            <a:endParaRPr lang="en-US" sz="1700" dirty="0"/>
          </a:p>
          <a:p>
            <a:pPr marL="285750" indent="-285750" algn="l">
              <a:spcBef>
                <a:spcPts val="0"/>
              </a:spcBef>
              <a:buFont typeface="Calibri" panose="020F0502020204030204" pitchFamily="34" charset="0"/>
              <a:buChar char="̶"/>
            </a:pPr>
            <a:r>
              <a:rPr lang="en-US" sz="1700" dirty="0"/>
              <a:t>The Administrative Court of Lazio, by decision of 23 June 2021, has partially annulled IVASS Order no. 97/2020 on the grounds that it had introduced additional requirements </a:t>
            </a:r>
            <a:r>
              <a:rPr lang="en-US" sz="1700" i="1" dirty="0"/>
              <a:t>"not useful to the insured party and not appropriate in relation to the subject matter of a wide range of insurance contracts</a:t>
            </a:r>
            <a:r>
              <a:rPr lang="en-US" sz="1700" dirty="0"/>
              <a:t>". </a:t>
            </a:r>
          </a:p>
          <a:p>
            <a:pPr algn="l">
              <a:spcBef>
                <a:spcPts val="0"/>
              </a:spcBef>
              <a:buNone/>
            </a:pPr>
            <a:endParaRPr lang="en-US" sz="1700" dirty="0"/>
          </a:p>
          <a:p>
            <a:pPr marL="285750" indent="-285750" algn="l">
              <a:spcBef>
                <a:spcPts val="0"/>
              </a:spcBef>
              <a:buFont typeface="Calibri" panose="020F0502020204030204" pitchFamily="34" charset="0"/>
              <a:buChar char="̶"/>
            </a:pPr>
            <a:r>
              <a:rPr lang="en-US" sz="1700" dirty="0"/>
              <a:t>IVASS does not seem to have considered the specificities of online distribution, setting identical rules for traditional and remote distribution.</a:t>
            </a:r>
            <a:endParaRPr lang="en-GB" dirty="0"/>
          </a:p>
        </p:txBody>
      </p:sp>
      <p:sp>
        <p:nvSpPr>
          <p:cNvPr id="11" name="Date Placeholder 2">
            <a:extLst>
              <a:ext uri="{FF2B5EF4-FFF2-40B4-BE49-F238E27FC236}">
                <a16:creationId xmlns:a16="http://schemas.microsoft.com/office/drawing/2014/main" id="{46895FF5-5AC3-49EB-91B6-B24E3846DC42}"/>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2" name="Marcador de número de diapositiva 2">
            <a:extLst>
              <a:ext uri="{FF2B5EF4-FFF2-40B4-BE49-F238E27FC236}">
                <a16:creationId xmlns:a16="http://schemas.microsoft.com/office/drawing/2014/main" id="{6F12AF6D-35BE-445D-98DC-789CBB94ECAD}"/>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19</a:t>
            </a:fld>
            <a:endParaRPr lang="en-GB" sz="1100" noProof="0" dirty="0"/>
          </a:p>
        </p:txBody>
      </p:sp>
    </p:spTree>
    <p:extLst>
      <p:ext uri="{BB962C8B-B14F-4D97-AF65-F5344CB8AC3E}">
        <p14:creationId xmlns:p14="http://schemas.microsoft.com/office/powerpoint/2010/main" val="402974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5066D21-1577-4D2D-AA68-D98FD477D0E2}"/>
              </a:ext>
            </a:extLst>
          </p:cNvPr>
          <p:cNvSpPr txBox="1">
            <a:spLocks/>
          </p:cNvSpPr>
          <p:nvPr/>
        </p:nvSpPr>
        <p:spPr>
          <a:xfrm>
            <a:off x="593999" y="594000"/>
            <a:ext cx="7959001" cy="900000"/>
          </a:xfrm>
          <a:prstGeom prst="rect">
            <a:avLst/>
          </a:prstGeom>
        </p:spPr>
        <p:txBody>
          <a:bodyPr>
            <a:normAutofit/>
          </a:bodyPr>
          <a:lstStyle>
            <a:lvl1pPr>
              <a:defRPr>
                <a:latin typeface="+mj-lt"/>
                <a:ea typeface="+mj-ea"/>
                <a:cs typeface="+mj-cs"/>
              </a:defRPr>
            </a:lvl1pPr>
          </a:lstStyle>
          <a:p>
            <a:pPr defTabSz="914400"/>
            <a:r>
              <a:rPr lang="en-GB" sz="3200" kern="0" dirty="0">
                <a:solidFill>
                  <a:sysClr val="windowText" lastClr="000000"/>
                </a:solidFill>
              </a:rPr>
              <a:t>Table of content</a:t>
            </a:r>
          </a:p>
        </p:txBody>
      </p:sp>
      <p:sp>
        <p:nvSpPr>
          <p:cNvPr id="3" name="Text Placeholder 8">
            <a:extLst>
              <a:ext uri="{FF2B5EF4-FFF2-40B4-BE49-F238E27FC236}">
                <a16:creationId xmlns:a16="http://schemas.microsoft.com/office/drawing/2014/main" id="{3ACA1F53-D741-4906-B5A9-E957268379A3}"/>
              </a:ext>
            </a:extLst>
          </p:cNvPr>
          <p:cNvSpPr txBox="1">
            <a:spLocks/>
          </p:cNvSpPr>
          <p:nvPr/>
        </p:nvSpPr>
        <p:spPr>
          <a:xfrm>
            <a:off x="593999" y="1715400"/>
            <a:ext cx="5322169" cy="4464000"/>
          </a:xfrm>
          <a:prstGeom prst="rect">
            <a:avLst/>
          </a:prstGeom>
        </p:spPr>
        <p:txBody>
          <a:bodyPr>
            <a:normAutofit/>
          </a:bodyPr>
          <a:lstStyle>
            <a:lvl1pPr marL="0">
              <a:defRPr>
                <a:latin typeface="+mn-lt"/>
                <a:ea typeface="+mn-ea"/>
                <a:cs typeface="+mn-cs"/>
              </a:defRPr>
            </a:lvl1pPr>
            <a:lvl2pPr marL="368270">
              <a:defRPr>
                <a:latin typeface="+mn-lt"/>
                <a:ea typeface="+mn-ea"/>
                <a:cs typeface="+mn-cs"/>
              </a:defRPr>
            </a:lvl2pPr>
            <a:lvl3pPr marL="736541">
              <a:defRPr>
                <a:latin typeface="+mn-lt"/>
                <a:ea typeface="+mn-ea"/>
                <a:cs typeface="+mn-cs"/>
              </a:defRPr>
            </a:lvl3pPr>
            <a:lvl4pPr marL="1104810">
              <a:defRPr>
                <a:latin typeface="+mn-lt"/>
                <a:ea typeface="+mn-ea"/>
                <a:cs typeface="+mn-cs"/>
              </a:defRPr>
            </a:lvl4pPr>
            <a:lvl5pPr marL="1473081">
              <a:defRPr>
                <a:latin typeface="+mn-lt"/>
                <a:ea typeface="+mn-ea"/>
                <a:cs typeface="+mn-cs"/>
              </a:defRPr>
            </a:lvl5pPr>
            <a:lvl6pPr marL="1841351">
              <a:defRPr>
                <a:latin typeface="+mn-lt"/>
                <a:ea typeface="+mn-ea"/>
                <a:cs typeface="+mn-cs"/>
              </a:defRPr>
            </a:lvl6pPr>
            <a:lvl7pPr marL="2209622">
              <a:defRPr>
                <a:latin typeface="+mn-lt"/>
                <a:ea typeface="+mn-ea"/>
                <a:cs typeface="+mn-cs"/>
              </a:defRPr>
            </a:lvl7pPr>
            <a:lvl8pPr marL="2577892">
              <a:defRPr>
                <a:latin typeface="+mn-lt"/>
                <a:ea typeface="+mn-ea"/>
                <a:cs typeface="+mn-cs"/>
              </a:defRPr>
            </a:lvl8pPr>
            <a:lvl9pPr marL="2946163">
              <a:defRPr>
                <a:latin typeface="+mn-lt"/>
                <a:ea typeface="+mn-ea"/>
                <a:cs typeface="+mn-cs"/>
              </a:defRPr>
            </a:lvl9pPr>
          </a:lstStyle>
          <a:p>
            <a:pPr marL="342900" indent="-342900" defTabSz="914400">
              <a:buFont typeface="Verdana" panose="020B0604030504040204" pitchFamily="34" charset="0"/>
              <a:buChar char="−"/>
            </a:pPr>
            <a:r>
              <a:rPr lang="en-GB" sz="2400" kern="0" dirty="0">
                <a:solidFill>
                  <a:sysClr val="windowText" lastClr="000000"/>
                </a:solidFill>
              </a:rPr>
              <a:t>Trends in the insurtech landscape in Italy and Spain</a:t>
            </a:r>
          </a:p>
          <a:p>
            <a:pPr marL="342900" indent="-342900" defTabSz="914400">
              <a:buFont typeface="Verdana" panose="020B0604030504040204" pitchFamily="34" charset="0"/>
              <a:buChar char="−"/>
            </a:pPr>
            <a:endParaRPr lang="en-GB" sz="2400" kern="0" dirty="0">
              <a:solidFill>
                <a:sysClr val="windowText" lastClr="000000"/>
              </a:solidFill>
            </a:endParaRPr>
          </a:p>
          <a:p>
            <a:pPr marL="342900" indent="-342900" defTabSz="914400">
              <a:buFont typeface="Verdana" panose="020B0604030504040204" pitchFamily="34" charset="0"/>
              <a:buChar char="−"/>
            </a:pPr>
            <a:r>
              <a:rPr lang="en-GB" sz="2400" kern="0" dirty="0">
                <a:solidFill>
                  <a:sysClr val="windowText" lastClr="000000"/>
                </a:solidFill>
              </a:rPr>
              <a:t>Public officers liability in Italy</a:t>
            </a:r>
          </a:p>
          <a:p>
            <a:pPr marL="342900" indent="-342900" defTabSz="914400">
              <a:buFont typeface="Verdana" panose="020B0604030504040204" pitchFamily="34" charset="0"/>
              <a:buChar char="−"/>
            </a:pPr>
            <a:endParaRPr lang="en-GB" sz="2000" kern="0" dirty="0">
              <a:solidFill>
                <a:sysClr val="windowText" lastClr="000000"/>
              </a:solidFill>
            </a:endParaRPr>
          </a:p>
          <a:p>
            <a:pPr defTabSz="914400"/>
            <a:endParaRPr lang="en-GB" sz="2000" kern="0" dirty="0">
              <a:solidFill>
                <a:sysClr val="windowText" lastClr="000000"/>
              </a:solidFill>
            </a:endParaRPr>
          </a:p>
        </p:txBody>
      </p:sp>
      <p:sp>
        <p:nvSpPr>
          <p:cNvPr id="6" name="Date Placeholder 5">
            <a:extLst>
              <a:ext uri="{FF2B5EF4-FFF2-40B4-BE49-F238E27FC236}">
                <a16:creationId xmlns:a16="http://schemas.microsoft.com/office/drawing/2014/main" id="{6657C71A-8424-47AD-8CE0-A82C93562884}"/>
              </a:ext>
            </a:extLst>
          </p:cNvPr>
          <p:cNvSpPr txBox="1">
            <a:spLocks/>
          </p:cNvSpPr>
          <p:nvPr/>
        </p:nvSpPr>
        <p:spPr>
          <a:xfrm>
            <a:off x="8363795" y="6400800"/>
            <a:ext cx="3240000" cy="455888"/>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GB" sz="1000" dirty="0">
              <a:solidFill>
                <a:schemeClr val="bg1"/>
              </a:solidFill>
            </a:endParaRPr>
          </a:p>
        </p:txBody>
      </p:sp>
      <p:pic>
        <p:nvPicPr>
          <p:cNvPr id="7" name="Picture 6" descr="A picture containing person&#10;&#10;Description automatically generated">
            <a:extLst>
              <a:ext uri="{FF2B5EF4-FFF2-40B4-BE49-F238E27FC236}">
                <a16:creationId xmlns:a16="http://schemas.microsoft.com/office/drawing/2014/main" id="{4CE997BA-F23B-479C-A7DD-AD80A601525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38900" y="-3558"/>
            <a:ext cx="4991100" cy="6429758"/>
          </a:xfrm>
          <a:prstGeom prst="rect">
            <a:avLst/>
          </a:prstGeom>
        </p:spPr>
      </p:pic>
      <p:pic>
        <p:nvPicPr>
          <p:cNvPr id="10" name="Picture 9" descr="Logo&#10;&#10;Description automatically generated">
            <a:extLst>
              <a:ext uri="{FF2B5EF4-FFF2-40B4-BE49-F238E27FC236}">
                <a16:creationId xmlns:a16="http://schemas.microsoft.com/office/drawing/2014/main" id="{85C08586-D9D9-421D-8D9D-A50DD7A6A5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
        <p:nvSpPr>
          <p:cNvPr id="8" name="Date Placeholder 2">
            <a:extLst>
              <a:ext uri="{FF2B5EF4-FFF2-40B4-BE49-F238E27FC236}">
                <a16:creationId xmlns:a16="http://schemas.microsoft.com/office/drawing/2014/main" id="{5742D9B5-193C-4644-901F-1BAD14F874DF}"/>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CMS</a:t>
            </a:r>
            <a:endParaRPr lang="en-GB" dirty="0"/>
          </a:p>
        </p:txBody>
      </p:sp>
      <p:sp>
        <p:nvSpPr>
          <p:cNvPr id="9" name="Marcador de número de diapositiva 2">
            <a:extLst>
              <a:ext uri="{FF2B5EF4-FFF2-40B4-BE49-F238E27FC236}">
                <a16:creationId xmlns:a16="http://schemas.microsoft.com/office/drawing/2014/main" id="{748F4378-6287-4713-BB43-8B6E46764A48}"/>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pPr/>
              <a:t>2</a:t>
            </a:fld>
            <a:endParaRPr lang="en-GB" sz="1100" dirty="0"/>
          </a:p>
        </p:txBody>
      </p:sp>
    </p:spTree>
    <p:extLst>
      <p:ext uri="{BB962C8B-B14F-4D97-AF65-F5344CB8AC3E}">
        <p14:creationId xmlns:p14="http://schemas.microsoft.com/office/powerpoint/2010/main" val="1262075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5BABE2-EFEC-44A4-82F0-FC0D78EE5C49}"/>
              </a:ext>
            </a:extLst>
          </p:cNvPr>
          <p:cNvSpPr/>
          <p:nvPr/>
        </p:nvSpPr>
        <p:spPr>
          <a:xfrm>
            <a:off x="0" y="0"/>
            <a:ext cx="11430000" cy="6426200"/>
          </a:xfrm>
          <a:prstGeom prst="rect">
            <a:avLst/>
          </a:prstGeom>
          <a:solidFill>
            <a:srgbClr val="1B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oup 4">
            <a:extLst>
              <a:ext uri="{FF2B5EF4-FFF2-40B4-BE49-F238E27FC236}">
                <a16:creationId xmlns:a16="http://schemas.microsoft.com/office/drawing/2014/main" id="{AC6E9B33-E733-4626-A6D2-63CFC02C0032}"/>
              </a:ext>
            </a:extLst>
          </p:cNvPr>
          <p:cNvGrpSpPr>
            <a:grpSpLocks noChangeAspect="1"/>
          </p:cNvGrpSpPr>
          <p:nvPr/>
        </p:nvGrpSpPr>
        <p:grpSpPr bwMode="auto">
          <a:xfrm>
            <a:off x="7767638" y="0"/>
            <a:ext cx="3662362" cy="6426200"/>
            <a:chOff x="5373" y="2"/>
            <a:chExt cx="2307" cy="4320"/>
          </a:xfrm>
          <a:solidFill>
            <a:schemeClr val="bg1">
              <a:alpha val="20000"/>
            </a:schemeClr>
          </a:solidFill>
        </p:grpSpPr>
        <p:sp>
          <p:nvSpPr>
            <p:cNvPr id="4" name="Freeform 5">
              <a:extLst>
                <a:ext uri="{FF2B5EF4-FFF2-40B4-BE49-F238E27FC236}">
                  <a16:creationId xmlns:a16="http://schemas.microsoft.com/office/drawing/2014/main" id="{0158BE6A-FF52-48EB-8806-8D6C71A0708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0EFFC83C-FB95-4DA2-A12A-73376260E4DC}"/>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Rectangle 5">
            <a:extLst>
              <a:ext uri="{FF2B5EF4-FFF2-40B4-BE49-F238E27FC236}">
                <a16:creationId xmlns:a16="http://schemas.microsoft.com/office/drawing/2014/main" id="{8A261572-C829-4285-8E03-89FE8F7F5243}"/>
              </a:ext>
            </a:extLst>
          </p:cNvPr>
          <p:cNvSpPr/>
          <p:nvPr/>
        </p:nvSpPr>
        <p:spPr>
          <a:xfrm>
            <a:off x="574977" y="591844"/>
            <a:ext cx="8272162" cy="5250156"/>
          </a:xfrm>
          <a:prstGeom prst="rect">
            <a:avLst/>
          </a:prstGeom>
        </p:spPr>
        <p:txBody>
          <a:bodyPr wrap="square" lIns="0" tIns="0" rIns="0" bIns="0" anchor="ctr" anchorCtr="0">
            <a:noAutofit/>
          </a:bodyPr>
          <a:lstStyle/>
          <a:p>
            <a:pPr lvl="0"/>
            <a:r>
              <a:rPr lang="de-DE" sz="4000" dirty="0">
                <a:solidFill>
                  <a:schemeClr val="bg1"/>
                </a:solidFill>
                <a:latin typeface="+mj-lt"/>
                <a:ea typeface="Open Sans" panose="020B0606030504020204" pitchFamily="34" charset="0"/>
                <a:cs typeface="Open Sans" panose="020B0606030504020204" pitchFamily="34" charset="0"/>
              </a:rPr>
              <a:t>Spain</a:t>
            </a:r>
          </a:p>
        </p:txBody>
      </p:sp>
      <p:pic>
        <p:nvPicPr>
          <p:cNvPr id="7" name="Picture 6" descr="Logo&#10;&#10;Description automatically generated">
            <a:extLst>
              <a:ext uri="{FF2B5EF4-FFF2-40B4-BE49-F238E27FC236}">
                <a16:creationId xmlns:a16="http://schemas.microsoft.com/office/drawing/2014/main" id="{1E350870-879F-4D34-B40E-B3B8545C03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
        <p:nvSpPr>
          <p:cNvPr id="8" name="Marcador de número de diapositiva 2">
            <a:extLst>
              <a:ext uri="{FF2B5EF4-FFF2-40B4-BE49-F238E27FC236}">
                <a16:creationId xmlns:a16="http://schemas.microsoft.com/office/drawing/2014/main" id="{824790E0-3E05-45DB-8B9F-EE5C87A55A8E}"/>
              </a:ext>
            </a:extLst>
          </p:cNvPr>
          <p:cNvSpPr txBox="1">
            <a:spLocks/>
          </p:cNvSpPr>
          <p:nvPr/>
        </p:nvSpPr>
        <p:spPr>
          <a:xfrm>
            <a:off x="54000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solidFill>
                  <a:schemeClr val="bg1"/>
                </a:solidFill>
              </a:rPr>
              <a:pPr/>
              <a:t>20</a:t>
            </a:fld>
            <a:endParaRPr lang="en-GB" sz="1100" dirty="0">
              <a:solidFill>
                <a:schemeClr val="bg1"/>
              </a:solidFill>
            </a:endParaRPr>
          </a:p>
        </p:txBody>
      </p:sp>
    </p:spTree>
    <p:extLst>
      <p:ext uri="{BB962C8B-B14F-4D97-AF65-F5344CB8AC3E}">
        <p14:creationId xmlns:p14="http://schemas.microsoft.com/office/powerpoint/2010/main" val="2811391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B66ABEE-4A06-48FC-B68A-7F5F0302FFD8}"/>
              </a:ext>
            </a:extLst>
          </p:cNvPr>
          <p:cNvGrpSpPr>
            <a:grpSpLocks noChangeAspect="1"/>
          </p:cNvGrpSpPr>
          <p:nvPr/>
        </p:nvGrpSpPr>
        <p:grpSpPr bwMode="auto">
          <a:xfrm>
            <a:off x="270315" y="0"/>
            <a:ext cx="3881062" cy="6426200"/>
            <a:chOff x="786" y="18"/>
            <a:chExt cx="3054" cy="4320"/>
          </a:xfrm>
          <a:solidFill>
            <a:srgbClr val="1B7D81">
              <a:alpha val="20000"/>
            </a:srgbClr>
          </a:solidFill>
        </p:grpSpPr>
        <p:sp>
          <p:nvSpPr>
            <p:cNvPr id="8" name="Freeform 5">
              <a:extLst>
                <a:ext uri="{FF2B5EF4-FFF2-40B4-BE49-F238E27FC236}">
                  <a16:creationId xmlns:a16="http://schemas.microsoft.com/office/drawing/2014/main" id="{408D7C71-97AF-42CE-9CE7-3A06B07C9F36}"/>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31DF480-91A8-4C0E-A667-31AD1A55A145}"/>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extplatzhalter 1">
            <a:extLst>
              <a:ext uri="{FF2B5EF4-FFF2-40B4-BE49-F238E27FC236}">
                <a16:creationId xmlns:a16="http://schemas.microsoft.com/office/drawing/2014/main" id="{19A9597A-FE51-654E-A8A5-1FE0DDF55EA4}"/>
              </a:ext>
            </a:extLst>
          </p:cNvPr>
          <p:cNvSpPr>
            <a:spLocks noGrp="1"/>
          </p:cNvSpPr>
          <p:nvPr>
            <p:ph type="body" sz="quarter" idx="10"/>
          </p:nvPr>
        </p:nvSpPr>
        <p:spPr>
          <a:xfrm>
            <a:off x="540001" y="512747"/>
            <a:ext cx="9054334" cy="674667"/>
          </a:xfrm>
        </p:spPr>
        <p:txBody>
          <a:bodyPr/>
          <a:lstStyle/>
          <a:p>
            <a:r>
              <a:rPr lang="en-GB" dirty="0"/>
              <a:t>Insurtech trends in Spain: Insurers</a:t>
            </a:r>
          </a:p>
        </p:txBody>
      </p:sp>
      <p:sp>
        <p:nvSpPr>
          <p:cNvPr id="2" name="CuadroTexto 1">
            <a:extLst>
              <a:ext uri="{FF2B5EF4-FFF2-40B4-BE49-F238E27FC236}">
                <a16:creationId xmlns:a16="http://schemas.microsoft.com/office/drawing/2014/main" id="{DE1F91F6-1F4F-3D48-B569-6DFEE74CF49D}"/>
              </a:ext>
            </a:extLst>
          </p:cNvPr>
          <p:cNvSpPr txBox="1"/>
          <p:nvPr/>
        </p:nvSpPr>
        <p:spPr>
          <a:xfrm>
            <a:off x="540001" y="1359983"/>
            <a:ext cx="8732538" cy="2446824"/>
          </a:xfrm>
          <a:prstGeom prst="rect">
            <a:avLst/>
          </a:prstGeom>
          <a:noFill/>
          <a:ln>
            <a:noFill/>
          </a:ln>
        </p:spPr>
        <p:txBody>
          <a:bodyPr wrap="square" rtlCol="0">
            <a:spAutoFit/>
          </a:bodyPr>
          <a:lstStyle/>
          <a:p>
            <a:pPr marL="342900" indent="-342900" algn="just">
              <a:buFont typeface="Calibri" panose="020F0502020204030204" pitchFamily="34" charset="0"/>
              <a:buChar char="̶"/>
            </a:pPr>
            <a:r>
              <a:rPr lang="es-ES" sz="1700" dirty="0"/>
              <a:t>Artificial </a:t>
            </a:r>
            <a:r>
              <a:rPr lang="es-ES" sz="1700" dirty="0" err="1"/>
              <a:t>Intelligence</a:t>
            </a:r>
            <a:r>
              <a:rPr lang="es-ES" sz="1700" dirty="0"/>
              <a:t> – </a:t>
            </a:r>
            <a:r>
              <a:rPr lang="es-ES" sz="1700" dirty="0" err="1"/>
              <a:t>Credit</a:t>
            </a:r>
            <a:r>
              <a:rPr lang="es-ES" sz="1700" dirty="0"/>
              <a:t> </a:t>
            </a:r>
            <a:r>
              <a:rPr lang="es-ES" sz="1700" dirty="0" err="1"/>
              <a:t>scoring</a:t>
            </a:r>
            <a:endParaRPr lang="es-ES" sz="1700" dirty="0"/>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a:t>Wearables – Internet </a:t>
            </a:r>
            <a:r>
              <a:rPr lang="es-ES" sz="1700" dirty="0" err="1"/>
              <a:t>of</a:t>
            </a:r>
            <a:r>
              <a:rPr lang="es-ES" sz="1700" dirty="0"/>
              <a:t> </a:t>
            </a:r>
            <a:r>
              <a:rPr lang="es-ES" sz="1700" dirty="0" err="1"/>
              <a:t>the</a:t>
            </a:r>
            <a:r>
              <a:rPr lang="es-ES" sz="1700" dirty="0"/>
              <a:t> </a:t>
            </a:r>
            <a:r>
              <a:rPr lang="es-ES" sz="1700" dirty="0" err="1"/>
              <a:t>things</a:t>
            </a:r>
            <a:endParaRPr lang="es-ES" sz="1700" dirty="0"/>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err="1"/>
              <a:t>Chatbots</a:t>
            </a:r>
            <a:endParaRPr lang="es-ES" sz="1700" dirty="0"/>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err="1"/>
              <a:t>On-demand</a:t>
            </a:r>
            <a:r>
              <a:rPr lang="es-ES" sz="1700" dirty="0"/>
              <a:t> Insurance</a:t>
            </a:r>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err="1"/>
              <a:t>Spanish</a:t>
            </a:r>
            <a:r>
              <a:rPr lang="es-ES" sz="1700" dirty="0"/>
              <a:t> </a:t>
            </a:r>
            <a:r>
              <a:rPr lang="es-ES" sz="1700" dirty="0" err="1"/>
              <a:t>sandbox</a:t>
            </a:r>
            <a:endParaRPr lang="es-ES" sz="1700" dirty="0"/>
          </a:p>
        </p:txBody>
      </p:sp>
      <p:sp>
        <p:nvSpPr>
          <p:cNvPr id="10" name="Date Placeholder 2">
            <a:extLst>
              <a:ext uri="{FF2B5EF4-FFF2-40B4-BE49-F238E27FC236}">
                <a16:creationId xmlns:a16="http://schemas.microsoft.com/office/drawing/2014/main" id="{D0EA35C8-45C0-470B-955F-4246DEA58BCE}"/>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1" name="Marcador de número de diapositiva 2">
            <a:extLst>
              <a:ext uri="{FF2B5EF4-FFF2-40B4-BE49-F238E27FC236}">
                <a16:creationId xmlns:a16="http://schemas.microsoft.com/office/drawing/2014/main" id="{CE20528C-7CB4-45AF-9C1F-D2E40DEDE3C7}"/>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pPr/>
              <a:t>21</a:t>
            </a:fld>
            <a:endParaRPr lang="en-GB" sz="1100" dirty="0"/>
          </a:p>
        </p:txBody>
      </p:sp>
    </p:spTree>
    <p:extLst>
      <p:ext uri="{BB962C8B-B14F-4D97-AF65-F5344CB8AC3E}">
        <p14:creationId xmlns:p14="http://schemas.microsoft.com/office/powerpoint/2010/main" val="270446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19A9597A-FE51-654E-A8A5-1FE0DDF55EA4}"/>
              </a:ext>
            </a:extLst>
          </p:cNvPr>
          <p:cNvSpPr>
            <a:spLocks noGrp="1"/>
          </p:cNvSpPr>
          <p:nvPr>
            <p:ph type="body" sz="quarter" idx="10"/>
          </p:nvPr>
        </p:nvSpPr>
        <p:spPr>
          <a:xfrm>
            <a:off x="540001" y="512747"/>
            <a:ext cx="9054334" cy="674667"/>
          </a:xfrm>
        </p:spPr>
        <p:txBody>
          <a:bodyPr/>
          <a:lstStyle/>
          <a:p>
            <a:r>
              <a:rPr lang="en-GB" dirty="0"/>
              <a:t>Insurtech trends in Spain: Insurance distributors</a:t>
            </a:r>
          </a:p>
        </p:txBody>
      </p:sp>
      <p:sp>
        <p:nvSpPr>
          <p:cNvPr id="2" name="CuadroTexto 1">
            <a:extLst>
              <a:ext uri="{FF2B5EF4-FFF2-40B4-BE49-F238E27FC236}">
                <a16:creationId xmlns:a16="http://schemas.microsoft.com/office/drawing/2014/main" id="{DE1F91F6-1F4F-3D48-B569-6DFEE74CF49D}"/>
              </a:ext>
            </a:extLst>
          </p:cNvPr>
          <p:cNvSpPr txBox="1"/>
          <p:nvPr/>
        </p:nvSpPr>
        <p:spPr>
          <a:xfrm>
            <a:off x="540001" y="1290615"/>
            <a:ext cx="8464194" cy="2446824"/>
          </a:xfrm>
          <a:prstGeom prst="rect">
            <a:avLst/>
          </a:prstGeom>
          <a:noFill/>
          <a:ln>
            <a:noFill/>
          </a:ln>
        </p:spPr>
        <p:txBody>
          <a:bodyPr wrap="square" rtlCol="0">
            <a:spAutoFit/>
          </a:bodyPr>
          <a:lstStyle/>
          <a:p>
            <a:pPr marL="342900" indent="-342900" algn="just">
              <a:buFont typeface="Calibri" panose="020F0502020204030204" pitchFamily="34" charset="0"/>
              <a:buChar char="̶"/>
            </a:pPr>
            <a:r>
              <a:rPr lang="es-ES" sz="1700" dirty="0" err="1"/>
              <a:t>Comparators</a:t>
            </a:r>
            <a:r>
              <a:rPr lang="es-ES" sz="1700" dirty="0"/>
              <a:t> </a:t>
            </a:r>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err="1"/>
              <a:t>Agregators</a:t>
            </a:r>
            <a:endParaRPr lang="es-ES" sz="1700" dirty="0"/>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err="1"/>
              <a:t>Co-design</a:t>
            </a:r>
            <a:r>
              <a:rPr lang="es-ES" sz="1700" dirty="0"/>
              <a:t> </a:t>
            </a:r>
            <a:r>
              <a:rPr lang="es-ES" sz="1700" dirty="0" err="1"/>
              <a:t>of</a:t>
            </a:r>
            <a:r>
              <a:rPr lang="es-ES" sz="1700" dirty="0"/>
              <a:t> Insurance </a:t>
            </a:r>
            <a:r>
              <a:rPr lang="es-ES" sz="1700" dirty="0" err="1"/>
              <a:t>products</a:t>
            </a:r>
            <a:endParaRPr lang="es-ES" sz="1700" dirty="0"/>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err="1"/>
              <a:t>Additional</a:t>
            </a:r>
            <a:r>
              <a:rPr lang="es-ES" sz="1700" dirty="0"/>
              <a:t> free </a:t>
            </a:r>
            <a:r>
              <a:rPr lang="es-ES" sz="1700" dirty="0" err="1"/>
              <a:t>services</a:t>
            </a:r>
            <a:endParaRPr lang="es-ES" sz="1700" dirty="0"/>
          </a:p>
          <a:p>
            <a:pPr marL="342900" indent="-342900" algn="just">
              <a:buFont typeface="Calibri" panose="020F0502020204030204" pitchFamily="34" charset="0"/>
              <a:buChar char="̶"/>
            </a:pPr>
            <a:endParaRPr lang="es-ES" sz="1700" dirty="0"/>
          </a:p>
          <a:p>
            <a:pPr marL="342900" indent="-342900" algn="just">
              <a:buFont typeface="Calibri" panose="020F0502020204030204" pitchFamily="34" charset="0"/>
              <a:buChar char="̶"/>
            </a:pPr>
            <a:r>
              <a:rPr lang="es-ES" sz="1700" dirty="0"/>
              <a:t>Use </a:t>
            </a:r>
            <a:r>
              <a:rPr lang="es-ES" sz="1700" dirty="0" err="1"/>
              <a:t>of</a:t>
            </a:r>
            <a:r>
              <a:rPr lang="es-ES" sz="1700" dirty="0"/>
              <a:t> artificial </a:t>
            </a:r>
            <a:r>
              <a:rPr lang="es-ES" sz="1700" dirty="0" err="1"/>
              <a:t>intelligence</a:t>
            </a:r>
            <a:r>
              <a:rPr lang="es-ES" sz="1700" dirty="0"/>
              <a:t> </a:t>
            </a:r>
            <a:r>
              <a:rPr lang="es-ES" sz="1700" dirty="0" err="1"/>
              <a:t>by</a:t>
            </a:r>
            <a:r>
              <a:rPr lang="es-ES" sz="1700" dirty="0"/>
              <a:t> Insurance </a:t>
            </a:r>
            <a:r>
              <a:rPr lang="es-ES" sz="1700" dirty="0" err="1"/>
              <a:t>brokers</a:t>
            </a:r>
            <a:endParaRPr lang="es-ES" sz="1700" dirty="0"/>
          </a:p>
        </p:txBody>
      </p:sp>
      <p:grpSp>
        <p:nvGrpSpPr>
          <p:cNvPr id="7" name="Group 4">
            <a:extLst>
              <a:ext uri="{FF2B5EF4-FFF2-40B4-BE49-F238E27FC236}">
                <a16:creationId xmlns:a16="http://schemas.microsoft.com/office/drawing/2014/main" id="{A53D1389-D9AD-4B68-851A-042873E0ADE4}"/>
              </a:ext>
            </a:extLst>
          </p:cNvPr>
          <p:cNvGrpSpPr>
            <a:grpSpLocks noChangeAspect="1"/>
          </p:cNvGrpSpPr>
          <p:nvPr/>
        </p:nvGrpSpPr>
        <p:grpSpPr bwMode="auto">
          <a:xfrm>
            <a:off x="8055864" y="0"/>
            <a:ext cx="3374136" cy="6421015"/>
            <a:chOff x="5373" y="2"/>
            <a:chExt cx="2307" cy="4320"/>
          </a:xfrm>
          <a:solidFill>
            <a:schemeClr val="tx2">
              <a:alpha val="20000"/>
            </a:schemeClr>
          </a:solidFill>
        </p:grpSpPr>
        <p:sp>
          <p:nvSpPr>
            <p:cNvPr id="8" name="Freeform 5">
              <a:extLst>
                <a:ext uri="{FF2B5EF4-FFF2-40B4-BE49-F238E27FC236}">
                  <a16:creationId xmlns:a16="http://schemas.microsoft.com/office/drawing/2014/main" id="{4CFED741-0CA8-45E1-9E87-994E9D95C43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782D26C-9E82-49FF-A2D4-A4BFC0659F85}"/>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Date Placeholder 2">
            <a:extLst>
              <a:ext uri="{FF2B5EF4-FFF2-40B4-BE49-F238E27FC236}">
                <a16:creationId xmlns:a16="http://schemas.microsoft.com/office/drawing/2014/main" id="{FFAF5C06-8E0B-44F5-A1B0-120859A8D70E}"/>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1" name="Marcador de número de diapositiva 2">
            <a:extLst>
              <a:ext uri="{FF2B5EF4-FFF2-40B4-BE49-F238E27FC236}">
                <a16:creationId xmlns:a16="http://schemas.microsoft.com/office/drawing/2014/main" id="{2410EB2E-8D72-4587-A34E-0CA0FCD01D1C}"/>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pPr/>
              <a:t>22</a:t>
            </a:fld>
            <a:endParaRPr lang="en-GB" sz="1100" dirty="0"/>
          </a:p>
        </p:txBody>
      </p:sp>
    </p:spTree>
    <p:extLst>
      <p:ext uri="{BB962C8B-B14F-4D97-AF65-F5344CB8AC3E}">
        <p14:creationId xmlns:p14="http://schemas.microsoft.com/office/powerpoint/2010/main" val="321898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2B373A-107B-4AC7-9A20-E3AD632D672E}"/>
              </a:ext>
            </a:extLst>
          </p:cNvPr>
          <p:cNvSpPr/>
          <p:nvPr/>
        </p:nvSpPr>
        <p:spPr>
          <a:xfrm>
            <a:off x="0" y="0"/>
            <a:ext cx="11430000" cy="64262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9258DBE8-69F1-4CEC-8CE7-EA06C2D31B65}"/>
              </a:ext>
            </a:extLst>
          </p:cNvPr>
          <p:cNvGrpSpPr>
            <a:grpSpLocks noChangeAspect="1"/>
          </p:cNvGrpSpPr>
          <p:nvPr/>
        </p:nvGrpSpPr>
        <p:grpSpPr bwMode="auto">
          <a:xfrm>
            <a:off x="1977526" y="-9526"/>
            <a:ext cx="9452474" cy="6435726"/>
            <a:chOff x="667" y="0"/>
            <a:chExt cx="6345" cy="4320"/>
          </a:xfrm>
          <a:solidFill>
            <a:schemeClr val="tx2"/>
          </a:solidFill>
        </p:grpSpPr>
        <p:sp>
          <p:nvSpPr>
            <p:cNvPr id="13" name="Freeform 11">
              <a:extLst>
                <a:ext uri="{FF2B5EF4-FFF2-40B4-BE49-F238E27FC236}">
                  <a16:creationId xmlns:a16="http://schemas.microsoft.com/office/drawing/2014/main" id="{DDA05F32-199D-47A5-8179-70E0D5F3220F}"/>
                </a:ext>
              </a:extLst>
            </p:cNvPr>
            <p:cNvSpPr>
              <a:spLocks/>
            </p:cNvSpPr>
            <p:nvPr userDrawn="1"/>
          </p:nvSpPr>
          <p:spPr bwMode="auto">
            <a:xfrm>
              <a:off x="667" y="0"/>
              <a:ext cx="2262" cy="4320"/>
            </a:xfrm>
            <a:custGeom>
              <a:avLst/>
              <a:gdLst>
                <a:gd name="T0" fmla="*/ 1218 w 2265"/>
                <a:gd name="T1" fmla="*/ 713 h 4320"/>
                <a:gd name="T2" fmla="*/ 1215 w 2265"/>
                <a:gd name="T3" fmla="*/ 666 h 4320"/>
                <a:gd name="T4" fmla="*/ 1198 w 2265"/>
                <a:gd name="T5" fmla="*/ 0 h 4320"/>
                <a:gd name="T6" fmla="*/ 8 w 2265"/>
                <a:gd name="T7" fmla="*/ 0 h 4320"/>
                <a:gd name="T8" fmla="*/ 0 w 2265"/>
                <a:gd name="T9" fmla="*/ 370 h 4320"/>
                <a:gd name="T10" fmla="*/ 927 w 2265"/>
                <a:gd name="T11" fmla="*/ 4320 h 4320"/>
                <a:gd name="T12" fmla="*/ 2265 w 2265"/>
                <a:gd name="T13" fmla="*/ 4320 h 4320"/>
                <a:gd name="T14" fmla="*/ 1218 w 2265"/>
                <a:gd name="T15" fmla="*/ 713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5" h="4320">
                  <a:moveTo>
                    <a:pt x="1218" y="713"/>
                  </a:moveTo>
                  <a:cubicBezTo>
                    <a:pt x="1215" y="666"/>
                    <a:pt x="1215" y="666"/>
                    <a:pt x="1215" y="666"/>
                  </a:cubicBezTo>
                  <a:cubicBezTo>
                    <a:pt x="1201" y="442"/>
                    <a:pt x="1195" y="220"/>
                    <a:pt x="1198" y="0"/>
                  </a:cubicBezTo>
                  <a:cubicBezTo>
                    <a:pt x="8" y="0"/>
                    <a:pt x="8" y="0"/>
                    <a:pt x="8" y="0"/>
                  </a:cubicBezTo>
                  <a:cubicBezTo>
                    <a:pt x="2" y="123"/>
                    <a:pt x="0" y="246"/>
                    <a:pt x="0" y="370"/>
                  </a:cubicBezTo>
                  <a:cubicBezTo>
                    <a:pt x="0" y="1787"/>
                    <a:pt x="334" y="3129"/>
                    <a:pt x="927" y="4320"/>
                  </a:cubicBezTo>
                  <a:cubicBezTo>
                    <a:pt x="2265" y="4320"/>
                    <a:pt x="2265" y="4320"/>
                    <a:pt x="2265" y="4320"/>
                  </a:cubicBezTo>
                  <a:cubicBezTo>
                    <a:pt x="1672" y="3267"/>
                    <a:pt x="1303" y="2047"/>
                    <a:pt x="1218" y="713"/>
                  </a:cubicBezTo>
                  <a:close/>
                </a:path>
              </a:pathLst>
            </a:custGeom>
            <a:solidFill>
              <a:srgbClr val="3D7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12">
              <a:extLst>
                <a:ext uri="{FF2B5EF4-FFF2-40B4-BE49-F238E27FC236}">
                  <a16:creationId xmlns:a16="http://schemas.microsoft.com/office/drawing/2014/main" id="{15B1DAD9-6485-481E-939B-D55E4F09CEC2}"/>
                </a:ext>
              </a:extLst>
            </p:cNvPr>
            <p:cNvSpPr>
              <a:spLocks/>
            </p:cNvSpPr>
            <p:nvPr userDrawn="1"/>
          </p:nvSpPr>
          <p:spPr bwMode="auto">
            <a:xfrm>
              <a:off x="3496" y="0"/>
              <a:ext cx="3516" cy="4320"/>
            </a:xfrm>
            <a:custGeom>
              <a:avLst/>
              <a:gdLst>
                <a:gd name="T0" fmla="*/ 0 w 3520"/>
                <a:gd name="T1" fmla="*/ 2018 h 4320"/>
                <a:gd name="T2" fmla="*/ 531 w 3520"/>
                <a:gd name="T3" fmla="*/ 4320 h 4320"/>
                <a:gd name="T4" fmla="*/ 3520 w 3520"/>
                <a:gd name="T5" fmla="*/ 4320 h 4320"/>
                <a:gd name="T6" fmla="*/ 3520 w 3520"/>
                <a:gd name="T7" fmla="*/ 0 h 4320"/>
                <a:gd name="T8" fmla="*/ 394 w 3520"/>
                <a:gd name="T9" fmla="*/ 0 h 4320"/>
                <a:gd name="T10" fmla="*/ 0 w 3520"/>
                <a:gd name="T11" fmla="*/ 1970 h 4320"/>
                <a:gd name="T12" fmla="*/ 0 w 3520"/>
                <a:gd name="T13" fmla="*/ 2018 h 4320"/>
              </a:gdLst>
              <a:ahLst/>
              <a:cxnLst>
                <a:cxn ang="0">
                  <a:pos x="T0" y="T1"/>
                </a:cxn>
                <a:cxn ang="0">
                  <a:pos x="T2" y="T3"/>
                </a:cxn>
                <a:cxn ang="0">
                  <a:pos x="T4" y="T5"/>
                </a:cxn>
                <a:cxn ang="0">
                  <a:pos x="T6" y="T7"/>
                </a:cxn>
                <a:cxn ang="0">
                  <a:pos x="T8" y="T9"/>
                </a:cxn>
                <a:cxn ang="0">
                  <a:pos x="T10" y="T11"/>
                </a:cxn>
                <a:cxn ang="0">
                  <a:pos x="T12" y="T13"/>
                </a:cxn>
              </a:cxnLst>
              <a:rect l="0" t="0" r="r" b="b"/>
              <a:pathLst>
                <a:path w="3520" h="4320">
                  <a:moveTo>
                    <a:pt x="0" y="2018"/>
                  </a:moveTo>
                  <a:cubicBezTo>
                    <a:pt x="0" y="2867"/>
                    <a:pt x="190" y="3652"/>
                    <a:pt x="531" y="4320"/>
                  </a:cubicBezTo>
                  <a:cubicBezTo>
                    <a:pt x="3520" y="4320"/>
                    <a:pt x="3520" y="4320"/>
                    <a:pt x="3520" y="4320"/>
                  </a:cubicBezTo>
                  <a:cubicBezTo>
                    <a:pt x="3520" y="0"/>
                    <a:pt x="3520" y="0"/>
                    <a:pt x="3520" y="0"/>
                  </a:cubicBezTo>
                  <a:cubicBezTo>
                    <a:pt x="394" y="0"/>
                    <a:pt x="394" y="0"/>
                    <a:pt x="394" y="0"/>
                  </a:cubicBezTo>
                  <a:cubicBezTo>
                    <a:pt x="140" y="594"/>
                    <a:pt x="0" y="1263"/>
                    <a:pt x="0" y="1970"/>
                  </a:cubicBezTo>
                  <a:lnTo>
                    <a:pt x="0" y="2018"/>
                  </a:lnTo>
                  <a:close/>
                </a:path>
              </a:pathLst>
            </a:custGeom>
            <a:solidFill>
              <a:srgbClr val="3D7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2" name="Picture 11" descr="Logo&#10;&#10;Description automatically generated">
            <a:extLst>
              <a:ext uri="{FF2B5EF4-FFF2-40B4-BE49-F238E27FC236}">
                <a16:creationId xmlns:a16="http://schemas.microsoft.com/office/drawing/2014/main" id="{3D4E6A26-9912-4C21-856D-8AEBAB665F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
        <p:nvSpPr>
          <p:cNvPr id="11" name="Rectangle 10">
            <a:extLst>
              <a:ext uri="{FF2B5EF4-FFF2-40B4-BE49-F238E27FC236}">
                <a16:creationId xmlns:a16="http://schemas.microsoft.com/office/drawing/2014/main" id="{BAD8085A-1B23-4FBA-8F1B-18C3C9D74CC7}"/>
              </a:ext>
            </a:extLst>
          </p:cNvPr>
          <p:cNvSpPr/>
          <p:nvPr/>
        </p:nvSpPr>
        <p:spPr>
          <a:xfrm>
            <a:off x="566736" y="581025"/>
            <a:ext cx="7845743" cy="5383053"/>
          </a:xfrm>
          <a:prstGeom prst="rect">
            <a:avLst/>
          </a:prstGeom>
        </p:spPr>
        <p:txBody>
          <a:bodyPr wrap="square" lIns="0" tIns="0" rIns="0" bIns="0" anchor="ctr" anchorCtr="0">
            <a:noAutofit/>
          </a:bodyPr>
          <a:lstStyle/>
          <a:p>
            <a:r>
              <a:rPr lang="en-US" sz="4000" dirty="0">
                <a:solidFill>
                  <a:schemeClr val="bg1"/>
                </a:solidFill>
                <a:effectLst/>
                <a:latin typeface="+mj-lt"/>
                <a:ea typeface="Calibri" panose="020F0502020204030204" pitchFamily="34" charset="0"/>
                <a:cs typeface="Times New Roman" panose="02020603050405020304" pitchFamily="18" charset="0"/>
              </a:rPr>
              <a:t>Public officers liability in Italy</a:t>
            </a:r>
            <a:endParaRPr lang="de-DE" sz="4000" dirty="0">
              <a:solidFill>
                <a:schemeClr val="bg1"/>
              </a:solidFill>
              <a:latin typeface="+mj-lt"/>
              <a:ea typeface="Verdana" panose="020B0604030504040204" pitchFamily="34" charset="0"/>
              <a:cs typeface="Open Sans" panose="020B0606030504020204" pitchFamily="34" charset="0"/>
            </a:endParaRPr>
          </a:p>
        </p:txBody>
      </p:sp>
      <p:sp>
        <p:nvSpPr>
          <p:cNvPr id="9" name="Marcador de número de diapositiva 2">
            <a:extLst>
              <a:ext uri="{FF2B5EF4-FFF2-40B4-BE49-F238E27FC236}">
                <a16:creationId xmlns:a16="http://schemas.microsoft.com/office/drawing/2014/main" id="{B7B9B859-24FE-46F1-869A-9ADEF73D7BF2}"/>
              </a:ext>
            </a:extLst>
          </p:cNvPr>
          <p:cNvSpPr txBox="1">
            <a:spLocks/>
          </p:cNvSpPr>
          <p:nvPr/>
        </p:nvSpPr>
        <p:spPr>
          <a:xfrm>
            <a:off x="54000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solidFill>
                  <a:schemeClr val="bg1"/>
                </a:solidFill>
              </a:rPr>
              <a:pPr/>
              <a:t>23</a:t>
            </a:fld>
            <a:endParaRPr lang="en-GB" sz="1100" dirty="0">
              <a:solidFill>
                <a:schemeClr val="bg1"/>
              </a:solidFill>
            </a:endParaRPr>
          </a:p>
        </p:txBody>
      </p:sp>
    </p:spTree>
    <p:extLst>
      <p:ext uri="{BB962C8B-B14F-4D97-AF65-F5344CB8AC3E}">
        <p14:creationId xmlns:p14="http://schemas.microsoft.com/office/powerpoint/2010/main" val="188565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7CB3FC-C26F-4EAE-8392-A5AB40983301}"/>
              </a:ext>
            </a:extLst>
          </p:cNvPr>
          <p:cNvGrpSpPr>
            <a:grpSpLocks noChangeAspect="1"/>
          </p:cNvGrpSpPr>
          <p:nvPr/>
        </p:nvGrpSpPr>
        <p:grpSpPr bwMode="auto">
          <a:xfrm>
            <a:off x="270315" y="0"/>
            <a:ext cx="3881062" cy="6426200"/>
            <a:chOff x="786" y="18"/>
            <a:chExt cx="3054" cy="4320"/>
          </a:xfrm>
          <a:solidFill>
            <a:srgbClr val="1B7D81">
              <a:alpha val="20000"/>
            </a:srgbClr>
          </a:solidFill>
        </p:grpSpPr>
        <p:sp>
          <p:nvSpPr>
            <p:cNvPr id="6" name="Freeform 5">
              <a:extLst>
                <a:ext uri="{FF2B5EF4-FFF2-40B4-BE49-F238E27FC236}">
                  <a16:creationId xmlns:a16="http://schemas.microsoft.com/office/drawing/2014/main" id="{5B5BE479-91F4-4126-A331-77689D7756F5}"/>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8BE20D75-DBB2-45BE-9BEB-8F4644CC36AD}"/>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extplatzhalter 1"/>
          <p:cNvSpPr>
            <a:spLocks noGrp="1"/>
          </p:cNvSpPr>
          <p:nvPr>
            <p:ph type="body" sz="quarter" idx="10"/>
          </p:nvPr>
        </p:nvSpPr>
        <p:spPr>
          <a:xfrm>
            <a:off x="540000" y="348155"/>
            <a:ext cx="10350000" cy="674667"/>
          </a:xfrm>
        </p:spPr>
        <p:txBody>
          <a:bodyPr/>
          <a:lstStyle/>
          <a:p>
            <a:r>
              <a:rPr lang="en-GB" dirty="0"/>
              <a:t>The reform</a:t>
            </a:r>
          </a:p>
        </p:txBody>
      </p:sp>
      <p:sp>
        <p:nvSpPr>
          <p:cNvPr id="4" name="Textplatzhalter 3"/>
          <p:cNvSpPr>
            <a:spLocks noGrp="1"/>
          </p:cNvSpPr>
          <p:nvPr>
            <p:ph type="body" sz="quarter" idx="11"/>
          </p:nvPr>
        </p:nvSpPr>
        <p:spPr>
          <a:xfrm>
            <a:off x="447553" y="934098"/>
            <a:ext cx="10442447" cy="4655717"/>
          </a:xfrm>
        </p:spPr>
        <p:txBody>
          <a:bodyPr/>
          <a:lstStyle/>
          <a:p>
            <a:pPr marL="285750" indent="-285750" algn="l">
              <a:buFont typeface="Calibri" panose="020F0502020204030204" pitchFamily="34" charset="0"/>
              <a:buChar char="̶"/>
            </a:pPr>
            <a:r>
              <a:rPr lang="en-US" sz="1550" dirty="0"/>
              <a:t>By the entry into force of Law Decree 76/2020, administrative or accounting liability of Public Officers will only be limited to fraudulent </a:t>
            </a:r>
            <a:r>
              <a:rPr lang="en-US" sz="1550" dirty="0" err="1"/>
              <a:t>behaviours</a:t>
            </a:r>
            <a:r>
              <a:rPr lang="en-US" sz="1550" dirty="0"/>
              <a:t>.</a:t>
            </a:r>
            <a:endParaRPr lang="en-US" sz="1550" dirty="0">
              <a:highlight>
                <a:srgbClr val="FFFF00"/>
              </a:highlight>
            </a:endParaRP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Prior to the entry into force of the Decree, gross negligence was sufficient to raise administrative liability.</a:t>
            </a:r>
          </a:p>
          <a:p>
            <a:pPr algn="l">
              <a:buNone/>
            </a:pPr>
            <a:endParaRPr lang="en-US" sz="1550" dirty="0"/>
          </a:p>
          <a:p>
            <a:pPr marL="285750" indent="-285750" algn="l">
              <a:buFont typeface="Calibri" panose="020F0502020204030204" pitchFamily="34" charset="0"/>
              <a:buChar char="̶"/>
            </a:pPr>
            <a:r>
              <a:rPr lang="en-US" sz="1550" dirty="0"/>
              <a:t>Limitation only applies to acts. In case of omissions or inertia, gross negligence liability is still admitted. </a:t>
            </a: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The reason for the legislative reform is to speed up administrative action, especially in the current pandemic context, by limiting the area of responsibility of employees.</a:t>
            </a: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The new rules, initially envisaged for a period between the date of entry into force of the Decree, i.e., 16 July 2020, and 31 December 2021, was further deferred to 31 December 2023 through the recent Decree Law n. 77 of 31 May 2021.</a:t>
            </a:r>
            <a:endParaRPr lang="en-GB" sz="1550" dirty="0"/>
          </a:p>
          <a:p>
            <a:pPr marL="285750" indent="-285750" algn="l">
              <a:buFont typeface="Calibri" panose="020F0502020204030204" pitchFamily="34" charset="0"/>
              <a:buChar char="̶"/>
            </a:pPr>
            <a:endParaRPr lang="en-GB" sz="1550" dirty="0"/>
          </a:p>
          <a:p>
            <a:pPr marL="285750" indent="-285750" algn="l">
              <a:buFont typeface="Calibri" panose="020F0502020204030204" pitchFamily="34" charset="0"/>
              <a:buChar char="̶"/>
            </a:pPr>
            <a:r>
              <a:rPr lang="en-GB" sz="1550" dirty="0"/>
              <a:t>The new rules only apply to behaviours carried out between 16 July 2020 and 31 December 2023. Claims made in the same period bur referred to behaviours committed outside this period are still subject to the previous law.</a:t>
            </a:r>
            <a:endParaRPr lang="en-GB" sz="1600" dirty="0"/>
          </a:p>
        </p:txBody>
      </p:sp>
      <p:sp>
        <p:nvSpPr>
          <p:cNvPr id="8" name="Date Placeholder 2">
            <a:extLst>
              <a:ext uri="{FF2B5EF4-FFF2-40B4-BE49-F238E27FC236}">
                <a16:creationId xmlns:a16="http://schemas.microsoft.com/office/drawing/2014/main" id="{FB222AAC-8FB9-49E4-B74D-69CA3901AA40}"/>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9" name="Marcador de número de diapositiva 2">
            <a:extLst>
              <a:ext uri="{FF2B5EF4-FFF2-40B4-BE49-F238E27FC236}">
                <a16:creationId xmlns:a16="http://schemas.microsoft.com/office/drawing/2014/main" id="{21143E55-E275-4A32-A703-55D3AF4F82A8}"/>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24</a:t>
            </a:fld>
            <a:endParaRPr lang="en-GB" sz="1100" noProof="0" dirty="0"/>
          </a:p>
        </p:txBody>
      </p:sp>
    </p:spTree>
    <p:extLst>
      <p:ext uri="{BB962C8B-B14F-4D97-AF65-F5344CB8AC3E}">
        <p14:creationId xmlns:p14="http://schemas.microsoft.com/office/powerpoint/2010/main" val="1952815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FC3FCAA-68AA-499B-B152-B28CED33C102}"/>
              </a:ext>
            </a:extLst>
          </p:cNvPr>
          <p:cNvSpPr>
            <a:spLocks noGrp="1"/>
          </p:cNvSpPr>
          <p:nvPr>
            <p:ph type="body" sz="quarter" idx="10"/>
          </p:nvPr>
        </p:nvSpPr>
        <p:spPr>
          <a:xfrm>
            <a:off x="540000" y="467027"/>
            <a:ext cx="10350000" cy="674667"/>
          </a:xfrm>
        </p:spPr>
        <p:txBody>
          <a:bodyPr/>
          <a:lstStyle/>
          <a:p>
            <a:r>
              <a:rPr lang="it-IT" dirty="0"/>
              <a:t>The impact on insurance coverage</a:t>
            </a:r>
          </a:p>
        </p:txBody>
      </p:sp>
      <p:sp>
        <p:nvSpPr>
          <p:cNvPr id="3" name="Segnaposto testo 2">
            <a:extLst>
              <a:ext uri="{FF2B5EF4-FFF2-40B4-BE49-F238E27FC236}">
                <a16:creationId xmlns:a16="http://schemas.microsoft.com/office/drawing/2014/main" id="{F5934F3E-5C78-42E3-885C-D9C1F0DB2ADD}"/>
              </a:ext>
            </a:extLst>
          </p:cNvPr>
          <p:cNvSpPr>
            <a:spLocks noGrp="1"/>
          </p:cNvSpPr>
          <p:nvPr>
            <p:ph type="body" sz="quarter" idx="11"/>
          </p:nvPr>
        </p:nvSpPr>
        <p:spPr>
          <a:xfrm>
            <a:off x="540000" y="1261070"/>
            <a:ext cx="10030967" cy="4520769"/>
          </a:xfrm>
        </p:spPr>
        <p:txBody>
          <a:bodyPr/>
          <a:lstStyle/>
          <a:p>
            <a:pPr marL="285750" indent="-285750" algn="l">
              <a:buFont typeface="Calibri" panose="020F0502020204030204" pitchFamily="34" charset="0"/>
              <a:buChar char="̶"/>
            </a:pPr>
            <a:r>
              <a:rPr lang="en-US" sz="1550" dirty="0"/>
              <a:t>In Italy, public officials and employees are personally liable for damages caused to the State or the entity they belong to as a result of intentional or grossly negligent conduct. </a:t>
            </a: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For this reason, public officials and employees are used to taking out personal policies to cover any administrative or accounting liability.</a:t>
            </a:r>
          </a:p>
          <a:p>
            <a:pPr algn="l">
              <a:buNone/>
            </a:pPr>
            <a:endParaRPr lang="en-US" sz="1550" dirty="0"/>
          </a:p>
          <a:p>
            <a:pPr marL="285750" indent="-285750" algn="l">
              <a:buFont typeface="Calibri" panose="020F0502020204030204" pitchFamily="34" charset="0"/>
              <a:buChar char="̶"/>
            </a:pPr>
            <a:r>
              <a:rPr lang="en-US" sz="1550" dirty="0"/>
              <a:t>By the above-mentioned reform, administrative or accounting liability will be extremely reduced, given that in many cases it will only be linked to willful misconduct. </a:t>
            </a: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Willful misconduct cannot be covered by insurance. Cover may only be granted in case of gross negligence, which may only occur due to omissions or inaction on the part of the public official or employee.</a:t>
            </a: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Therefore, when underwriting P.O. policies, </a:t>
            </a:r>
            <a:r>
              <a:rPr lang="en-US" sz="1550" dirty="0" err="1"/>
              <a:t>Uws</a:t>
            </a:r>
            <a:r>
              <a:rPr lang="en-US" sz="1550" dirty="0"/>
              <a:t> should consider the limited risk.</a:t>
            </a:r>
          </a:p>
          <a:p>
            <a:pPr marL="285750" indent="-285750" algn="l">
              <a:buFont typeface="Calibri" panose="020F0502020204030204" pitchFamily="34" charset="0"/>
              <a:buChar char="̶"/>
            </a:pPr>
            <a:endParaRPr lang="en-US" sz="1550" dirty="0"/>
          </a:p>
          <a:p>
            <a:pPr marL="285750" indent="-285750" algn="l">
              <a:buFont typeface="Calibri" panose="020F0502020204030204" pitchFamily="34" charset="0"/>
              <a:buChar char="̶"/>
            </a:pPr>
            <a:r>
              <a:rPr lang="en-US" sz="1550" dirty="0"/>
              <a:t>The possible effect on the PO insurance market in terms of premium payments cannot be disregarded.</a:t>
            </a:r>
            <a:endParaRPr lang="it-IT" sz="1312" dirty="0"/>
          </a:p>
        </p:txBody>
      </p:sp>
      <p:grpSp>
        <p:nvGrpSpPr>
          <p:cNvPr id="6" name="Group 4">
            <a:extLst>
              <a:ext uri="{FF2B5EF4-FFF2-40B4-BE49-F238E27FC236}">
                <a16:creationId xmlns:a16="http://schemas.microsoft.com/office/drawing/2014/main" id="{5A7770B1-695B-41B6-8F78-7831D67F5408}"/>
              </a:ext>
            </a:extLst>
          </p:cNvPr>
          <p:cNvGrpSpPr>
            <a:grpSpLocks noChangeAspect="1"/>
          </p:cNvGrpSpPr>
          <p:nvPr/>
        </p:nvGrpSpPr>
        <p:grpSpPr bwMode="auto">
          <a:xfrm>
            <a:off x="8055864" y="0"/>
            <a:ext cx="3374136" cy="6421015"/>
            <a:chOff x="5373" y="2"/>
            <a:chExt cx="2307" cy="4320"/>
          </a:xfrm>
          <a:solidFill>
            <a:schemeClr val="tx2">
              <a:alpha val="20000"/>
            </a:schemeClr>
          </a:solidFill>
        </p:grpSpPr>
        <p:sp>
          <p:nvSpPr>
            <p:cNvPr id="7" name="Freeform 5">
              <a:extLst>
                <a:ext uri="{FF2B5EF4-FFF2-40B4-BE49-F238E27FC236}">
                  <a16:creationId xmlns:a16="http://schemas.microsoft.com/office/drawing/2014/main" id="{C44826ED-ABD2-4218-A305-A26AEE63EC51}"/>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FC51587D-BC6E-4E38-A970-EACA9EB0BA63}"/>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Date Placeholder 2">
            <a:extLst>
              <a:ext uri="{FF2B5EF4-FFF2-40B4-BE49-F238E27FC236}">
                <a16:creationId xmlns:a16="http://schemas.microsoft.com/office/drawing/2014/main" id="{EDA998FB-D7FC-4EC7-A359-F45F04851997}"/>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0" name="Marcador de número de diapositiva 2">
            <a:extLst>
              <a:ext uri="{FF2B5EF4-FFF2-40B4-BE49-F238E27FC236}">
                <a16:creationId xmlns:a16="http://schemas.microsoft.com/office/drawing/2014/main" id="{76E2173E-1699-457E-A98D-00BE7881087B}"/>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pPr/>
              <a:t>25</a:t>
            </a:fld>
            <a:endParaRPr lang="en-GB" sz="1100" dirty="0"/>
          </a:p>
        </p:txBody>
      </p:sp>
    </p:spTree>
    <p:extLst>
      <p:ext uri="{BB962C8B-B14F-4D97-AF65-F5344CB8AC3E}">
        <p14:creationId xmlns:p14="http://schemas.microsoft.com/office/powerpoint/2010/main" val="986139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4A2F6D-2FE8-4996-AA0F-CBD66A418314}"/>
              </a:ext>
            </a:extLst>
          </p:cNvPr>
          <p:cNvSpPr/>
          <p:nvPr/>
        </p:nvSpPr>
        <p:spPr>
          <a:xfrm>
            <a:off x="0" y="0"/>
            <a:ext cx="11430000" cy="6426200"/>
          </a:xfrm>
          <a:prstGeom prst="rect">
            <a:avLst/>
          </a:prstGeom>
          <a:solidFill>
            <a:srgbClr val="186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1BF53FE-3B44-4216-B281-5B7EE9963A43}"/>
              </a:ext>
            </a:extLst>
          </p:cNvPr>
          <p:cNvSpPr/>
          <p:nvPr/>
        </p:nvSpPr>
        <p:spPr>
          <a:xfrm>
            <a:off x="1426078" y="2032992"/>
            <a:ext cx="3355472" cy="883612"/>
          </a:xfrm>
          <a:prstGeom prst="rect">
            <a:avLst/>
          </a:prstGeom>
        </p:spPr>
        <p:txBody>
          <a:bodyPr wrap="square" lIns="0" tIns="108000" rIns="0" bIns="0" anchor="t" anchorCtr="0">
            <a:noAutofit/>
          </a:bodyPr>
          <a:lstStyle/>
          <a:p>
            <a:r>
              <a:rPr lang="en-US" sz="1400" b="1" dirty="0">
                <a:solidFill>
                  <a:schemeClr val="bg1"/>
                </a:solidFill>
                <a:effectLst/>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Laura Opilio</a:t>
            </a:r>
            <a:endParaRPr lang="de-DE" sz="1400" b="1" dirty="0">
              <a:solidFill>
                <a:schemeClr val="bg1"/>
              </a:solidFill>
              <a:latin typeface="+mj-lt"/>
              <a:ea typeface="Verdana" panose="020B0604030504040204" pitchFamily="34" charset="0"/>
              <a:cs typeface="Open Sans" panose="020B0606030504020204" pitchFamily="34" charset="0"/>
            </a:endParaRPr>
          </a:p>
          <a:p>
            <a:r>
              <a:rPr lang="en-US" sz="1400" dirty="0">
                <a:solidFill>
                  <a:schemeClr val="bg1"/>
                </a:solidFill>
                <a:effectLst/>
                <a:latin typeface="+mj-lt"/>
                <a:ea typeface="Calibri" panose="020F0502020204030204" pitchFamily="34" charset="0"/>
                <a:cs typeface="Calibri" panose="020F0502020204030204" pitchFamily="34" charset="0"/>
              </a:rPr>
              <a:t>Partner - CMS Italy</a:t>
            </a:r>
            <a:br>
              <a:rPr lang="en-US" sz="1400" dirty="0">
                <a:solidFill>
                  <a:schemeClr val="bg1"/>
                </a:solidFill>
                <a:effectLst/>
                <a:latin typeface="+mj-lt"/>
                <a:ea typeface="Calibri" panose="020F0502020204030204" pitchFamily="34" charset="0"/>
                <a:cs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T</a:t>
            </a:r>
            <a:r>
              <a:rPr lang="en-US" sz="1400" dirty="0">
                <a:solidFill>
                  <a:schemeClr val="bg1"/>
                </a:solidFill>
                <a:effectLst/>
                <a:latin typeface="+mj-lt"/>
                <a:ea typeface="Calibri" panose="020F0502020204030204" pitchFamily="34" charset="0"/>
                <a:cs typeface="Calibri" panose="020F0502020204030204" pitchFamily="34" charset="0"/>
              </a:rPr>
              <a:t> +39 06 478 151</a:t>
            </a:r>
            <a:br>
              <a:rPr lang="en-US" sz="1400" dirty="0">
                <a:solidFill>
                  <a:schemeClr val="bg1"/>
                </a:solidFill>
                <a:effectLst/>
                <a:latin typeface="+mj-lt"/>
                <a:ea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E</a:t>
            </a:r>
            <a:r>
              <a:rPr lang="en-US" sz="1400" dirty="0">
                <a:solidFill>
                  <a:schemeClr val="bg1"/>
                </a:solidFill>
                <a:effectLst/>
                <a:latin typeface="+mj-lt"/>
                <a:ea typeface="Calibri" panose="020F0502020204030204" pitchFamily="34" charset="0"/>
                <a:cs typeface="Calibri" panose="020F0502020204030204" pitchFamily="34" charset="0"/>
              </a:rPr>
              <a:t> </a:t>
            </a:r>
            <a:r>
              <a:rPr lang="en-US" sz="1400" u="none" strike="noStrike" dirty="0">
                <a:solidFill>
                  <a:schemeClr val="bg1"/>
                </a:solidFill>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laura.opilio@cms-aacs.com</a:t>
            </a:r>
            <a:endParaRPr lang="de-DE" sz="1400" dirty="0">
              <a:solidFill>
                <a:schemeClr val="bg1"/>
              </a:solidFill>
              <a:latin typeface="+mj-lt"/>
              <a:ea typeface="Verdana" panose="020B0604030504040204" pitchFamily="34" charset="0"/>
              <a:cs typeface="Open Sans" panose="020B0606030504020204" pitchFamily="34" charset="0"/>
            </a:endParaRPr>
          </a:p>
        </p:txBody>
      </p:sp>
      <p:pic>
        <p:nvPicPr>
          <p:cNvPr id="19" name="Picture 18" descr="Logo&#10;&#10;Description automatically generated">
            <a:extLst>
              <a:ext uri="{FF2B5EF4-FFF2-40B4-BE49-F238E27FC236}">
                <a16:creationId xmlns:a16="http://schemas.microsoft.com/office/drawing/2014/main" id="{C2708EFC-C583-4071-BF37-39E3B34B40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32787" y="586316"/>
            <a:ext cx="1440000" cy="731076"/>
          </a:xfrm>
          <a:prstGeom prst="rect">
            <a:avLst/>
          </a:prstGeom>
        </p:spPr>
      </p:pic>
      <p:pic>
        <p:nvPicPr>
          <p:cNvPr id="1026" name="Picture 2" descr="Portrait of Laura Opilio">
            <a:extLst>
              <a:ext uri="{FF2B5EF4-FFF2-40B4-BE49-F238E27FC236}">
                <a16:creationId xmlns:a16="http://schemas.microsoft.com/office/drawing/2014/main" id="{28ABD5AA-6732-4F59-AC0E-E7D237DFB5E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101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23988" y="541633"/>
            <a:ext cx="1442026" cy="1442026"/>
          </a:xfrm>
          <a:prstGeom prst="ellipse">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A2DF15A-58B1-4CEC-9132-6176819913AF}"/>
              </a:ext>
            </a:extLst>
          </p:cNvPr>
          <p:cNvSpPr/>
          <p:nvPr/>
        </p:nvSpPr>
        <p:spPr>
          <a:xfrm>
            <a:off x="5312278" y="2031219"/>
            <a:ext cx="3355472" cy="883612"/>
          </a:xfrm>
          <a:prstGeom prst="rect">
            <a:avLst/>
          </a:prstGeom>
        </p:spPr>
        <p:txBody>
          <a:bodyPr wrap="square" lIns="0" tIns="108000" rIns="0" bIns="0" anchor="t" anchorCtr="0">
            <a:noAutofit/>
          </a:bodyPr>
          <a:lstStyle/>
          <a:p>
            <a:r>
              <a:rPr lang="en-US" sz="1400" b="1" dirty="0">
                <a:solidFill>
                  <a:schemeClr val="bg1"/>
                </a:solidFill>
                <a:effectLst/>
                <a:latin typeface="+mj-l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Jaime Bofill</a:t>
            </a:r>
            <a:br>
              <a:rPr lang="en-US" sz="1400" dirty="0">
                <a:solidFill>
                  <a:schemeClr val="bg1"/>
                </a:solidFill>
                <a:effectLst/>
                <a:latin typeface="+mj-lt"/>
                <a:ea typeface="Calibri" panose="020F0502020204030204" pitchFamily="34" charset="0"/>
              </a:rPr>
            </a:br>
            <a:r>
              <a:rPr lang="en-US" sz="1400" dirty="0">
                <a:solidFill>
                  <a:schemeClr val="bg1"/>
                </a:solidFill>
                <a:effectLst/>
                <a:latin typeface="+mj-lt"/>
                <a:ea typeface="Calibri" panose="020F0502020204030204" pitchFamily="34" charset="0"/>
                <a:cs typeface="Calibri" panose="020F0502020204030204" pitchFamily="34" charset="0"/>
              </a:rPr>
              <a:t>Partner - CMS Spain</a:t>
            </a:r>
            <a:br>
              <a:rPr lang="en-US" sz="1400" dirty="0">
                <a:solidFill>
                  <a:schemeClr val="bg1"/>
                </a:solidFill>
                <a:effectLst/>
                <a:latin typeface="+mj-lt"/>
                <a:ea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T</a:t>
            </a:r>
            <a:r>
              <a:rPr lang="en-US" sz="1400" dirty="0">
                <a:solidFill>
                  <a:schemeClr val="bg1"/>
                </a:solidFill>
                <a:effectLst/>
                <a:latin typeface="+mj-lt"/>
                <a:ea typeface="Calibri" panose="020F0502020204030204" pitchFamily="34" charset="0"/>
                <a:cs typeface="Calibri" panose="020F0502020204030204" pitchFamily="34" charset="0"/>
              </a:rPr>
              <a:t> +34 91 452 00 29</a:t>
            </a:r>
            <a:br>
              <a:rPr lang="en-US" sz="1400" dirty="0">
                <a:solidFill>
                  <a:schemeClr val="bg1"/>
                </a:solidFill>
                <a:effectLst/>
                <a:latin typeface="+mj-lt"/>
                <a:ea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E</a:t>
            </a:r>
            <a:r>
              <a:rPr lang="en-US" sz="1400" dirty="0">
                <a:solidFill>
                  <a:schemeClr val="bg1"/>
                </a:solidFill>
                <a:effectLst/>
                <a:latin typeface="+mj-lt"/>
                <a:ea typeface="Calibri" panose="020F0502020204030204" pitchFamily="34" charset="0"/>
                <a:cs typeface="Calibri" panose="020F0502020204030204" pitchFamily="34" charset="0"/>
              </a:rPr>
              <a:t> </a:t>
            </a:r>
            <a:r>
              <a:rPr lang="en-US" sz="1400" u="none" strike="noStrike" dirty="0">
                <a:solidFill>
                  <a:schemeClr val="bg1"/>
                </a:solidFill>
                <a:effectLst/>
                <a:latin typeface="+mj-lt"/>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jaime.bofill@cms-asl.com</a:t>
            </a:r>
            <a:endParaRPr lang="de-DE" sz="1400" dirty="0">
              <a:solidFill>
                <a:schemeClr val="bg1"/>
              </a:solidFill>
              <a:latin typeface="+mj-lt"/>
              <a:ea typeface="Verdana" panose="020B060403050404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ED3CAE2B-D2D0-478E-8AEF-37DB1B3ABE09}"/>
              </a:ext>
            </a:extLst>
          </p:cNvPr>
          <p:cNvSpPr/>
          <p:nvPr/>
        </p:nvSpPr>
        <p:spPr>
          <a:xfrm>
            <a:off x="1416553" y="5090517"/>
            <a:ext cx="3355472" cy="883612"/>
          </a:xfrm>
          <a:prstGeom prst="rect">
            <a:avLst/>
          </a:prstGeom>
        </p:spPr>
        <p:txBody>
          <a:bodyPr wrap="square" lIns="0" tIns="108000" rIns="0" bIns="0" anchor="t" anchorCtr="0">
            <a:noAutofit/>
          </a:bodyPr>
          <a:lstStyle/>
          <a:p>
            <a:r>
              <a:rPr lang="en-US" sz="1400" b="1" dirty="0">
                <a:solidFill>
                  <a:schemeClr val="bg1"/>
                </a:solidFill>
                <a:effectLst/>
                <a:latin typeface="+mj-l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Jorge Etreros Arnanz</a:t>
            </a:r>
            <a:br>
              <a:rPr lang="en-US" sz="1400" dirty="0">
                <a:solidFill>
                  <a:schemeClr val="bg1"/>
                </a:solidFill>
                <a:effectLst/>
                <a:latin typeface="+mj-lt"/>
                <a:ea typeface="Calibri" panose="020F0502020204030204" pitchFamily="34" charset="0"/>
              </a:rPr>
            </a:br>
            <a:r>
              <a:rPr lang="en-US" sz="1400" dirty="0">
                <a:solidFill>
                  <a:schemeClr val="bg1"/>
                </a:solidFill>
                <a:effectLst/>
                <a:latin typeface="+mj-lt"/>
                <a:ea typeface="Calibri" panose="020F0502020204030204" pitchFamily="34" charset="0"/>
                <a:cs typeface="Calibri" panose="020F0502020204030204" pitchFamily="34" charset="0"/>
              </a:rPr>
              <a:t>Senior Associate - CMS Spain</a:t>
            </a:r>
            <a:br>
              <a:rPr lang="en-US" sz="1400" dirty="0">
                <a:solidFill>
                  <a:schemeClr val="bg1"/>
                </a:solidFill>
                <a:effectLst/>
                <a:latin typeface="+mj-lt"/>
                <a:ea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T</a:t>
            </a:r>
            <a:r>
              <a:rPr lang="en-US" sz="1400" dirty="0">
                <a:solidFill>
                  <a:schemeClr val="bg1"/>
                </a:solidFill>
                <a:effectLst/>
                <a:latin typeface="+mj-lt"/>
                <a:ea typeface="Calibri" panose="020F0502020204030204" pitchFamily="34" charset="0"/>
                <a:cs typeface="Calibri" panose="020F0502020204030204" pitchFamily="34" charset="0"/>
              </a:rPr>
              <a:t> +34 91 452 00 32</a:t>
            </a:r>
            <a:br>
              <a:rPr lang="en-US" sz="1400" dirty="0">
                <a:solidFill>
                  <a:schemeClr val="bg1"/>
                </a:solidFill>
                <a:effectLst/>
                <a:latin typeface="+mj-lt"/>
                <a:ea typeface="Calibri" panose="020F0502020204030204" pitchFamily="34" charset="0"/>
                <a:cs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E</a:t>
            </a:r>
            <a:r>
              <a:rPr lang="en-US" sz="1400" dirty="0">
                <a:solidFill>
                  <a:schemeClr val="bg1"/>
                </a:solidFill>
                <a:effectLst/>
                <a:latin typeface="+mj-lt"/>
                <a:ea typeface="Calibri" panose="020F0502020204030204" pitchFamily="34" charset="0"/>
                <a:cs typeface="Calibri" panose="020F0502020204030204" pitchFamily="34" charset="0"/>
              </a:rPr>
              <a:t> </a:t>
            </a:r>
            <a:r>
              <a:rPr lang="en-US" sz="1400" u="none" strike="noStrike" dirty="0">
                <a:solidFill>
                  <a:schemeClr val="bg1"/>
                </a:solidFill>
                <a:effectLst/>
                <a:latin typeface="+mj-l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jorge.etreros@cms-asl.com</a:t>
            </a:r>
            <a:endParaRPr lang="de-DE" sz="1400" dirty="0">
              <a:solidFill>
                <a:schemeClr val="bg1"/>
              </a:solidFill>
              <a:latin typeface="+mj-lt"/>
              <a:ea typeface="Verdana" panose="020B060403050404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3FF41BAE-7D4A-47F5-A4B5-555D9AF8EC44}"/>
              </a:ext>
            </a:extLst>
          </p:cNvPr>
          <p:cNvSpPr/>
          <p:nvPr/>
        </p:nvSpPr>
        <p:spPr>
          <a:xfrm>
            <a:off x="5302753" y="5088744"/>
            <a:ext cx="3355472" cy="883612"/>
          </a:xfrm>
          <a:prstGeom prst="rect">
            <a:avLst/>
          </a:prstGeom>
        </p:spPr>
        <p:txBody>
          <a:bodyPr wrap="square" lIns="0" tIns="108000" rIns="0" bIns="0" anchor="t" anchorCtr="0">
            <a:noAutofit/>
          </a:bodyPr>
          <a:lstStyle/>
          <a:p>
            <a:br>
              <a:rPr lang="en-US" sz="1500" dirty="0">
                <a:solidFill>
                  <a:schemeClr val="bg1"/>
                </a:solidFill>
                <a:effectLst/>
                <a:latin typeface="+mj-lt"/>
                <a:ea typeface="Calibri" panose="020F0502020204030204" pitchFamily="34" charset="0"/>
              </a:rPr>
            </a:br>
            <a:endParaRPr lang="de-DE" sz="1500" dirty="0">
              <a:solidFill>
                <a:schemeClr val="bg1"/>
              </a:solidFill>
              <a:latin typeface="+mj-lt"/>
              <a:ea typeface="Verdana" panose="020B0604030504040204" pitchFamily="34" charset="0"/>
              <a:cs typeface="Open Sans" panose="020B0606030504020204" pitchFamily="34" charset="0"/>
            </a:endParaRPr>
          </a:p>
        </p:txBody>
      </p:sp>
      <p:pic>
        <p:nvPicPr>
          <p:cNvPr id="36" name="Picture 6" descr="Portrait of Jaime Bofill">
            <a:extLst>
              <a:ext uri="{FF2B5EF4-FFF2-40B4-BE49-F238E27FC236}">
                <a16:creationId xmlns:a16="http://schemas.microsoft.com/office/drawing/2014/main" id="{CEB7F820-0231-4632-A923-292DC9B6BDCC}"/>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0188" y="539860"/>
            <a:ext cx="1442026" cy="1442026"/>
          </a:xfrm>
          <a:prstGeom prst="ellipse">
            <a:avLst/>
          </a:prstGeom>
          <a:noFill/>
          <a:extLst>
            <a:ext uri="{909E8E84-426E-40DD-AFC4-6F175D3DCCD1}">
              <a14:hiddenFill xmlns:a14="http://schemas.microsoft.com/office/drawing/2010/main">
                <a:solidFill>
                  <a:srgbClr val="FFFFFF"/>
                </a:solidFill>
              </a14:hiddenFill>
            </a:ext>
          </a:extLst>
        </p:spPr>
      </p:pic>
      <p:pic>
        <p:nvPicPr>
          <p:cNvPr id="37" name="Picture 8" descr="Portrait of Jorge Etreros">
            <a:extLst>
              <a:ext uri="{FF2B5EF4-FFF2-40B4-BE49-F238E27FC236}">
                <a16:creationId xmlns:a16="http://schemas.microsoft.com/office/drawing/2014/main" id="{C27D9B55-F534-45F1-AA8F-047AA3ACC77F}"/>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14463" y="3597385"/>
            <a:ext cx="1442026" cy="1442026"/>
          </a:xfrm>
          <a:prstGeom prst="ellipse">
            <a:avLst/>
          </a:prstGeom>
          <a:noFill/>
          <a:extLst>
            <a:ext uri="{909E8E84-426E-40DD-AFC4-6F175D3DCCD1}">
              <a14:hiddenFill xmlns:a14="http://schemas.microsoft.com/office/drawing/2010/main">
                <a:solidFill>
                  <a:srgbClr val="FFFFFF"/>
                </a:solidFill>
              </a14:hiddenFill>
            </a:ext>
          </a:extLst>
        </p:spPr>
      </p:pic>
      <p:pic>
        <p:nvPicPr>
          <p:cNvPr id="38" name="Picture 10" descr="Portrait of Nicolò  d'Elia">
            <a:extLst>
              <a:ext uri="{FF2B5EF4-FFF2-40B4-BE49-F238E27FC236}">
                <a16:creationId xmlns:a16="http://schemas.microsoft.com/office/drawing/2014/main" id="{09BF32A8-BD78-41A1-B23D-91A065A80AA8}"/>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0188" y="3587234"/>
            <a:ext cx="1493132" cy="1493132"/>
          </a:xfrm>
          <a:prstGeom prst="ellipse">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A40C3A8B-EFA6-460E-9BE1-F1461E0BFE31}"/>
              </a:ext>
            </a:extLst>
          </p:cNvPr>
          <p:cNvSpPr/>
          <p:nvPr/>
        </p:nvSpPr>
        <p:spPr>
          <a:xfrm>
            <a:off x="5313614" y="5084555"/>
            <a:ext cx="3355472" cy="883612"/>
          </a:xfrm>
          <a:prstGeom prst="rect">
            <a:avLst/>
          </a:prstGeom>
        </p:spPr>
        <p:txBody>
          <a:bodyPr wrap="square" lIns="0" tIns="108000" rIns="0" bIns="0" anchor="t" anchorCtr="0">
            <a:noAutofit/>
          </a:bodyPr>
          <a:lstStyle/>
          <a:p>
            <a:r>
              <a:rPr lang="en-US" sz="1400" b="1" u="sng" dirty="0">
                <a:solidFill>
                  <a:schemeClr val="bg1"/>
                </a:solidFill>
                <a:effectLst/>
                <a:latin typeface="+mj-lt"/>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Nicol</a:t>
            </a:r>
            <a:r>
              <a:rPr lang="en-US" sz="1400" b="1" u="sng" dirty="0">
                <a:solidFill>
                  <a:schemeClr val="bg1"/>
                </a:solidFill>
                <a:effectLst/>
                <a:latin typeface="Verdana" panose="020B0604030504040204" pitchFamily="34" charset="0"/>
                <a:ea typeface="Calibri" panose="020F0502020204030204" pitchFamily="34" charset="0"/>
                <a:cs typeface="Calibri" panose="020F0502020204030204" pitchFamily="34" charset="0"/>
              </a:rPr>
              <a:t>ò d</a:t>
            </a:r>
            <a:r>
              <a:rPr lang="en-US" sz="1400" b="1" u="sng" dirty="0">
                <a:solidFill>
                  <a:schemeClr val="bg1"/>
                </a:solidFill>
                <a:effectLst/>
                <a:latin typeface="Verdana" panose="020B060403050404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’Elia, LL.M.</a:t>
            </a:r>
            <a:r>
              <a:rPr lang="en-US" sz="1400" b="1" u="sng" dirty="0">
                <a:solidFill>
                  <a:schemeClr val="bg1"/>
                </a:solidFill>
                <a:effectLst/>
                <a:latin typeface="+mj-lt"/>
                <a:ea typeface="Calibri" panose="020F0502020204030204" pitchFamily="34" charset="0"/>
                <a:cs typeface="Calibri" panose="020F0502020204030204" pitchFamily="34" charset="0"/>
              </a:rPr>
              <a:t> </a:t>
            </a:r>
            <a:br>
              <a:rPr lang="en-US" sz="1400" dirty="0">
                <a:solidFill>
                  <a:schemeClr val="bg1"/>
                </a:solidFill>
                <a:effectLst/>
                <a:latin typeface="+mj-lt"/>
                <a:ea typeface="Calibri" panose="020F0502020204030204" pitchFamily="34" charset="0"/>
              </a:rPr>
            </a:br>
            <a:r>
              <a:rPr lang="en-US" sz="1400" dirty="0">
                <a:solidFill>
                  <a:schemeClr val="bg1"/>
                </a:solidFill>
                <a:effectLst/>
                <a:latin typeface="+mj-lt"/>
                <a:ea typeface="Calibri" panose="020F0502020204030204" pitchFamily="34" charset="0"/>
                <a:cs typeface="Calibri" panose="020F0502020204030204" pitchFamily="34" charset="0"/>
              </a:rPr>
              <a:t>Partner - CMS Italy</a:t>
            </a:r>
            <a:br>
              <a:rPr lang="en-US" sz="1400" dirty="0">
                <a:solidFill>
                  <a:schemeClr val="bg1"/>
                </a:solidFill>
                <a:effectLst/>
                <a:latin typeface="+mj-lt"/>
                <a:ea typeface="Calibri" panose="020F0502020204030204" pitchFamily="34" charset="0"/>
                <a:cs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T</a:t>
            </a:r>
            <a:r>
              <a:rPr lang="en-US" sz="1400" dirty="0">
                <a:solidFill>
                  <a:schemeClr val="bg1"/>
                </a:solidFill>
                <a:effectLst/>
                <a:latin typeface="+mj-lt"/>
                <a:ea typeface="Calibri" panose="020F0502020204030204" pitchFamily="34" charset="0"/>
                <a:cs typeface="Calibri" panose="020F0502020204030204" pitchFamily="34" charset="0"/>
              </a:rPr>
              <a:t> +39 02 892 838 00</a:t>
            </a:r>
            <a:br>
              <a:rPr lang="en-US" sz="1400" dirty="0">
                <a:solidFill>
                  <a:schemeClr val="bg1"/>
                </a:solidFill>
                <a:effectLst/>
                <a:latin typeface="+mj-lt"/>
                <a:ea typeface="Calibri" panose="020F0502020204030204" pitchFamily="34" charset="0"/>
                <a:cs typeface="Calibri" panose="020F0502020204030204" pitchFamily="34" charset="0"/>
              </a:rPr>
            </a:br>
            <a:r>
              <a:rPr lang="en-US" sz="1400" b="1" dirty="0">
                <a:solidFill>
                  <a:schemeClr val="bg1"/>
                </a:solidFill>
                <a:effectLst/>
                <a:latin typeface="+mj-lt"/>
                <a:ea typeface="Calibri" panose="020F0502020204030204" pitchFamily="34" charset="0"/>
                <a:cs typeface="Calibri" panose="020F0502020204030204" pitchFamily="34" charset="0"/>
              </a:rPr>
              <a:t>E</a:t>
            </a:r>
            <a:r>
              <a:rPr lang="en-US" sz="1400" dirty="0">
                <a:solidFill>
                  <a:schemeClr val="bg1"/>
                </a:solidFill>
                <a:effectLst/>
                <a:latin typeface="+mj-lt"/>
                <a:ea typeface="Calibri" panose="020F0502020204030204" pitchFamily="34" charset="0"/>
                <a:cs typeface="Calibri" panose="020F0502020204030204" pitchFamily="34" charset="0"/>
              </a:rPr>
              <a:t> </a:t>
            </a:r>
            <a:r>
              <a:rPr lang="en-US" sz="1400" u="none" strike="noStrike" dirty="0">
                <a:solidFill>
                  <a:schemeClr val="bg1"/>
                </a:solidFill>
                <a:effectLst/>
                <a:latin typeface="+mj-lt"/>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nicolo.delia@cms-aacs.com</a:t>
            </a:r>
            <a:endParaRPr lang="de-DE" sz="1400" dirty="0">
              <a:solidFill>
                <a:schemeClr val="bg1"/>
              </a:solidFill>
              <a:latin typeface="+mj-lt"/>
              <a:ea typeface="Verdana" panose="020B0604030504040204" pitchFamily="34" charset="0"/>
              <a:cs typeface="Open Sans" panose="020B0606030504020204" pitchFamily="34" charset="0"/>
            </a:endParaRPr>
          </a:p>
        </p:txBody>
      </p:sp>
    </p:spTree>
    <p:extLst>
      <p:ext uri="{BB962C8B-B14F-4D97-AF65-F5344CB8AC3E}">
        <p14:creationId xmlns:p14="http://schemas.microsoft.com/office/powerpoint/2010/main" val="1854675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 descr="CMS_Legal_Disclaimer_Textbox_003">
            <a:extLst>
              <a:ext uri="{FF2B5EF4-FFF2-40B4-BE49-F238E27FC236}">
                <a16:creationId xmlns:a16="http://schemas.microsoft.com/office/drawing/2014/main" id="{F3780D6B-AA1D-4616-B9CA-41CDD2902150}"/>
              </a:ext>
            </a:extLst>
          </p:cNvPr>
          <p:cNvSpPr txBox="1">
            <a:spLocks/>
          </p:cNvSpPr>
          <p:nvPr/>
        </p:nvSpPr>
        <p:spPr>
          <a:xfrm>
            <a:off x="592867" y="3664879"/>
            <a:ext cx="5294400" cy="2534400"/>
          </a:xfrm>
          <a:prstGeom prst="rect">
            <a:avLst/>
          </a:prstGeom>
        </p:spPr>
        <p:txBody>
          <a:bodyPr lIns="0" tIns="0" rIns="0" bIns="0"/>
          <a:lstStyle/>
          <a:p>
            <a:pPr>
              <a:defRPr/>
            </a:pPr>
            <a:r>
              <a:rPr lang="en-US" sz="800" dirty="0"/>
              <a:t>The information held in this publication is for general purposes and guidance only and does not purport to constitute legal or professional advice.</a:t>
            </a:r>
          </a:p>
          <a:p>
            <a:pPr>
              <a:defRPr/>
            </a:pPr>
            <a:endParaRPr lang="en-US" sz="800" dirty="0">
              <a:solidFill>
                <a:prstClr val="black"/>
              </a:solidFill>
              <a:ea typeface="+mn-ea"/>
            </a:endParaRPr>
          </a:p>
          <a:p>
            <a:pPr>
              <a:defRPr/>
            </a:pPr>
            <a:r>
              <a:rPr lang="en-GB" sz="800" dirty="0">
                <a:solidFill>
                  <a:prstClr val="black"/>
                </a:solidFill>
                <a:ea typeface="+mn-ea"/>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a:defRPr/>
            </a:pPr>
            <a:endParaRPr lang="en-GB" sz="800" dirty="0">
              <a:solidFill>
                <a:prstClr val="black"/>
              </a:solidFill>
              <a:ea typeface="+mn-ea"/>
            </a:endParaRPr>
          </a:p>
          <a:p>
            <a:pPr>
              <a:defRPr/>
            </a:pPr>
            <a:r>
              <a:rPr lang="en-GB" sz="800" b="1" dirty="0">
                <a:solidFill>
                  <a:prstClr val="black"/>
                </a:solidFill>
                <a:ea typeface="+mn-ea"/>
              </a:rPr>
              <a:t>CMS locations:</a:t>
            </a:r>
          </a:p>
          <a:p>
            <a:pPr>
              <a:defRPr/>
            </a:pPr>
            <a:r>
              <a:rPr lang="en-GB" sz="800" dirty="0">
                <a:solidFill>
                  <a:prstClr val="black"/>
                </a:solidFill>
              </a:rPr>
              <a:t>Aberdeen, Abu Dhabi, Algiers, Amsterdam, Antwerp, Barcelona, Beijing, Beirut,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Rome, Santiago de Chile, Sarajevo, Seville, Shanghai, Sheffield, Singapore, Skopje, Sofia, Strasbourg, Stuttgart, Tirana, Utrecht, Vienna, Warsaw, Zagreb and Zurich.</a:t>
            </a:r>
          </a:p>
          <a:p>
            <a:pPr>
              <a:defRPr/>
            </a:pPr>
            <a:endParaRPr lang="en-GB" sz="800" dirty="0">
              <a:solidFill>
                <a:prstClr val="black"/>
              </a:solidFill>
              <a:ea typeface="+mn-ea"/>
            </a:endParaRPr>
          </a:p>
          <a:p>
            <a:pPr>
              <a:defRPr/>
            </a:pPr>
            <a:r>
              <a:rPr lang="en-GB" sz="800" b="1" dirty="0" err="1">
                <a:solidFill>
                  <a:prstClr val="black"/>
                </a:solidFill>
              </a:rPr>
              <a:t>cms.law</a:t>
            </a:r>
            <a:endParaRPr lang="en-GB" sz="800" dirty="0">
              <a:solidFill>
                <a:prstClr val="black"/>
              </a:solidFill>
            </a:endParaRPr>
          </a:p>
        </p:txBody>
      </p:sp>
      <p:sp>
        <p:nvSpPr>
          <p:cNvPr id="10" name="Textplatzhalter 2" descr="CMS_Legal_Disclaimer_Textbox_001">
            <a:extLst>
              <a:ext uri="{FF2B5EF4-FFF2-40B4-BE49-F238E27FC236}">
                <a16:creationId xmlns:a16="http://schemas.microsoft.com/office/drawing/2014/main" id="{F49DFF63-294A-4A7F-AA76-49AC2A2E4340}"/>
              </a:ext>
            </a:extLst>
          </p:cNvPr>
          <p:cNvSpPr txBox="1">
            <a:spLocks/>
          </p:cNvSpPr>
          <p:nvPr/>
        </p:nvSpPr>
        <p:spPr>
          <a:xfrm>
            <a:off x="592867" y="2873503"/>
            <a:ext cx="2318400" cy="801600"/>
          </a:xfrm>
          <a:prstGeom prst="rect">
            <a:avLst/>
          </a:prstGeom>
        </p:spPr>
        <p:txBody>
          <a:bodyPr lIns="0" tIns="0" rIns="0" bIns="0"/>
          <a:lstStyle/>
          <a:p>
            <a:pPr marL="0" algn="l" defTabSz="457200" rtl="0" eaLnBrk="1" latinLnBrk="0" hangingPunct="1">
              <a:defRPr/>
            </a:pPr>
            <a:r>
              <a:rPr lang="en-GB" sz="800" b="1" kern="1200" dirty="0">
                <a:solidFill>
                  <a:prstClr val="black"/>
                </a:solidFill>
                <a:latin typeface="+mn-lt"/>
                <a:ea typeface="+mn-ea"/>
                <a:cs typeface="+mn-cs"/>
              </a:rPr>
              <a:t>Your free online legal information service.</a:t>
            </a:r>
          </a:p>
          <a:p>
            <a:pPr marL="0" algn="l" defTabSz="457200" rtl="0" eaLnBrk="1" latinLnBrk="0" hangingPunct="1">
              <a:defRPr/>
            </a:pPr>
            <a:endParaRPr lang="en-GB" sz="800" kern="1200" dirty="0">
              <a:solidFill>
                <a:prstClr val="black"/>
              </a:solidFill>
              <a:latin typeface="+mn-lt"/>
              <a:ea typeface="+mn-ea"/>
              <a:cs typeface="+mn-cs"/>
            </a:endParaRPr>
          </a:p>
          <a:p>
            <a:pPr marL="0" algn="l" defTabSz="457200" rtl="0" eaLnBrk="1" latinLnBrk="0" hangingPunct="1">
              <a:defRPr/>
            </a:pPr>
            <a:r>
              <a:rPr lang="en-GB" sz="800" kern="1200" dirty="0">
                <a:solidFill>
                  <a:prstClr val="black"/>
                </a:solidFill>
                <a:latin typeface="+mn-lt"/>
                <a:ea typeface="+mn-ea"/>
                <a:cs typeface="+mn-cs"/>
              </a:rPr>
              <a:t>A subscription service for legal articles </a:t>
            </a:r>
          </a:p>
          <a:p>
            <a:pPr marL="0" algn="l" defTabSz="457200" rtl="0" eaLnBrk="1" latinLnBrk="0" hangingPunct="1">
              <a:defRPr/>
            </a:pPr>
            <a:r>
              <a:rPr lang="en-GB" sz="800" kern="1200" dirty="0">
                <a:solidFill>
                  <a:prstClr val="black"/>
                </a:solidFill>
                <a:latin typeface="+mn-lt"/>
                <a:ea typeface="+mn-ea"/>
                <a:cs typeface="+mn-cs"/>
              </a:rPr>
              <a:t>on a variety of topics delivered by email.</a:t>
            </a:r>
          </a:p>
          <a:p>
            <a:pPr marL="0" algn="l" defTabSz="457200" rtl="0" eaLnBrk="1" latinLnBrk="0" hangingPunct="1">
              <a:defRPr/>
            </a:pPr>
            <a:r>
              <a:rPr lang="en-GB" sz="800" b="1" kern="1200" dirty="0">
                <a:solidFill>
                  <a:prstClr val="black"/>
                </a:solidFill>
                <a:latin typeface="+mn-lt"/>
                <a:ea typeface="+mn-ea"/>
                <a:cs typeface="+mn-cs"/>
              </a:rPr>
              <a:t>cms-lawnow.com</a:t>
            </a:r>
          </a:p>
        </p:txBody>
      </p:sp>
      <p:pic>
        <p:nvPicPr>
          <p:cNvPr id="11" name="Picture 2">
            <a:extLst>
              <a:ext uri="{FF2B5EF4-FFF2-40B4-BE49-F238E27FC236}">
                <a16:creationId xmlns:a16="http://schemas.microsoft.com/office/drawing/2014/main" id="{F13EF641-F6AC-49AA-B55A-93703EB07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3726" y="2521398"/>
            <a:ext cx="1856388" cy="17958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2">
            <a:extLst>
              <a:ext uri="{FF2B5EF4-FFF2-40B4-BE49-F238E27FC236}">
                <a16:creationId xmlns:a16="http://schemas.microsoft.com/office/drawing/2014/main" id="{2D725D9B-1701-424A-9F1E-9F4543F8A8B8}"/>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Tree>
    <p:extLst>
      <p:ext uri="{BB962C8B-B14F-4D97-AF65-F5344CB8AC3E}">
        <p14:creationId xmlns:p14="http://schemas.microsoft.com/office/powerpoint/2010/main" val="158876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4A2F6D-2FE8-4996-AA0F-CBD66A418314}"/>
              </a:ext>
            </a:extLst>
          </p:cNvPr>
          <p:cNvSpPr/>
          <p:nvPr/>
        </p:nvSpPr>
        <p:spPr>
          <a:xfrm>
            <a:off x="0" y="0"/>
            <a:ext cx="11430000" cy="642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1BF53FE-3B44-4216-B281-5B7EE9963A43}"/>
              </a:ext>
            </a:extLst>
          </p:cNvPr>
          <p:cNvSpPr/>
          <p:nvPr/>
        </p:nvSpPr>
        <p:spPr>
          <a:xfrm>
            <a:off x="1426078" y="2032992"/>
            <a:ext cx="3355472" cy="883612"/>
          </a:xfrm>
          <a:prstGeom prst="rect">
            <a:avLst/>
          </a:prstGeom>
        </p:spPr>
        <p:txBody>
          <a:bodyPr wrap="square" lIns="0" tIns="108000" rIns="0" bIns="0" anchor="t" anchorCtr="0">
            <a:noAutofit/>
          </a:bodyPr>
          <a:lstStyle/>
          <a:p>
            <a:r>
              <a:rPr lang="en-US" sz="1400" b="1" dirty="0">
                <a:effectLst/>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Laura Opilio</a:t>
            </a:r>
            <a:endParaRPr lang="de-DE" sz="1400" b="1" dirty="0">
              <a:latin typeface="+mj-lt"/>
              <a:ea typeface="Verdana" panose="020B0604030504040204" pitchFamily="34" charset="0"/>
              <a:cs typeface="Open Sans" panose="020B0606030504020204" pitchFamily="34" charset="0"/>
            </a:endParaRPr>
          </a:p>
          <a:p>
            <a:r>
              <a:rPr lang="en-US" sz="1400" dirty="0">
                <a:effectLst/>
                <a:latin typeface="+mj-lt"/>
                <a:ea typeface="Calibri" panose="020F0502020204030204" pitchFamily="34" charset="0"/>
                <a:cs typeface="Calibri" panose="020F0502020204030204" pitchFamily="34" charset="0"/>
              </a:rPr>
              <a:t>Partner - CMS Italy</a:t>
            </a:r>
            <a:br>
              <a:rPr lang="en-US" sz="1400" dirty="0">
                <a:effectLst/>
                <a:latin typeface="+mj-lt"/>
                <a:ea typeface="Calibri" panose="020F0502020204030204" pitchFamily="34" charset="0"/>
                <a:cs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T</a:t>
            </a:r>
            <a:r>
              <a:rPr lang="en-US" sz="1400" dirty="0">
                <a:effectLst/>
                <a:latin typeface="+mj-lt"/>
                <a:ea typeface="Calibri" panose="020F0502020204030204" pitchFamily="34" charset="0"/>
                <a:cs typeface="Calibri" panose="020F0502020204030204" pitchFamily="34" charset="0"/>
              </a:rPr>
              <a:t> +39 06 478 151</a:t>
            </a:r>
            <a:br>
              <a:rPr lang="en-US" sz="1400" dirty="0">
                <a:effectLst/>
                <a:latin typeface="+mj-lt"/>
                <a:ea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E</a:t>
            </a:r>
            <a:r>
              <a:rPr lang="en-US" sz="1400" dirty="0">
                <a:effectLst/>
                <a:latin typeface="+mj-lt"/>
                <a:ea typeface="Calibri" panose="020F0502020204030204" pitchFamily="34" charset="0"/>
                <a:cs typeface="Calibri" panose="020F0502020204030204" pitchFamily="34" charset="0"/>
              </a:rPr>
              <a:t> </a:t>
            </a:r>
            <a:r>
              <a:rPr lang="en-US" sz="1400"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laura.opilio@cms-aacs.com</a:t>
            </a:r>
            <a:endParaRPr lang="de-DE" sz="1400" dirty="0">
              <a:latin typeface="+mj-lt"/>
              <a:ea typeface="Verdana" panose="020B0604030504040204" pitchFamily="34" charset="0"/>
              <a:cs typeface="Open Sans" panose="020B0606030504020204" pitchFamily="34" charset="0"/>
            </a:endParaRPr>
          </a:p>
        </p:txBody>
      </p:sp>
      <p:pic>
        <p:nvPicPr>
          <p:cNvPr id="19" name="Picture 18" descr="Logo&#10;&#10;Description automatically generated">
            <a:extLst>
              <a:ext uri="{FF2B5EF4-FFF2-40B4-BE49-F238E27FC236}">
                <a16:creationId xmlns:a16="http://schemas.microsoft.com/office/drawing/2014/main" id="{C2708EFC-C583-4071-BF37-39E3B34B40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32787" y="586316"/>
            <a:ext cx="1440000" cy="731076"/>
          </a:xfrm>
          <a:prstGeom prst="rect">
            <a:avLst/>
          </a:prstGeom>
        </p:spPr>
      </p:pic>
      <p:pic>
        <p:nvPicPr>
          <p:cNvPr id="1026" name="Picture 2" descr="Portrait of Laura Opilio">
            <a:extLst>
              <a:ext uri="{FF2B5EF4-FFF2-40B4-BE49-F238E27FC236}">
                <a16:creationId xmlns:a16="http://schemas.microsoft.com/office/drawing/2014/main" id="{28ABD5AA-6732-4F59-AC0E-E7D237DFB5E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101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23988" y="541633"/>
            <a:ext cx="1442026" cy="1442026"/>
          </a:xfrm>
          <a:prstGeom prst="ellipse">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A2DF15A-58B1-4CEC-9132-6176819913AF}"/>
              </a:ext>
            </a:extLst>
          </p:cNvPr>
          <p:cNvSpPr/>
          <p:nvPr/>
        </p:nvSpPr>
        <p:spPr>
          <a:xfrm>
            <a:off x="5312278" y="2031219"/>
            <a:ext cx="3355472" cy="883612"/>
          </a:xfrm>
          <a:prstGeom prst="rect">
            <a:avLst/>
          </a:prstGeom>
        </p:spPr>
        <p:txBody>
          <a:bodyPr wrap="square" lIns="0" tIns="108000" rIns="0" bIns="0" anchor="t" anchorCtr="0">
            <a:noAutofit/>
          </a:bodyPr>
          <a:lstStyle/>
          <a:p>
            <a:r>
              <a:rPr lang="en-US" sz="1400" b="1" dirty="0">
                <a:effectLst/>
                <a:latin typeface="+mj-l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Jaime Bofill</a:t>
            </a:r>
            <a:br>
              <a:rPr lang="en-US" sz="1400" dirty="0">
                <a:effectLst/>
                <a:latin typeface="+mj-lt"/>
                <a:ea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Partner - CMS Spain</a:t>
            </a:r>
            <a:br>
              <a:rPr lang="en-US" sz="1400" dirty="0">
                <a:effectLst/>
                <a:latin typeface="+mj-lt"/>
                <a:ea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T</a:t>
            </a:r>
            <a:r>
              <a:rPr lang="en-US" sz="1400" dirty="0">
                <a:effectLst/>
                <a:latin typeface="+mj-lt"/>
                <a:ea typeface="Calibri" panose="020F0502020204030204" pitchFamily="34" charset="0"/>
                <a:cs typeface="Calibri" panose="020F0502020204030204" pitchFamily="34" charset="0"/>
              </a:rPr>
              <a:t> +34 91 452 00 29</a:t>
            </a:r>
            <a:br>
              <a:rPr lang="en-US" sz="1400" dirty="0">
                <a:effectLst/>
                <a:latin typeface="+mj-lt"/>
                <a:ea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E</a:t>
            </a:r>
            <a:r>
              <a:rPr lang="en-US" sz="1400" dirty="0">
                <a:effectLst/>
                <a:latin typeface="+mj-lt"/>
                <a:ea typeface="Calibri" panose="020F0502020204030204" pitchFamily="34" charset="0"/>
                <a:cs typeface="Calibri" panose="020F0502020204030204" pitchFamily="34" charset="0"/>
              </a:rPr>
              <a:t> </a:t>
            </a:r>
            <a:r>
              <a:rPr lang="en-US" sz="1400" u="none" strike="noStrike" dirty="0">
                <a:effectLst/>
                <a:latin typeface="+mj-lt"/>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jaime.bofill@cms-asl.com</a:t>
            </a:r>
            <a:endParaRPr lang="de-DE" sz="1400" dirty="0">
              <a:latin typeface="+mj-lt"/>
              <a:ea typeface="Verdana" panose="020B060403050404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ED3CAE2B-D2D0-478E-8AEF-37DB1B3ABE09}"/>
              </a:ext>
            </a:extLst>
          </p:cNvPr>
          <p:cNvSpPr/>
          <p:nvPr/>
        </p:nvSpPr>
        <p:spPr>
          <a:xfrm>
            <a:off x="1416553" y="5090517"/>
            <a:ext cx="3355472" cy="883612"/>
          </a:xfrm>
          <a:prstGeom prst="rect">
            <a:avLst/>
          </a:prstGeom>
        </p:spPr>
        <p:txBody>
          <a:bodyPr wrap="square" lIns="0" tIns="108000" rIns="0" bIns="0" anchor="t" anchorCtr="0">
            <a:noAutofit/>
          </a:bodyPr>
          <a:lstStyle/>
          <a:p>
            <a:r>
              <a:rPr lang="en-US" sz="1400" b="1" dirty="0">
                <a:effectLst/>
                <a:latin typeface="+mj-l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Jorge Etreros Arnanz</a:t>
            </a:r>
            <a:br>
              <a:rPr lang="en-US" sz="1400" dirty="0">
                <a:effectLst/>
                <a:latin typeface="+mj-lt"/>
                <a:ea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Senior Associate - CMS Spain</a:t>
            </a:r>
            <a:br>
              <a:rPr lang="en-US" sz="1400" dirty="0">
                <a:effectLst/>
                <a:latin typeface="+mj-lt"/>
                <a:ea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T</a:t>
            </a:r>
            <a:r>
              <a:rPr lang="en-US" sz="1400" dirty="0">
                <a:effectLst/>
                <a:latin typeface="+mj-lt"/>
                <a:ea typeface="Calibri" panose="020F0502020204030204" pitchFamily="34" charset="0"/>
                <a:cs typeface="Calibri" panose="020F0502020204030204" pitchFamily="34" charset="0"/>
              </a:rPr>
              <a:t> +34 91 452 00 32</a:t>
            </a:r>
            <a:br>
              <a:rPr lang="en-US" sz="1400" dirty="0">
                <a:effectLst/>
                <a:latin typeface="+mj-lt"/>
                <a:ea typeface="Calibri" panose="020F0502020204030204" pitchFamily="34" charset="0"/>
                <a:cs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E</a:t>
            </a:r>
            <a:r>
              <a:rPr lang="en-US" sz="1400" dirty="0">
                <a:effectLst/>
                <a:latin typeface="+mj-lt"/>
                <a:ea typeface="Calibri" panose="020F0502020204030204" pitchFamily="34" charset="0"/>
                <a:cs typeface="Calibri" panose="020F0502020204030204" pitchFamily="34" charset="0"/>
              </a:rPr>
              <a:t> </a:t>
            </a:r>
            <a:r>
              <a:rPr lang="en-US" sz="1400" u="none" strike="noStrike" dirty="0">
                <a:effectLst/>
                <a:latin typeface="+mj-l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jorge.etreros@cms-asl.com</a:t>
            </a:r>
            <a:endParaRPr lang="de-DE" sz="1400" dirty="0">
              <a:latin typeface="+mj-lt"/>
              <a:ea typeface="Verdana" panose="020B060403050404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3FF41BAE-7D4A-47F5-A4B5-555D9AF8EC44}"/>
              </a:ext>
            </a:extLst>
          </p:cNvPr>
          <p:cNvSpPr/>
          <p:nvPr/>
        </p:nvSpPr>
        <p:spPr>
          <a:xfrm>
            <a:off x="5302753" y="5088744"/>
            <a:ext cx="3355472" cy="883612"/>
          </a:xfrm>
          <a:prstGeom prst="rect">
            <a:avLst/>
          </a:prstGeom>
        </p:spPr>
        <p:txBody>
          <a:bodyPr wrap="square" lIns="0" tIns="108000" rIns="0" bIns="0" anchor="t" anchorCtr="0">
            <a:noAutofit/>
          </a:bodyPr>
          <a:lstStyle/>
          <a:p>
            <a:br>
              <a:rPr lang="en-US" sz="1500" dirty="0">
                <a:solidFill>
                  <a:schemeClr val="bg1"/>
                </a:solidFill>
                <a:effectLst/>
                <a:latin typeface="+mj-lt"/>
                <a:ea typeface="Calibri" panose="020F0502020204030204" pitchFamily="34" charset="0"/>
              </a:rPr>
            </a:br>
            <a:endParaRPr lang="de-DE" sz="1500" dirty="0">
              <a:solidFill>
                <a:schemeClr val="bg1"/>
              </a:solidFill>
              <a:latin typeface="+mj-lt"/>
              <a:ea typeface="Verdana" panose="020B0604030504040204" pitchFamily="34" charset="0"/>
              <a:cs typeface="Open Sans" panose="020B0606030504020204" pitchFamily="34" charset="0"/>
            </a:endParaRPr>
          </a:p>
        </p:txBody>
      </p:sp>
      <p:pic>
        <p:nvPicPr>
          <p:cNvPr id="36" name="Picture 6" descr="Portrait of Jaime Bofill">
            <a:extLst>
              <a:ext uri="{FF2B5EF4-FFF2-40B4-BE49-F238E27FC236}">
                <a16:creationId xmlns:a16="http://schemas.microsoft.com/office/drawing/2014/main" id="{CEB7F820-0231-4632-A923-292DC9B6BDCC}"/>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0188" y="539860"/>
            <a:ext cx="1442026" cy="1442026"/>
          </a:xfrm>
          <a:prstGeom prst="ellipse">
            <a:avLst/>
          </a:prstGeom>
          <a:noFill/>
          <a:extLst>
            <a:ext uri="{909E8E84-426E-40DD-AFC4-6F175D3DCCD1}">
              <a14:hiddenFill xmlns:a14="http://schemas.microsoft.com/office/drawing/2010/main">
                <a:solidFill>
                  <a:srgbClr val="FFFFFF"/>
                </a:solidFill>
              </a14:hiddenFill>
            </a:ext>
          </a:extLst>
        </p:spPr>
      </p:pic>
      <p:pic>
        <p:nvPicPr>
          <p:cNvPr id="37" name="Picture 8" descr="Portrait of Jorge Etreros">
            <a:extLst>
              <a:ext uri="{FF2B5EF4-FFF2-40B4-BE49-F238E27FC236}">
                <a16:creationId xmlns:a16="http://schemas.microsoft.com/office/drawing/2014/main" id="{C27D9B55-F534-45F1-AA8F-047AA3ACC77F}"/>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14463" y="3597385"/>
            <a:ext cx="1442026" cy="1442026"/>
          </a:xfrm>
          <a:prstGeom prst="ellipse">
            <a:avLst/>
          </a:prstGeom>
          <a:noFill/>
          <a:extLst>
            <a:ext uri="{909E8E84-426E-40DD-AFC4-6F175D3DCCD1}">
              <a14:hiddenFill xmlns:a14="http://schemas.microsoft.com/office/drawing/2010/main">
                <a:solidFill>
                  <a:srgbClr val="FFFFFF"/>
                </a:solidFill>
              </a14:hiddenFill>
            </a:ext>
          </a:extLst>
        </p:spPr>
      </p:pic>
      <p:pic>
        <p:nvPicPr>
          <p:cNvPr id="38" name="Picture 10" descr="Portrait of Nicolò  d'Elia">
            <a:extLst>
              <a:ext uri="{FF2B5EF4-FFF2-40B4-BE49-F238E27FC236}">
                <a16:creationId xmlns:a16="http://schemas.microsoft.com/office/drawing/2014/main" id="{09BF32A8-BD78-41A1-B23D-91A065A80AA8}"/>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0188" y="3587234"/>
            <a:ext cx="1493132" cy="1493132"/>
          </a:xfrm>
          <a:prstGeom prst="ellipse">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A40C3A8B-EFA6-460E-9BE1-F1461E0BFE31}"/>
              </a:ext>
            </a:extLst>
          </p:cNvPr>
          <p:cNvSpPr/>
          <p:nvPr/>
        </p:nvSpPr>
        <p:spPr>
          <a:xfrm>
            <a:off x="5313614" y="5084555"/>
            <a:ext cx="3355472" cy="883612"/>
          </a:xfrm>
          <a:prstGeom prst="rect">
            <a:avLst/>
          </a:prstGeom>
        </p:spPr>
        <p:txBody>
          <a:bodyPr wrap="square" lIns="0" tIns="108000" rIns="0" bIns="0" anchor="t" anchorCtr="0">
            <a:noAutofit/>
          </a:bodyPr>
          <a:lstStyle/>
          <a:p>
            <a:r>
              <a:rPr lang="en-US" sz="1400" b="1" u="sng" dirty="0">
                <a:effectLst/>
                <a:latin typeface="+mj-lt"/>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Nicol</a:t>
            </a:r>
            <a:r>
              <a:rPr lang="en-US" sz="1400" b="1" u="sng" dirty="0">
                <a:effectLst/>
                <a:latin typeface="Verdana" panose="020B0604030504040204" pitchFamily="34" charset="0"/>
                <a:ea typeface="Calibri" panose="020F0502020204030204" pitchFamily="34" charset="0"/>
                <a:cs typeface="Calibri" panose="020F0502020204030204" pitchFamily="34" charset="0"/>
              </a:rPr>
              <a:t>ò d</a:t>
            </a:r>
            <a:r>
              <a:rPr lang="en-US" sz="1400" b="1" u="sng" dirty="0">
                <a:effectLst/>
                <a:latin typeface="Verdana" panose="020B060403050404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’Elia, LL.M.</a:t>
            </a:r>
            <a:r>
              <a:rPr lang="en-US" sz="1400" b="1" u="sng" dirty="0">
                <a:effectLst/>
                <a:latin typeface="+mj-lt"/>
                <a:ea typeface="Calibri" panose="020F0502020204030204" pitchFamily="34" charset="0"/>
                <a:cs typeface="Calibri" panose="020F0502020204030204" pitchFamily="34" charset="0"/>
              </a:rPr>
              <a:t> </a:t>
            </a:r>
            <a:br>
              <a:rPr lang="en-US" sz="1400" dirty="0">
                <a:effectLst/>
                <a:latin typeface="+mj-lt"/>
                <a:ea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Partner - CMS Italy</a:t>
            </a:r>
            <a:br>
              <a:rPr lang="en-US" sz="1400" dirty="0">
                <a:effectLst/>
                <a:latin typeface="+mj-lt"/>
                <a:ea typeface="Calibri" panose="020F0502020204030204" pitchFamily="34" charset="0"/>
                <a:cs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T</a:t>
            </a:r>
            <a:r>
              <a:rPr lang="en-US" sz="1400" dirty="0">
                <a:effectLst/>
                <a:latin typeface="+mj-lt"/>
                <a:ea typeface="Calibri" panose="020F0502020204030204" pitchFamily="34" charset="0"/>
                <a:cs typeface="Calibri" panose="020F0502020204030204" pitchFamily="34" charset="0"/>
              </a:rPr>
              <a:t> +39 02 892 838 00</a:t>
            </a:r>
            <a:br>
              <a:rPr lang="en-US" sz="1400" dirty="0">
                <a:effectLst/>
                <a:latin typeface="+mj-lt"/>
                <a:ea typeface="Calibri" panose="020F0502020204030204" pitchFamily="34" charset="0"/>
                <a:cs typeface="Calibri" panose="020F0502020204030204" pitchFamily="34" charset="0"/>
              </a:rPr>
            </a:br>
            <a:r>
              <a:rPr lang="en-US" sz="1400" b="1" dirty="0">
                <a:effectLst/>
                <a:latin typeface="+mj-lt"/>
                <a:ea typeface="Calibri" panose="020F0502020204030204" pitchFamily="34" charset="0"/>
                <a:cs typeface="Calibri" panose="020F0502020204030204" pitchFamily="34" charset="0"/>
              </a:rPr>
              <a:t>E</a:t>
            </a:r>
            <a:r>
              <a:rPr lang="en-US" sz="1400" dirty="0">
                <a:effectLst/>
                <a:latin typeface="+mj-lt"/>
                <a:ea typeface="Calibri" panose="020F0502020204030204" pitchFamily="34" charset="0"/>
                <a:cs typeface="Calibri" panose="020F0502020204030204" pitchFamily="34" charset="0"/>
              </a:rPr>
              <a:t> </a:t>
            </a:r>
            <a:r>
              <a:rPr lang="en-US" sz="1400" u="none" strike="noStrike" dirty="0">
                <a:effectLst/>
                <a:latin typeface="+mj-lt"/>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nicolo.delia@cms-aacs.com</a:t>
            </a:r>
            <a:endParaRPr lang="de-DE" sz="1400" dirty="0">
              <a:latin typeface="+mj-lt"/>
              <a:ea typeface="Verdana" panose="020B060403050404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9314BC30-F923-449B-896B-BEBEF1142B96}"/>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9432787" y="586316"/>
            <a:ext cx="1439999" cy="731076"/>
          </a:xfrm>
          <a:prstGeom prst="rect">
            <a:avLst/>
          </a:prstGeom>
        </p:spPr>
      </p:pic>
      <p:sp>
        <p:nvSpPr>
          <p:cNvPr id="14" name="Marcador de número de diapositiva 2">
            <a:extLst>
              <a:ext uri="{FF2B5EF4-FFF2-40B4-BE49-F238E27FC236}">
                <a16:creationId xmlns:a16="http://schemas.microsoft.com/office/drawing/2014/main" id="{DDF2E822-A0DA-4D38-8BBD-49DB020C181A}"/>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pPr/>
              <a:t>3</a:t>
            </a:fld>
            <a:endParaRPr lang="en-GB" sz="1100" dirty="0"/>
          </a:p>
        </p:txBody>
      </p:sp>
    </p:spTree>
    <p:extLst>
      <p:ext uri="{BB962C8B-B14F-4D97-AF65-F5344CB8AC3E}">
        <p14:creationId xmlns:p14="http://schemas.microsoft.com/office/powerpoint/2010/main" val="237482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2B373A-107B-4AC7-9A20-E3AD632D672E}"/>
              </a:ext>
            </a:extLst>
          </p:cNvPr>
          <p:cNvSpPr/>
          <p:nvPr/>
        </p:nvSpPr>
        <p:spPr>
          <a:xfrm>
            <a:off x="0" y="0"/>
            <a:ext cx="11430000" cy="6426200"/>
          </a:xfrm>
          <a:prstGeom prst="rect">
            <a:avLst/>
          </a:prstGeom>
          <a:solidFill>
            <a:srgbClr val="0D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9258DBE8-69F1-4CEC-8CE7-EA06C2D31B65}"/>
              </a:ext>
            </a:extLst>
          </p:cNvPr>
          <p:cNvGrpSpPr>
            <a:grpSpLocks noChangeAspect="1"/>
          </p:cNvGrpSpPr>
          <p:nvPr/>
        </p:nvGrpSpPr>
        <p:grpSpPr bwMode="auto">
          <a:xfrm>
            <a:off x="1977526" y="-9526"/>
            <a:ext cx="9452474" cy="6435726"/>
            <a:chOff x="667" y="0"/>
            <a:chExt cx="6345" cy="4320"/>
          </a:xfrm>
          <a:solidFill>
            <a:schemeClr val="tx2"/>
          </a:solidFill>
        </p:grpSpPr>
        <p:sp>
          <p:nvSpPr>
            <p:cNvPr id="13" name="Freeform 11">
              <a:extLst>
                <a:ext uri="{FF2B5EF4-FFF2-40B4-BE49-F238E27FC236}">
                  <a16:creationId xmlns:a16="http://schemas.microsoft.com/office/drawing/2014/main" id="{DDA05F32-199D-47A5-8179-70E0D5F3220F}"/>
                </a:ext>
              </a:extLst>
            </p:cNvPr>
            <p:cNvSpPr>
              <a:spLocks/>
            </p:cNvSpPr>
            <p:nvPr userDrawn="1"/>
          </p:nvSpPr>
          <p:spPr bwMode="auto">
            <a:xfrm>
              <a:off x="667" y="0"/>
              <a:ext cx="2262" cy="4320"/>
            </a:xfrm>
            <a:custGeom>
              <a:avLst/>
              <a:gdLst>
                <a:gd name="T0" fmla="*/ 1218 w 2265"/>
                <a:gd name="T1" fmla="*/ 713 h 4320"/>
                <a:gd name="T2" fmla="*/ 1215 w 2265"/>
                <a:gd name="T3" fmla="*/ 666 h 4320"/>
                <a:gd name="T4" fmla="*/ 1198 w 2265"/>
                <a:gd name="T5" fmla="*/ 0 h 4320"/>
                <a:gd name="T6" fmla="*/ 8 w 2265"/>
                <a:gd name="T7" fmla="*/ 0 h 4320"/>
                <a:gd name="T8" fmla="*/ 0 w 2265"/>
                <a:gd name="T9" fmla="*/ 370 h 4320"/>
                <a:gd name="T10" fmla="*/ 927 w 2265"/>
                <a:gd name="T11" fmla="*/ 4320 h 4320"/>
                <a:gd name="T12" fmla="*/ 2265 w 2265"/>
                <a:gd name="T13" fmla="*/ 4320 h 4320"/>
                <a:gd name="T14" fmla="*/ 1218 w 2265"/>
                <a:gd name="T15" fmla="*/ 713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5" h="4320">
                  <a:moveTo>
                    <a:pt x="1218" y="713"/>
                  </a:moveTo>
                  <a:cubicBezTo>
                    <a:pt x="1215" y="666"/>
                    <a:pt x="1215" y="666"/>
                    <a:pt x="1215" y="666"/>
                  </a:cubicBezTo>
                  <a:cubicBezTo>
                    <a:pt x="1201" y="442"/>
                    <a:pt x="1195" y="220"/>
                    <a:pt x="1198" y="0"/>
                  </a:cubicBezTo>
                  <a:cubicBezTo>
                    <a:pt x="8" y="0"/>
                    <a:pt x="8" y="0"/>
                    <a:pt x="8" y="0"/>
                  </a:cubicBezTo>
                  <a:cubicBezTo>
                    <a:pt x="2" y="123"/>
                    <a:pt x="0" y="246"/>
                    <a:pt x="0" y="370"/>
                  </a:cubicBezTo>
                  <a:cubicBezTo>
                    <a:pt x="0" y="1787"/>
                    <a:pt x="334" y="3129"/>
                    <a:pt x="927" y="4320"/>
                  </a:cubicBezTo>
                  <a:cubicBezTo>
                    <a:pt x="2265" y="4320"/>
                    <a:pt x="2265" y="4320"/>
                    <a:pt x="2265" y="4320"/>
                  </a:cubicBezTo>
                  <a:cubicBezTo>
                    <a:pt x="1672" y="3267"/>
                    <a:pt x="1303" y="2047"/>
                    <a:pt x="1218" y="713"/>
                  </a:cubicBezTo>
                  <a:close/>
                </a:path>
              </a:pathLst>
            </a:custGeom>
            <a:solidFill>
              <a:srgbClr val="3D7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12">
              <a:extLst>
                <a:ext uri="{FF2B5EF4-FFF2-40B4-BE49-F238E27FC236}">
                  <a16:creationId xmlns:a16="http://schemas.microsoft.com/office/drawing/2014/main" id="{15B1DAD9-6485-481E-939B-D55E4F09CEC2}"/>
                </a:ext>
              </a:extLst>
            </p:cNvPr>
            <p:cNvSpPr>
              <a:spLocks/>
            </p:cNvSpPr>
            <p:nvPr userDrawn="1"/>
          </p:nvSpPr>
          <p:spPr bwMode="auto">
            <a:xfrm>
              <a:off x="3496" y="0"/>
              <a:ext cx="3516" cy="4320"/>
            </a:xfrm>
            <a:custGeom>
              <a:avLst/>
              <a:gdLst>
                <a:gd name="T0" fmla="*/ 0 w 3520"/>
                <a:gd name="T1" fmla="*/ 2018 h 4320"/>
                <a:gd name="T2" fmla="*/ 531 w 3520"/>
                <a:gd name="T3" fmla="*/ 4320 h 4320"/>
                <a:gd name="T4" fmla="*/ 3520 w 3520"/>
                <a:gd name="T5" fmla="*/ 4320 h 4320"/>
                <a:gd name="T6" fmla="*/ 3520 w 3520"/>
                <a:gd name="T7" fmla="*/ 0 h 4320"/>
                <a:gd name="T8" fmla="*/ 394 w 3520"/>
                <a:gd name="T9" fmla="*/ 0 h 4320"/>
                <a:gd name="T10" fmla="*/ 0 w 3520"/>
                <a:gd name="T11" fmla="*/ 1970 h 4320"/>
                <a:gd name="T12" fmla="*/ 0 w 3520"/>
                <a:gd name="T13" fmla="*/ 2018 h 4320"/>
              </a:gdLst>
              <a:ahLst/>
              <a:cxnLst>
                <a:cxn ang="0">
                  <a:pos x="T0" y="T1"/>
                </a:cxn>
                <a:cxn ang="0">
                  <a:pos x="T2" y="T3"/>
                </a:cxn>
                <a:cxn ang="0">
                  <a:pos x="T4" y="T5"/>
                </a:cxn>
                <a:cxn ang="0">
                  <a:pos x="T6" y="T7"/>
                </a:cxn>
                <a:cxn ang="0">
                  <a:pos x="T8" y="T9"/>
                </a:cxn>
                <a:cxn ang="0">
                  <a:pos x="T10" y="T11"/>
                </a:cxn>
                <a:cxn ang="0">
                  <a:pos x="T12" y="T13"/>
                </a:cxn>
              </a:cxnLst>
              <a:rect l="0" t="0" r="r" b="b"/>
              <a:pathLst>
                <a:path w="3520" h="4320">
                  <a:moveTo>
                    <a:pt x="0" y="2018"/>
                  </a:moveTo>
                  <a:cubicBezTo>
                    <a:pt x="0" y="2867"/>
                    <a:pt x="190" y="3652"/>
                    <a:pt x="531" y="4320"/>
                  </a:cubicBezTo>
                  <a:cubicBezTo>
                    <a:pt x="3520" y="4320"/>
                    <a:pt x="3520" y="4320"/>
                    <a:pt x="3520" y="4320"/>
                  </a:cubicBezTo>
                  <a:cubicBezTo>
                    <a:pt x="3520" y="0"/>
                    <a:pt x="3520" y="0"/>
                    <a:pt x="3520" y="0"/>
                  </a:cubicBezTo>
                  <a:cubicBezTo>
                    <a:pt x="394" y="0"/>
                    <a:pt x="394" y="0"/>
                    <a:pt x="394" y="0"/>
                  </a:cubicBezTo>
                  <a:cubicBezTo>
                    <a:pt x="140" y="594"/>
                    <a:pt x="0" y="1263"/>
                    <a:pt x="0" y="1970"/>
                  </a:cubicBezTo>
                  <a:lnTo>
                    <a:pt x="0" y="2018"/>
                  </a:lnTo>
                  <a:close/>
                </a:path>
              </a:pathLst>
            </a:custGeom>
            <a:solidFill>
              <a:srgbClr val="3D7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pic>
        <p:nvPicPr>
          <p:cNvPr id="12" name="Picture 11" descr="Logo&#10;&#10;Description automatically generated">
            <a:extLst>
              <a:ext uri="{FF2B5EF4-FFF2-40B4-BE49-F238E27FC236}">
                <a16:creationId xmlns:a16="http://schemas.microsoft.com/office/drawing/2014/main" id="{3D4E6A26-9912-4C21-856D-8AEBAB665F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
        <p:nvSpPr>
          <p:cNvPr id="11" name="Rectangle 10">
            <a:extLst>
              <a:ext uri="{FF2B5EF4-FFF2-40B4-BE49-F238E27FC236}">
                <a16:creationId xmlns:a16="http://schemas.microsoft.com/office/drawing/2014/main" id="{BAD8085A-1B23-4FBA-8F1B-18C3C9D74CC7}"/>
              </a:ext>
            </a:extLst>
          </p:cNvPr>
          <p:cNvSpPr/>
          <p:nvPr/>
        </p:nvSpPr>
        <p:spPr>
          <a:xfrm>
            <a:off x="566736" y="581025"/>
            <a:ext cx="7470840" cy="5383053"/>
          </a:xfrm>
          <a:prstGeom prst="rect">
            <a:avLst/>
          </a:prstGeom>
        </p:spPr>
        <p:txBody>
          <a:bodyPr wrap="square" lIns="0" tIns="0" rIns="0" bIns="0" anchor="ctr" anchorCtr="0">
            <a:noAutofit/>
          </a:bodyPr>
          <a:lstStyle/>
          <a:p>
            <a:r>
              <a:rPr lang="en-US" sz="4000" dirty="0">
                <a:solidFill>
                  <a:schemeClr val="bg1"/>
                </a:solidFill>
                <a:latin typeface="+mj-lt"/>
                <a:ea typeface="Calibri" panose="020F0502020204030204" pitchFamily="34" charset="0"/>
                <a:cs typeface="Times New Roman" panose="02020603050405020304" pitchFamily="18" charset="0"/>
              </a:rPr>
              <a:t>T</a:t>
            </a:r>
            <a:r>
              <a:rPr lang="en-US" sz="4000" dirty="0">
                <a:solidFill>
                  <a:schemeClr val="bg1"/>
                </a:solidFill>
                <a:effectLst/>
                <a:latin typeface="+mj-lt"/>
                <a:ea typeface="Calibri" panose="020F0502020204030204" pitchFamily="34" charset="0"/>
                <a:cs typeface="Times New Roman" panose="02020603050405020304" pitchFamily="18" charset="0"/>
              </a:rPr>
              <a:t>rends in the insurtech landscape in Italy and Spain</a:t>
            </a:r>
            <a:endParaRPr lang="de-DE" sz="4000" dirty="0">
              <a:solidFill>
                <a:schemeClr val="bg1"/>
              </a:solidFill>
              <a:latin typeface="+mj-lt"/>
              <a:ea typeface="Verdana" panose="020B0604030504040204" pitchFamily="34" charset="0"/>
              <a:cs typeface="Open Sans" panose="020B0606030504020204" pitchFamily="34" charset="0"/>
            </a:endParaRPr>
          </a:p>
        </p:txBody>
      </p:sp>
      <p:sp>
        <p:nvSpPr>
          <p:cNvPr id="9" name="Marcador de número de diapositiva 2">
            <a:extLst>
              <a:ext uri="{FF2B5EF4-FFF2-40B4-BE49-F238E27FC236}">
                <a16:creationId xmlns:a16="http://schemas.microsoft.com/office/drawing/2014/main" id="{27F427C8-6227-445A-A1EE-E1F1A1612B66}"/>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solidFill>
                  <a:schemeClr val="bg1"/>
                </a:solidFill>
              </a:rPr>
              <a:pPr/>
              <a:t>4</a:t>
            </a:fld>
            <a:endParaRPr lang="en-GB" sz="1100" dirty="0">
              <a:solidFill>
                <a:schemeClr val="bg1"/>
              </a:solidFill>
            </a:endParaRPr>
          </a:p>
        </p:txBody>
      </p:sp>
    </p:spTree>
    <p:extLst>
      <p:ext uri="{BB962C8B-B14F-4D97-AF65-F5344CB8AC3E}">
        <p14:creationId xmlns:p14="http://schemas.microsoft.com/office/powerpoint/2010/main" val="35243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5BABE2-EFEC-44A4-82F0-FC0D78EE5C49}"/>
              </a:ext>
            </a:extLst>
          </p:cNvPr>
          <p:cNvSpPr/>
          <p:nvPr/>
        </p:nvSpPr>
        <p:spPr>
          <a:xfrm>
            <a:off x="0" y="0"/>
            <a:ext cx="11430000" cy="6426200"/>
          </a:xfrm>
          <a:prstGeom prst="rect">
            <a:avLst/>
          </a:prstGeom>
          <a:solidFill>
            <a:srgbClr val="1B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oup 4">
            <a:extLst>
              <a:ext uri="{FF2B5EF4-FFF2-40B4-BE49-F238E27FC236}">
                <a16:creationId xmlns:a16="http://schemas.microsoft.com/office/drawing/2014/main" id="{AC6E9B33-E733-4626-A6D2-63CFC02C0032}"/>
              </a:ext>
            </a:extLst>
          </p:cNvPr>
          <p:cNvGrpSpPr>
            <a:grpSpLocks noChangeAspect="1"/>
          </p:cNvGrpSpPr>
          <p:nvPr/>
        </p:nvGrpSpPr>
        <p:grpSpPr bwMode="auto">
          <a:xfrm>
            <a:off x="7767638" y="0"/>
            <a:ext cx="3662362" cy="6426200"/>
            <a:chOff x="5373" y="2"/>
            <a:chExt cx="2307" cy="4320"/>
          </a:xfrm>
          <a:solidFill>
            <a:schemeClr val="bg1">
              <a:alpha val="20000"/>
            </a:schemeClr>
          </a:solidFill>
        </p:grpSpPr>
        <p:sp>
          <p:nvSpPr>
            <p:cNvPr id="4" name="Freeform 5">
              <a:extLst>
                <a:ext uri="{FF2B5EF4-FFF2-40B4-BE49-F238E27FC236}">
                  <a16:creationId xmlns:a16="http://schemas.microsoft.com/office/drawing/2014/main" id="{0158BE6A-FF52-48EB-8806-8D6C71A0708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 name="Freeform 6">
              <a:extLst>
                <a:ext uri="{FF2B5EF4-FFF2-40B4-BE49-F238E27FC236}">
                  <a16:creationId xmlns:a16="http://schemas.microsoft.com/office/drawing/2014/main" id="{0EFFC83C-FB95-4DA2-A12A-73376260E4DC}"/>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Rectangle 5">
            <a:extLst>
              <a:ext uri="{FF2B5EF4-FFF2-40B4-BE49-F238E27FC236}">
                <a16:creationId xmlns:a16="http://schemas.microsoft.com/office/drawing/2014/main" id="{8A261572-C829-4285-8E03-89FE8F7F5243}"/>
              </a:ext>
            </a:extLst>
          </p:cNvPr>
          <p:cNvSpPr/>
          <p:nvPr/>
        </p:nvSpPr>
        <p:spPr>
          <a:xfrm>
            <a:off x="574977" y="591844"/>
            <a:ext cx="8272162" cy="5250156"/>
          </a:xfrm>
          <a:prstGeom prst="rect">
            <a:avLst/>
          </a:prstGeom>
        </p:spPr>
        <p:txBody>
          <a:bodyPr wrap="square" lIns="0" tIns="0" rIns="0" bIns="0" anchor="ctr" anchorCtr="0">
            <a:noAutofit/>
          </a:bodyPr>
          <a:lstStyle/>
          <a:p>
            <a:pPr lvl="0"/>
            <a:r>
              <a:rPr lang="de-DE" sz="4000" dirty="0">
                <a:solidFill>
                  <a:schemeClr val="bg1"/>
                </a:solidFill>
                <a:latin typeface="+mj-lt"/>
                <a:ea typeface="Open Sans" panose="020B0606030504020204" pitchFamily="34" charset="0"/>
                <a:cs typeface="Open Sans" panose="020B0606030504020204" pitchFamily="34" charset="0"/>
              </a:rPr>
              <a:t>Spain</a:t>
            </a:r>
          </a:p>
        </p:txBody>
      </p:sp>
      <p:pic>
        <p:nvPicPr>
          <p:cNvPr id="7" name="Picture 6" descr="Logo&#10;&#10;Description automatically generated">
            <a:extLst>
              <a:ext uri="{FF2B5EF4-FFF2-40B4-BE49-F238E27FC236}">
                <a16:creationId xmlns:a16="http://schemas.microsoft.com/office/drawing/2014/main" id="{1E350870-879F-4D34-B40E-B3B8545C03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39275" y="581025"/>
            <a:ext cx="1423988" cy="722947"/>
          </a:xfrm>
          <a:prstGeom prst="rect">
            <a:avLst/>
          </a:prstGeom>
        </p:spPr>
      </p:pic>
      <p:sp>
        <p:nvSpPr>
          <p:cNvPr id="8" name="Marcador de número de diapositiva 2">
            <a:extLst>
              <a:ext uri="{FF2B5EF4-FFF2-40B4-BE49-F238E27FC236}">
                <a16:creationId xmlns:a16="http://schemas.microsoft.com/office/drawing/2014/main" id="{46C5F6DF-7779-4EBB-8F81-570469E07054}"/>
              </a:ext>
            </a:extLst>
          </p:cNvPr>
          <p:cNvSpPr txBox="1">
            <a:spLocks/>
          </p:cNvSpPr>
          <p:nvPr/>
        </p:nvSpPr>
        <p:spPr>
          <a:xfrm>
            <a:off x="549810" y="6011133"/>
            <a:ext cx="405000" cy="23613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B39B52A-EAD5-4CA9-B46E-2F3B4224B365}" type="slidenum">
              <a:rPr lang="en-GB" sz="1100" smtClean="0">
                <a:solidFill>
                  <a:schemeClr val="bg1"/>
                </a:solidFill>
              </a:rPr>
              <a:pPr/>
              <a:t>5</a:t>
            </a:fld>
            <a:endParaRPr lang="en-GB" sz="1100" dirty="0">
              <a:solidFill>
                <a:schemeClr val="bg1"/>
              </a:solidFill>
            </a:endParaRPr>
          </a:p>
        </p:txBody>
      </p:sp>
    </p:spTree>
    <p:extLst>
      <p:ext uri="{BB962C8B-B14F-4D97-AF65-F5344CB8AC3E}">
        <p14:creationId xmlns:p14="http://schemas.microsoft.com/office/powerpoint/2010/main" val="340400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121E04BD-900F-4FB0-A3A0-A6BEDBF74C27}"/>
              </a:ext>
            </a:extLst>
          </p:cNvPr>
          <p:cNvGrpSpPr>
            <a:grpSpLocks noChangeAspect="1"/>
          </p:cNvGrpSpPr>
          <p:nvPr/>
        </p:nvGrpSpPr>
        <p:grpSpPr bwMode="auto">
          <a:xfrm>
            <a:off x="270315" y="0"/>
            <a:ext cx="3753046" cy="6426200"/>
            <a:chOff x="786" y="18"/>
            <a:chExt cx="3054" cy="4320"/>
          </a:xfrm>
          <a:solidFill>
            <a:srgbClr val="1B7D81">
              <a:alpha val="20000"/>
            </a:srgbClr>
          </a:solidFill>
        </p:grpSpPr>
        <p:sp>
          <p:nvSpPr>
            <p:cNvPr id="14" name="Freeform 5">
              <a:extLst>
                <a:ext uri="{FF2B5EF4-FFF2-40B4-BE49-F238E27FC236}">
                  <a16:creationId xmlns:a16="http://schemas.microsoft.com/office/drawing/2014/main" id="{6CE4B5D1-FB34-4BB1-A543-3B6E569EE03E}"/>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DD04C3AB-2D33-4CB0-BBB3-9058EF2BC0D4}"/>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Marcador de número de diapositiva 2">
            <a:extLst>
              <a:ext uri="{FF2B5EF4-FFF2-40B4-BE49-F238E27FC236}">
                <a16:creationId xmlns:a16="http://schemas.microsoft.com/office/drawing/2014/main" id="{4843EDB7-732A-DD41-BD07-F6C0BDEF0465}"/>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6</a:t>
            </a:fld>
            <a:endParaRPr lang="en-GB" sz="1100" noProof="0" dirty="0"/>
          </a:p>
        </p:txBody>
      </p:sp>
      <p:sp>
        <p:nvSpPr>
          <p:cNvPr id="7" name="Textplatzhalter 1">
            <a:extLst>
              <a:ext uri="{FF2B5EF4-FFF2-40B4-BE49-F238E27FC236}">
                <a16:creationId xmlns:a16="http://schemas.microsoft.com/office/drawing/2014/main" id="{2CA1FBCB-89B9-DB48-AAF9-AF9D7F4810C8}"/>
              </a:ext>
            </a:extLst>
          </p:cNvPr>
          <p:cNvSpPr>
            <a:spLocks noGrp="1"/>
          </p:cNvSpPr>
          <p:nvPr>
            <p:ph type="body" sz="quarter" idx="10"/>
          </p:nvPr>
        </p:nvSpPr>
        <p:spPr>
          <a:xfrm>
            <a:off x="503323" y="496773"/>
            <a:ext cx="6712336" cy="674667"/>
          </a:xfrm>
        </p:spPr>
        <p:txBody>
          <a:bodyPr/>
          <a:lstStyle/>
          <a:p>
            <a:r>
              <a:rPr lang="en-GB" dirty="0"/>
              <a:t>Insurtech sector overview</a:t>
            </a:r>
          </a:p>
        </p:txBody>
      </p:sp>
      <p:sp>
        <p:nvSpPr>
          <p:cNvPr id="16" name="Date Placeholder 2">
            <a:extLst>
              <a:ext uri="{FF2B5EF4-FFF2-40B4-BE49-F238E27FC236}">
                <a16:creationId xmlns:a16="http://schemas.microsoft.com/office/drawing/2014/main" id="{3A04248F-B5D3-453E-8B89-7AADB46AD528}"/>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grpSp>
        <p:nvGrpSpPr>
          <p:cNvPr id="18" name="Group 17">
            <a:extLst>
              <a:ext uri="{FF2B5EF4-FFF2-40B4-BE49-F238E27FC236}">
                <a16:creationId xmlns:a16="http://schemas.microsoft.com/office/drawing/2014/main" id="{74358912-F62F-457A-AF1A-6A0F6F1462BF}"/>
              </a:ext>
            </a:extLst>
          </p:cNvPr>
          <p:cNvGrpSpPr/>
          <p:nvPr/>
        </p:nvGrpSpPr>
        <p:grpSpPr>
          <a:xfrm>
            <a:off x="2704300" y="1745926"/>
            <a:ext cx="6021400" cy="4105788"/>
            <a:chOff x="2704300" y="1666305"/>
            <a:chExt cx="6021400" cy="4105788"/>
          </a:xfrm>
        </p:grpSpPr>
        <p:graphicFrame>
          <p:nvGraphicFramePr>
            <p:cNvPr id="19" name="Gráfico 4">
              <a:extLst>
                <a:ext uri="{FF2B5EF4-FFF2-40B4-BE49-F238E27FC236}">
                  <a16:creationId xmlns:a16="http://schemas.microsoft.com/office/drawing/2014/main" id="{0851D456-056D-46D6-ADEC-9D97E60B5905}"/>
                </a:ext>
              </a:extLst>
            </p:cNvPr>
            <p:cNvGraphicFramePr/>
            <p:nvPr>
              <p:extLst>
                <p:ext uri="{D42A27DB-BD31-4B8C-83A1-F6EECF244321}">
                  <p14:modId xmlns:p14="http://schemas.microsoft.com/office/powerpoint/2010/main" val="2570883627"/>
                </p:ext>
              </p:extLst>
            </p:nvPr>
          </p:nvGraphicFramePr>
          <p:xfrm>
            <a:off x="2820680" y="1666305"/>
            <a:ext cx="5788641" cy="3947239"/>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ángulo 8">
              <a:extLst>
                <a:ext uri="{FF2B5EF4-FFF2-40B4-BE49-F238E27FC236}">
                  <a16:creationId xmlns:a16="http://schemas.microsoft.com/office/drawing/2014/main" id="{55D102D9-8F66-47A9-BBD5-A8C070129B72}"/>
                </a:ext>
              </a:extLst>
            </p:cNvPr>
            <p:cNvSpPr/>
            <p:nvPr/>
          </p:nvSpPr>
          <p:spPr>
            <a:xfrm>
              <a:off x="2704300" y="1728669"/>
              <a:ext cx="6021400" cy="799963"/>
            </a:xfrm>
            <a:prstGeom prst="rect">
              <a:avLst/>
            </a:prstGeom>
          </p:spPr>
          <p:txBody>
            <a:bodyPr wrap="square">
              <a:spAutoFit/>
            </a:bodyPr>
            <a:lstStyle/>
            <a:p>
              <a:pPr algn="ctr">
                <a:defRPr sz="2128" b="1" i="0" u="none" strike="noStrike" kern="1200" cap="all" spc="120" normalizeH="0" baseline="0">
                  <a:solidFill>
                    <a:prstClr val="black">
                      <a:lumMod val="65000"/>
                      <a:lumOff val="35000"/>
                    </a:prstClr>
                  </a:solidFill>
                  <a:latin typeface="+mn-lt"/>
                  <a:ea typeface="+mn-ea"/>
                  <a:cs typeface="+mn-cs"/>
                </a:defRPr>
              </a:pPr>
              <a:r>
                <a:rPr lang="en-US" sz="1499" dirty="0"/>
                <a:t>The combined value of European </a:t>
              </a:r>
              <a:r>
                <a:rPr lang="en-US" sz="1499" dirty="0" err="1"/>
                <a:t>insurtechs</a:t>
              </a:r>
              <a:endParaRPr lang="en-US" sz="1499" dirty="0"/>
            </a:p>
            <a:p>
              <a:pPr algn="ctr">
                <a:defRPr sz="2128" b="1" i="0" u="none" strike="noStrike" kern="1200" cap="all" spc="120" normalizeH="0" baseline="0">
                  <a:solidFill>
                    <a:prstClr val="black">
                      <a:lumMod val="65000"/>
                      <a:lumOff val="35000"/>
                    </a:prstClr>
                  </a:solidFill>
                  <a:latin typeface="+mn-lt"/>
                  <a:ea typeface="+mn-ea"/>
                  <a:cs typeface="+mn-cs"/>
                </a:defRPr>
              </a:pPr>
              <a:r>
                <a:rPr lang="en-US" sz="1600" b="1" i="1" spc="120" dirty="0">
                  <a:solidFill>
                    <a:prstClr val="black">
                      <a:lumMod val="65000"/>
                      <a:lumOff val="35000"/>
                    </a:prstClr>
                  </a:solidFill>
                </a:rPr>
                <a:t>(In billions of euros)</a:t>
              </a:r>
            </a:p>
          </p:txBody>
        </p:sp>
        <p:sp>
          <p:nvSpPr>
            <p:cNvPr id="21" name="CuadroTexto 7">
              <a:extLst>
                <a:ext uri="{FF2B5EF4-FFF2-40B4-BE49-F238E27FC236}">
                  <a16:creationId xmlns:a16="http://schemas.microsoft.com/office/drawing/2014/main" id="{00A08DC4-BC1D-4D7D-BFDD-D2EE50945120}"/>
                </a:ext>
              </a:extLst>
            </p:cNvPr>
            <p:cNvSpPr txBox="1"/>
            <p:nvPr/>
          </p:nvSpPr>
          <p:spPr>
            <a:xfrm>
              <a:off x="6387170" y="5535553"/>
              <a:ext cx="2223686" cy="236540"/>
            </a:xfrm>
            <a:prstGeom prst="rect">
              <a:avLst/>
            </a:prstGeom>
            <a:noFill/>
            <a:ln>
              <a:noFill/>
            </a:ln>
          </p:spPr>
          <p:txBody>
            <a:bodyPr wrap="none" rtlCol="0">
              <a:spAutoFit/>
            </a:bodyPr>
            <a:lstStyle/>
            <a:p>
              <a:r>
                <a:rPr lang="es-ES" sz="937" dirty="0" err="1">
                  <a:latin typeface="Arial" pitchFamily="34" charset="0"/>
                  <a:cs typeface="Arial" pitchFamily="34" charset="0"/>
                </a:rPr>
                <a:t>Source</a:t>
              </a:r>
              <a:r>
                <a:rPr lang="es-ES" sz="937" dirty="0">
                  <a:latin typeface="Arial" pitchFamily="34" charset="0"/>
                  <a:cs typeface="Arial" pitchFamily="34" charset="0"/>
                </a:rPr>
                <a:t>: Expansión – Economía digital</a:t>
              </a:r>
            </a:p>
          </p:txBody>
        </p:sp>
      </p:grpSp>
    </p:spTree>
    <p:extLst>
      <p:ext uri="{BB962C8B-B14F-4D97-AF65-F5344CB8AC3E}">
        <p14:creationId xmlns:p14="http://schemas.microsoft.com/office/powerpoint/2010/main" val="404444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03514" y="513717"/>
            <a:ext cx="5897026" cy="674667"/>
          </a:xfrm>
        </p:spPr>
        <p:txBody>
          <a:bodyPr/>
          <a:lstStyle/>
          <a:p>
            <a:r>
              <a:rPr lang="en-GB" dirty="0"/>
              <a:t>Insurtech sector overview</a:t>
            </a:r>
          </a:p>
        </p:txBody>
      </p:sp>
      <p:graphicFrame>
        <p:nvGraphicFramePr>
          <p:cNvPr id="7" name="Gráfico 6">
            <a:extLst>
              <a:ext uri="{FF2B5EF4-FFF2-40B4-BE49-F238E27FC236}">
                <a16:creationId xmlns:a16="http://schemas.microsoft.com/office/drawing/2014/main" id="{DD492ABF-CAE6-4D4F-9228-E488B0F367B2}"/>
              </a:ext>
            </a:extLst>
          </p:cNvPr>
          <p:cNvGraphicFramePr/>
          <p:nvPr>
            <p:extLst>
              <p:ext uri="{D42A27DB-BD31-4B8C-83A1-F6EECF244321}">
                <p14:modId xmlns:p14="http://schemas.microsoft.com/office/powerpoint/2010/main" val="3309264211"/>
              </p:ext>
            </p:extLst>
          </p:nvPr>
        </p:nvGraphicFramePr>
        <p:xfrm>
          <a:off x="2713829" y="1446220"/>
          <a:ext cx="6002342" cy="3913501"/>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E6454B3F-C11D-0D4B-ABB3-EB5BD9F625F1}"/>
              </a:ext>
            </a:extLst>
          </p:cNvPr>
          <p:cNvSpPr txBox="1"/>
          <p:nvPr/>
        </p:nvSpPr>
        <p:spPr>
          <a:xfrm>
            <a:off x="6387170" y="5399647"/>
            <a:ext cx="2223686" cy="236540"/>
          </a:xfrm>
          <a:prstGeom prst="rect">
            <a:avLst/>
          </a:prstGeom>
          <a:noFill/>
          <a:ln>
            <a:noFill/>
          </a:ln>
        </p:spPr>
        <p:txBody>
          <a:bodyPr wrap="none" rtlCol="0">
            <a:spAutoFit/>
          </a:bodyPr>
          <a:lstStyle/>
          <a:p>
            <a:r>
              <a:rPr lang="es-ES" sz="937" dirty="0" err="1">
                <a:latin typeface="Arial" pitchFamily="34" charset="0"/>
                <a:cs typeface="Arial" pitchFamily="34" charset="0"/>
              </a:rPr>
              <a:t>Source</a:t>
            </a:r>
            <a:r>
              <a:rPr lang="es-ES" sz="937" dirty="0">
                <a:latin typeface="Arial" pitchFamily="34" charset="0"/>
                <a:cs typeface="Arial" pitchFamily="34" charset="0"/>
              </a:rPr>
              <a:t>: Expansión – Economía digital</a:t>
            </a:r>
          </a:p>
        </p:txBody>
      </p:sp>
      <p:grpSp>
        <p:nvGrpSpPr>
          <p:cNvPr id="10" name="Group 4">
            <a:extLst>
              <a:ext uri="{FF2B5EF4-FFF2-40B4-BE49-F238E27FC236}">
                <a16:creationId xmlns:a16="http://schemas.microsoft.com/office/drawing/2014/main" id="{48D636EB-4547-42F5-964E-CF61FAE908EA}"/>
              </a:ext>
            </a:extLst>
          </p:cNvPr>
          <p:cNvGrpSpPr>
            <a:grpSpLocks noChangeAspect="1"/>
          </p:cNvGrpSpPr>
          <p:nvPr/>
        </p:nvGrpSpPr>
        <p:grpSpPr bwMode="auto">
          <a:xfrm>
            <a:off x="8001000" y="0"/>
            <a:ext cx="3429000" cy="6421015"/>
            <a:chOff x="5373" y="2"/>
            <a:chExt cx="2307" cy="4320"/>
          </a:xfrm>
          <a:solidFill>
            <a:schemeClr val="tx2">
              <a:alpha val="20000"/>
            </a:schemeClr>
          </a:solidFill>
        </p:grpSpPr>
        <p:sp>
          <p:nvSpPr>
            <p:cNvPr id="11" name="Freeform 5">
              <a:extLst>
                <a:ext uri="{FF2B5EF4-FFF2-40B4-BE49-F238E27FC236}">
                  <a16:creationId xmlns:a16="http://schemas.microsoft.com/office/drawing/2014/main" id="{2DA9F8A4-CBE0-43CE-88E9-EE188D1252F9}"/>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1744934-3B53-4A75-B21F-639E2FF31B1F}"/>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solidFill>
              <a:srgbClr val="1B7D8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Date Placeholder 2">
            <a:extLst>
              <a:ext uri="{FF2B5EF4-FFF2-40B4-BE49-F238E27FC236}">
                <a16:creationId xmlns:a16="http://schemas.microsoft.com/office/drawing/2014/main" id="{E1100992-977D-4BF0-A127-E65F06CB01FA}"/>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4" name="Marcador de número de diapositiva 2">
            <a:extLst>
              <a:ext uri="{FF2B5EF4-FFF2-40B4-BE49-F238E27FC236}">
                <a16:creationId xmlns:a16="http://schemas.microsoft.com/office/drawing/2014/main" id="{0D7681BF-EFAA-4BC6-AE30-BD97AF95EF30}"/>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7</a:t>
            </a:fld>
            <a:endParaRPr lang="en-GB" sz="1100" noProof="0" dirty="0"/>
          </a:p>
        </p:txBody>
      </p:sp>
    </p:spTree>
    <p:extLst>
      <p:ext uri="{BB962C8B-B14F-4D97-AF65-F5344CB8AC3E}">
        <p14:creationId xmlns:p14="http://schemas.microsoft.com/office/powerpoint/2010/main" val="307087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9600E5D4-40F1-4FF2-B2B3-DE294B72A169}"/>
              </a:ext>
            </a:extLst>
          </p:cNvPr>
          <p:cNvGrpSpPr>
            <a:grpSpLocks noChangeAspect="1"/>
          </p:cNvGrpSpPr>
          <p:nvPr/>
        </p:nvGrpSpPr>
        <p:grpSpPr bwMode="auto">
          <a:xfrm>
            <a:off x="270315" y="0"/>
            <a:ext cx="3615886" cy="6426200"/>
            <a:chOff x="786" y="18"/>
            <a:chExt cx="3054" cy="4320"/>
          </a:xfrm>
          <a:solidFill>
            <a:srgbClr val="1B7D81">
              <a:alpha val="20000"/>
            </a:srgbClr>
          </a:solidFill>
        </p:grpSpPr>
        <p:sp>
          <p:nvSpPr>
            <p:cNvPr id="12" name="Freeform 5">
              <a:extLst>
                <a:ext uri="{FF2B5EF4-FFF2-40B4-BE49-F238E27FC236}">
                  <a16:creationId xmlns:a16="http://schemas.microsoft.com/office/drawing/2014/main" id="{D4D2D26A-F8BE-4A3D-9DD9-7A85B9FB8314}"/>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1E64A605-91EA-4AF7-9A26-CD199F0FEAAC}"/>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extplatzhalter 1">
            <a:extLst>
              <a:ext uri="{FF2B5EF4-FFF2-40B4-BE49-F238E27FC236}">
                <a16:creationId xmlns:a16="http://schemas.microsoft.com/office/drawing/2014/main" id="{01250ECF-16B4-A740-81D7-C6489C598D0E}"/>
              </a:ext>
            </a:extLst>
          </p:cNvPr>
          <p:cNvSpPr>
            <a:spLocks noGrp="1"/>
          </p:cNvSpPr>
          <p:nvPr>
            <p:ph type="body" sz="quarter" idx="10"/>
          </p:nvPr>
        </p:nvSpPr>
        <p:spPr>
          <a:xfrm>
            <a:off x="494471" y="517772"/>
            <a:ext cx="7150608" cy="674667"/>
          </a:xfrm>
        </p:spPr>
        <p:txBody>
          <a:bodyPr/>
          <a:lstStyle/>
          <a:p>
            <a:r>
              <a:rPr lang="en-GB" dirty="0"/>
              <a:t>Insurtech sector overview</a:t>
            </a:r>
          </a:p>
        </p:txBody>
      </p:sp>
      <p:graphicFrame>
        <p:nvGraphicFramePr>
          <p:cNvPr id="6" name="Gráfico 5">
            <a:extLst>
              <a:ext uri="{FF2B5EF4-FFF2-40B4-BE49-F238E27FC236}">
                <a16:creationId xmlns:a16="http://schemas.microsoft.com/office/drawing/2014/main" id="{1AA02624-175C-744C-ABF6-8B96BC722A97}"/>
              </a:ext>
            </a:extLst>
          </p:cNvPr>
          <p:cNvGraphicFramePr/>
          <p:nvPr>
            <p:extLst>
              <p:ext uri="{D42A27DB-BD31-4B8C-83A1-F6EECF244321}">
                <p14:modId xmlns:p14="http://schemas.microsoft.com/office/powerpoint/2010/main" val="892840761"/>
              </p:ext>
            </p:extLst>
          </p:nvPr>
        </p:nvGraphicFramePr>
        <p:xfrm>
          <a:off x="1700287" y="1721025"/>
          <a:ext cx="8029425" cy="3624152"/>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D0C034FC-6740-DB42-AFB8-BCB8E57134B4}"/>
              </a:ext>
            </a:extLst>
          </p:cNvPr>
          <p:cNvSpPr txBox="1"/>
          <p:nvPr/>
        </p:nvSpPr>
        <p:spPr>
          <a:xfrm>
            <a:off x="7225672" y="5313312"/>
            <a:ext cx="2337499" cy="236540"/>
          </a:xfrm>
          <a:prstGeom prst="rect">
            <a:avLst/>
          </a:prstGeom>
          <a:noFill/>
          <a:ln>
            <a:noFill/>
          </a:ln>
        </p:spPr>
        <p:txBody>
          <a:bodyPr wrap="none" rtlCol="0">
            <a:spAutoFit/>
          </a:bodyPr>
          <a:lstStyle/>
          <a:p>
            <a:r>
              <a:rPr lang="es-ES" sz="937" dirty="0" err="1">
                <a:latin typeface="Arial" pitchFamily="34" charset="0"/>
                <a:cs typeface="Arial" pitchFamily="34" charset="0"/>
              </a:rPr>
              <a:t>Source</a:t>
            </a:r>
            <a:r>
              <a:rPr lang="es-ES" sz="937" dirty="0">
                <a:latin typeface="Arial" pitchFamily="34" charset="0"/>
                <a:cs typeface="Arial" pitchFamily="34" charset="0"/>
              </a:rPr>
              <a:t>: </a:t>
            </a:r>
            <a:r>
              <a:rPr lang="es-ES" sz="937" dirty="0" err="1">
                <a:latin typeface="Arial" pitchFamily="34" charset="0"/>
                <a:cs typeface="Arial" pitchFamily="34" charset="0"/>
              </a:rPr>
              <a:t>Deealroom</a:t>
            </a:r>
            <a:r>
              <a:rPr lang="es-ES" sz="937" dirty="0">
                <a:latin typeface="Arial" pitchFamily="34" charset="0"/>
                <a:cs typeface="Arial" pitchFamily="34" charset="0"/>
              </a:rPr>
              <a:t> and </a:t>
            </a:r>
            <a:r>
              <a:rPr lang="es-ES" sz="937" dirty="0" err="1">
                <a:latin typeface="Arial" pitchFamily="34" charset="0"/>
                <a:cs typeface="Arial" pitchFamily="34" charset="0"/>
              </a:rPr>
              <a:t>Mundi</a:t>
            </a:r>
            <a:r>
              <a:rPr lang="es-ES" sz="937" dirty="0">
                <a:latin typeface="Arial" pitchFamily="34" charset="0"/>
                <a:cs typeface="Arial" pitchFamily="34" charset="0"/>
              </a:rPr>
              <a:t> </a:t>
            </a:r>
            <a:r>
              <a:rPr lang="es-ES" sz="937" dirty="0" err="1">
                <a:latin typeface="Arial" pitchFamily="34" charset="0"/>
                <a:cs typeface="Arial" pitchFamily="34" charset="0"/>
              </a:rPr>
              <a:t>Ventures</a:t>
            </a:r>
            <a:endParaRPr lang="es-ES" sz="937" dirty="0">
              <a:latin typeface="Arial" pitchFamily="34" charset="0"/>
              <a:cs typeface="Arial" pitchFamily="34" charset="0"/>
            </a:endParaRPr>
          </a:p>
        </p:txBody>
      </p:sp>
      <p:sp>
        <p:nvSpPr>
          <p:cNvPr id="14" name="Date Placeholder 2">
            <a:extLst>
              <a:ext uri="{FF2B5EF4-FFF2-40B4-BE49-F238E27FC236}">
                <a16:creationId xmlns:a16="http://schemas.microsoft.com/office/drawing/2014/main" id="{4A3E91B2-9C54-442C-8E05-6AE153C5B3F7}"/>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CMS</a:t>
            </a:r>
            <a:endParaRPr lang="en-GB" dirty="0">
              <a:solidFill>
                <a:schemeClr val="tx1"/>
              </a:solidFill>
            </a:endParaRPr>
          </a:p>
        </p:txBody>
      </p:sp>
      <p:sp>
        <p:nvSpPr>
          <p:cNvPr id="15" name="Marcador de número de diapositiva 2">
            <a:extLst>
              <a:ext uri="{FF2B5EF4-FFF2-40B4-BE49-F238E27FC236}">
                <a16:creationId xmlns:a16="http://schemas.microsoft.com/office/drawing/2014/main" id="{6F15603B-47FE-4211-B095-830C64D54583}"/>
              </a:ext>
            </a:extLst>
          </p:cNvPr>
          <p:cNvSpPr>
            <a:spLocks noGrp="1"/>
          </p:cNvSpPr>
          <p:nvPr>
            <p:ph type="sldNum" sz="quarter" idx="13"/>
          </p:nvPr>
        </p:nvSpPr>
        <p:spPr>
          <a:xfrm>
            <a:off x="549810" y="6011133"/>
            <a:ext cx="405000" cy="236133"/>
          </a:xfrm>
        </p:spPr>
        <p:txBody>
          <a:bodyPr/>
          <a:lstStyle/>
          <a:p>
            <a:fld id="{4B39B52A-EAD5-4CA9-B46E-2F3B4224B365}" type="slidenum">
              <a:rPr lang="en-GB" sz="1100" noProof="0" smtClean="0"/>
              <a:pPr/>
              <a:t>8</a:t>
            </a:fld>
            <a:endParaRPr lang="en-GB" sz="1100" noProof="0" dirty="0"/>
          </a:p>
        </p:txBody>
      </p:sp>
    </p:spTree>
    <p:extLst>
      <p:ext uri="{BB962C8B-B14F-4D97-AF65-F5344CB8AC3E}">
        <p14:creationId xmlns:p14="http://schemas.microsoft.com/office/powerpoint/2010/main" val="52317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BFFFE0-131A-4525-83D5-AB61C56B778A}"/>
              </a:ext>
            </a:extLst>
          </p:cNvPr>
          <p:cNvSpPr/>
          <p:nvPr/>
        </p:nvSpPr>
        <p:spPr>
          <a:xfrm>
            <a:off x="0" y="0"/>
            <a:ext cx="11430000" cy="6426200"/>
          </a:xfrm>
          <a:prstGeom prst="rect">
            <a:avLst/>
          </a:prstGeom>
          <a:solidFill>
            <a:srgbClr val="1B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8" name="Group 4">
            <a:extLst>
              <a:ext uri="{FF2B5EF4-FFF2-40B4-BE49-F238E27FC236}">
                <a16:creationId xmlns:a16="http://schemas.microsoft.com/office/drawing/2014/main" id="{DC9CCAE9-E8D9-454F-B485-9B26F89165A2}"/>
              </a:ext>
            </a:extLst>
          </p:cNvPr>
          <p:cNvGrpSpPr>
            <a:grpSpLocks noChangeAspect="1"/>
          </p:cNvGrpSpPr>
          <p:nvPr/>
        </p:nvGrpSpPr>
        <p:grpSpPr bwMode="auto">
          <a:xfrm>
            <a:off x="7767638" y="0"/>
            <a:ext cx="3662362" cy="6426200"/>
            <a:chOff x="5373" y="2"/>
            <a:chExt cx="2307" cy="4320"/>
          </a:xfrm>
          <a:solidFill>
            <a:schemeClr val="bg1">
              <a:alpha val="20000"/>
            </a:schemeClr>
          </a:solidFill>
        </p:grpSpPr>
        <p:sp>
          <p:nvSpPr>
            <p:cNvPr id="9" name="Freeform 5">
              <a:extLst>
                <a:ext uri="{FF2B5EF4-FFF2-40B4-BE49-F238E27FC236}">
                  <a16:creationId xmlns:a16="http://schemas.microsoft.com/office/drawing/2014/main" id="{66966340-F235-44A5-A30C-32E72B0A24A4}"/>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AD990B6D-BD6E-46BF-B46E-26006328C55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Marcador de número de diapositiva 4">
            <a:extLst>
              <a:ext uri="{FF2B5EF4-FFF2-40B4-BE49-F238E27FC236}">
                <a16:creationId xmlns:a16="http://schemas.microsoft.com/office/drawing/2014/main" id="{22B798E3-4781-B144-B5E5-BAB14CC26F94}"/>
              </a:ext>
            </a:extLst>
          </p:cNvPr>
          <p:cNvSpPr>
            <a:spLocks noGrp="1"/>
          </p:cNvSpPr>
          <p:nvPr>
            <p:ph type="sldNum" sz="quarter" idx="14"/>
          </p:nvPr>
        </p:nvSpPr>
        <p:spPr>
          <a:xfrm>
            <a:off x="620461" y="6025282"/>
            <a:ext cx="405000" cy="236133"/>
          </a:xfrm>
        </p:spPr>
        <p:txBody>
          <a:bodyPr/>
          <a:lstStyle/>
          <a:p>
            <a:fld id="{BCA178D2-D38B-496A-BFAF-4FB157D36662}" type="slidenum">
              <a:rPr lang="en-GB" sz="1100" noProof="0" smtClean="0">
                <a:solidFill>
                  <a:schemeClr val="bg1"/>
                </a:solidFill>
              </a:rPr>
              <a:pPr/>
              <a:t>9</a:t>
            </a:fld>
            <a:endParaRPr lang="en-GB" sz="1100" noProof="0" dirty="0">
              <a:solidFill>
                <a:schemeClr val="bg1"/>
              </a:solidFill>
            </a:endParaRPr>
          </a:p>
        </p:txBody>
      </p:sp>
      <p:sp>
        <p:nvSpPr>
          <p:cNvPr id="6" name="Textplatzhalter 1">
            <a:extLst>
              <a:ext uri="{FF2B5EF4-FFF2-40B4-BE49-F238E27FC236}">
                <a16:creationId xmlns:a16="http://schemas.microsoft.com/office/drawing/2014/main" id="{19A9597A-FE51-654E-A8A5-1FE0DDF55EA4}"/>
              </a:ext>
            </a:extLst>
          </p:cNvPr>
          <p:cNvSpPr>
            <a:spLocks noGrp="1"/>
          </p:cNvSpPr>
          <p:nvPr>
            <p:ph type="body" sz="quarter" idx="10"/>
          </p:nvPr>
        </p:nvSpPr>
        <p:spPr>
          <a:xfrm>
            <a:off x="517216" y="509938"/>
            <a:ext cx="7758667" cy="674667"/>
          </a:xfrm>
        </p:spPr>
        <p:txBody>
          <a:bodyPr/>
          <a:lstStyle/>
          <a:p>
            <a:r>
              <a:rPr lang="en-GB" dirty="0">
                <a:solidFill>
                  <a:schemeClr val="bg1"/>
                </a:solidFill>
              </a:rPr>
              <a:t>Insurtech sector overview</a:t>
            </a:r>
          </a:p>
        </p:txBody>
      </p:sp>
      <p:sp>
        <p:nvSpPr>
          <p:cNvPr id="2" name="CuadroTexto 1">
            <a:extLst>
              <a:ext uri="{FF2B5EF4-FFF2-40B4-BE49-F238E27FC236}">
                <a16:creationId xmlns:a16="http://schemas.microsoft.com/office/drawing/2014/main" id="{DE1F91F6-1F4F-3D48-B569-6DFEE74CF49D}"/>
              </a:ext>
            </a:extLst>
          </p:cNvPr>
          <p:cNvSpPr txBox="1"/>
          <p:nvPr/>
        </p:nvSpPr>
        <p:spPr>
          <a:xfrm>
            <a:off x="517216" y="1380265"/>
            <a:ext cx="10072566" cy="3418885"/>
          </a:xfrm>
          <a:prstGeom prst="rect">
            <a:avLst/>
          </a:prstGeom>
          <a:noFill/>
          <a:ln>
            <a:noFill/>
          </a:ln>
        </p:spPr>
        <p:txBody>
          <a:bodyPr wrap="square" rtlCol="0">
            <a:spAutoFit/>
          </a:bodyPr>
          <a:lstStyle/>
          <a:p>
            <a:pPr marL="285750" indent="-285750">
              <a:spcBef>
                <a:spcPts val="450"/>
              </a:spcBef>
              <a:buFont typeface="Calibri" panose="020F0502020204030204" pitchFamily="34" charset="0"/>
              <a:buChar char="̶"/>
            </a:pPr>
            <a:r>
              <a:rPr lang="es-ES" sz="1700" dirty="0" err="1">
                <a:solidFill>
                  <a:schemeClr val="bg1"/>
                </a:solidFill>
              </a:rPr>
              <a:t>Europe’s</a:t>
            </a:r>
            <a:r>
              <a:rPr lang="es-ES" sz="1700" dirty="0">
                <a:solidFill>
                  <a:schemeClr val="bg1"/>
                </a:solidFill>
              </a:rPr>
              <a:t> insurtech startups’ </a:t>
            </a:r>
            <a:r>
              <a:rPr lang="es-ES" sz="1700" dirty="0" err="1">
                <a:solidFill>
                  <a:schemeClr val="bg1"/>
                </a:solidFill>
              </a:rPr>
              <a:t>ground</a:t>
            </a:r>
            <a:r>
              <a:rPr lang="es-ES" sz="1700" dirty="0">
                <a:solidFill>
                  <a:schemeClr val="bg1"/>
                </a:solidFill>
              </a:rPr>
              <a:t> </a:t>
            </a:r>
            <a:r>
              <a:rPr lang="es-ES" sz="1700" dirty="0" err="1">
                <a:solidFill>
                  <a:schemeClr val="bg1"/>
                </a:solidFill>
              </a:rPr>
              <a:t>grows</a:t>
            </a:r>
            <a:r>
              <a:rPr lang="es-ES" sz="1700" dirty="0">
                <a:solidFill>
                  <a:schemeClr val="bg1"/>
                </a:solidFill>
              </a:rPr>
              <a:t> at a </a:t>
            </a:r>
            <a:r>
              <a:rPr lang="es-ES" sz="1700" dirty="0" err="1">
                <a:solidFill>
                  <a:schemeClr val="bg1"/>
                </a:solidFill>
              </a:rPr>
              <a:t>fast</a:t>
            </a:r>
            <a:r>
              <a:rPr lang="es-ES" sz="1700" dirty="0">
                <a:solidFill>
                  <a:schemeClr val="bg1"/>
                </a:solidFill>
              </a:rPr>
              <a:t> pace. </a:t>
            </a:r>
          </a:p>
          <a:p>
            <a:pPr marL="285750" indent="-285750">
              <a:spcBef>
                <a:spcPts val="450"/>
              </a:spcBef>
              <a:buFont typeface="Calibri" panose="020F0502020204030204" pitchFamily="34" charset="0"/>
              <a:buChar char="̶"/>
            </a:pPr>
            <a:r>
              <a:rPr lang="es-ES" sz="1700" dirty="0" err="1">
                <a:solidFill>
                  <a:schemeClr val="bg1"/>
                </a:solidFill>
              </a:rPr>
              <a:t>Their</a:t>
            </a:r>
            <a:r>
              <a:rPr lang="es-ES" sz="1700" dirty="0">
                <a:solidFill>
                  <a:schemeClr val="bg1"/>
                </a:solidFill>
              </a:rPr>
              <a:t> </a:t>
            </a:r>
            <a:r>
              <a:rPr lang="es-ES" sz="1700" dirty="0" err="1">
                <a:solidFill>
                  <a:schemeClr val="bg1"/>
                </a:solidFill>
              </a:rPr>
              <a:t>market</a:t>
            </a:r>
            <a:r>
              <a:rPr lang="es-ES" sz="1700" dirty="0">
                <a:solidFill>
                  <a:schemeClr val="bg1"/>
                </a:solidFill>
              </a:rPr>
              <a:t> </a:t>
            </a:r>
            <a:r>
              <a:rPr lang="es-ES" sz="1700" dirty="0" err="1">
                <a:solidFill>
                  <a:schemeClr val="bg1"/>
                </a:solidFill>
              </a:rPr>
              <a:t>value</a:t>
            </a:r>
            <a:r>
              <a:rPr lang="es-ES" sz="1700" dirty="0">
                <a:solidFill>
                  <a:schemeClr val="bg1"/>
                </a:solidFill>
              </a:rPr>
              <a:t> has </a:t>
            </a:r>
            <a:r>
              <a:rPr lang="es-ES" sz="1700" dirty="0" err="1">
                <a:solidFill>
                  <a:schemeClr val="bg1"/>
                </a:solidFill>
              </a:rPr>
              <a:t>multiplied</a:t>
            </a:r>
            <a:r>
              <a:rPr lang="es-ES" sz="1700" dirty="0">
                <a:solidFill>
                  <a:schemeClr val="bg1"/>
                </a:solidFill>
              </a:rPr>
              <a:t> </a:t>
            </a:r>
            <a:r>
              <a:rPr lang="es-ES" sz="1700" dirty="0" err="1">
                <a:solidFill>
                  <a:schemeClr val="bg1"/>
                </a:solidFill>
              </a:rPr>
              <a:t>by</a:t>
            </a:r>
            <a:r>
              <a:rPr lang="es-ES" sz="1700" dirty="0">
                <a:solidFill>
                  <a:schemeClr val="bg1"/>
                </a:solidFill>
              </a:rPr>
              <a:t> 5 </a:t>
            </a:r>
            <a:r>
              <a:rPr lang="es-ES" sz="1700" dirty="0" err="1">
                <a:solidFill>
                  <a:schemeClr val="bg1"/>
                </a:solidFill>
              </a:rPr>
              <a:t>since</a:t>
            </a:r>
            <a:r>
              <a:rPr lang="es-ES" sz="1700" dirty="0">
                <a:solidFill>
                  <a:schemeClr val="bg1"/>
                </a:solidFill>
              </a:rPr>
              <a:t> 2016.</a:t>
            </a:r>
          </a:p>
          <a:p>
            <a:pPr marL="285750" indent="-285750">
              <a:spcBef>
                <a:spcPts val="450"/>
              </a:spcBef>
              <a:buFont typeface="Calibri" panose="020F0502020204030204" pitchFamily="34" charset="0"/>
              <a:buChar char="̶"/>
            </a:pPr>
            <a:r>
              <a:rPr lang="es-ES" sz="1700" dirty="0" err="1">
                <a:solidFill>
                  <a:schemeClr val="bg1"/>
                </a:solidFill>
              </a:rPr>
              <a:t>First</a:t>
            </a:r>
            <a:r>
              <a:rPr lang="es-ES" sz="1700" dirty="0">
                <a:solidFill>
                  <a:schemeClr val="bg1"/>
                </a:solidFill>
              </a:rPr>
              <a:t> </a:t>
            </a:r>
            <a:r>
              <a:rPr lang="es-ES" sz="1700" dirty="0" err="1">
                <a:solidFill>
                  <a:schemeClr val="bg1"/>
                </a:solidFill>
              </a:rPr>
              <a:t>it</a:t>
            </a:r>
            <a:r>
              <a:rPr lang="es-ES" sz="1700" dirty="0">
                <a:solidFill>
                  <a:schemeClr val="bg1"/>
                </a:solidFill>
              </a:rPr>
              <a:t> </a:t>
            </a:r>
            <a:r>
              <a:rPr lang="es-ES" sz="1700" dirty="0" err="1">
                <a:solidFill>
                  <a:schemeClr val="bg1"/>
                </a:solidFill>
              </a:rPr>
              <a:t>was</a:t>
            </a:r>
            <a:r>
              <a:rPr lang="es-ES" sz="1700" dirty="0">
                <a:solidFill>
                  <a:schemeClr val="bg1"/>
                </a:solidFill>
              </a:rPr>
              <a:t> </a:t>
            </a:r>
            <a:r>
              <a:rPr lang="es-ES" sz="1700" dirty="0" err="1">
                <a:solidFill>
                  <a:schemeClr val="bg1"/>
                </a:solidFill>
              </a:rPr>
              <a:t>the</a:t>
            </a:r>
            <a:r>
              <a:rPr lang="es-ES" sz="1700" dirty="0">
                <a:solidFill>
                  <a:schemeClr val="bg1"/>
                </a:solidFill>
              </a:rPr>
              <a:t> </a:t>
            </a:r>
            <a:r>
              <a:rPr lang="es-ES" sz="1700" dirty="0" err="1">
                <a:solidFill>
                  <a:schemeClr val="bg1"/>
                </a:solidFill>
              </a:rPr>
              <a:t>carriers</a:t>
            </a:r>
            <a:r>
              <a:rPr lang="es-ES" sz="1700" dirty="0">
                <a:solidFill>
                  <a:schemeClr val="bg1"/>
                </a:solidFill>
              </a:rPr>
              <a:t>, </a:t>
            </a:r>
            <a:r>
              <a:rPr lang="es-ES" sz="1700" dirty="0" err="1">
                <a:solidFill>
                  <a:schemeClr val="bg1"/>
                </a:solidFill>
              </a:rPr>
              <a:t>then</a:t>
            </a:r>
            <a:r>
              <a:rPr lang="es-ES" sz="1700" dirty="0">
                <a:solidFill>
                  <a:schemeClr val="bg1"/>
                </a:solidFill>
              </a:rPr>
              <a:t> </a:t>
            </a:r>
            <a:r>
              <a:rPr lang="es-ES" sz="1700" dirty="0" err="1">
                <a:solidFill>
                  <a:schemeClr val="bg1"/>
                </a:solidFill>
              </a:rPr>
              <a:t>came</a:t>
            </a:r>
            <a:r>
              <a:rPr lang="es-ES" sz="1700" dirty="0">
                <a:solidFill>
                  <a:schemeClr val="bg1"/>
                </a:solidFill>
              </a:rPr>
              <a:t> </a:t>
            </a:r>
            <a:r>
              <a:rPr lang="es-ES" sz="1700" dirty="0" err="1">
                <a:solidFill>
                  <a:schemeClr val="bg1"/>
                </a:solidFill>
              </a:rPr>
              <a:t>the</a:t>
            </a:r>
            <a:r>
              <a:rPr lang="es-ES" sz="1700" dirty="0">
                <a:solidFill>
                  <a:schemeClr val="bg1"/>
                </a:solidFill>
              </a:rPr>
              <a:t> </a:t>
            </a:r>
            <a:r>
              <a:rPr lang="es-ES" sz="1700" dirty="0" err="1">
                <a:solidFill>
                  <a:schemeClr val="bg1"/>
                </a:solidFill>
              </a:rPr>
              <a:t>banks</a:t>
            </a:r>
            <a:r>
              <a:rPr lang="es-ES" sz="1700" dirty="0">
                <a:solidFill>
                  <a:schemeClr val="bg1"/>
                </a:solidFill>
              </a:rPr>
              <a:t>, </a:t>
            </a:r>
            <a:r>
              <a:rPr lang="es-ES" sz="1700" dirty="0" err="1">
                <a:solidFill>
                  <a:schemeClr val="bg1"/>
                </a:solidFill>
              </a:rPr>
              <a:t>now</a:t>
            </a:r>
            <a:r>
              <a:rPr lang="es-ES" sz="1700" dirty="0">
                <a:solidFill>
                  <a:schemeClr val="bg1"/>
                </a:solidFill>
              </a:rPr>
              <a:t> </a:t>
            </a:r>
            <a:r>
              <a:rPr lang="es-ES" sz="1700" dirty="0" err="1">
                <a:solidFill>
                  <a:schemeClr val="bg1"/>
                </a:solidFill>
              </a:rPr>
              <a:t>it’s</a:t>
            </a:r>
            <a:r>
              <a:rPr lang="es-ES" sz="1700" dirty="0">
                <a:solidFill>
                  <a:schemeClr val="bg1"/>
                </a:solidFill>
              </a:rPr>
              <a:t> </a:t>
            </a:r>
            <a:r>
              <a:rPr lang="es-ES" sz="1700" dirty="0" err="1">
                <a:solidFill>
                  <a:schemeClr val="bg1"/>
                </a:solidFill>
              </a:rPr>
              <a:t>the</a:t>
            </a:r>
            <a:r>
              <a:rPr lang="es-ES" sz="1700" dirty="0">
                <a:solidFill>
                  <a:schemeClr val="bg1"/>
                </a:solidFill>
              </a:rPr>
              <a:t> </a:t>
            </a:r>
            <a:r>
              <a:rPr lang="es-ES" sz="1700" dirty="0" err="1">
                <a:solidFill>
                  <a:schemeClr val="bg1"/>
                </a:solidFill>
              </a:rPr>
              <a:t>turn</a:t>
            </a:r>
            <a:r>
              <a:rPr lang="es-ES" sz="1700" dirty="0">
                <a:solidFill>
                  <a:schemeClr val="bg1"/>
                </a:solidFill>
              </a:rPr>
              <a:t> </a:t>
            </a:r>
            <a:r>
              <a:rPr lang="es-ES" sz="1700" dirty="0" err="1">
                <a:solidFill>
                  <a:schemeClr val="bg1"/>
                </a:solidFill>
              </a:rPr>
              <a:t>of</a:t>
            </a:r>
            <a:r>
              <a:rPr lang="es-ES" sz="1700" dirty="0">
                <a:solidFill>
                  <a:schemeClr val="bg1"/>
                </a:solidFill>
              </a:rPr>
              <a:t> </a:t>
            </a:r>
            <a:r>
              <a:rPr lang="es-ES" sz="1700" dirty="0" err="1">
                <a:solidFill>
                  <a:schemeClr val="bg1"/>
                </a:solidFill>
              </a:rPr>
              <a:t>insurance</a:t>
            </a:r>
            <a:r>
              <a:rPr lang="es-ES" sz="1700" dirty="0">
                <a:solidFill>
                  <a:schemeClr val="bg1"/>
                </a:solidFill>
              </a:rPr>
              <a:t> </a:t>
            </a:r>
            <a:r>
              <a:rPr lang="es-ES" sz="1700" dirty="0" err="1">
                <a:solidFill>
                  <a:schemeClr val="bg1"/>
                </a:solidFill>
              </a:rPr>
              <a:t>companies</a:t>
            </a:r>
            <a:r>
              <a:rPr lang="es-ES" sz="1700" dirty="0">
                <a:solidFill>
                  <a:schemeClr val="bg1"/>
                </a:solidFill>
              </a:rPr>
              <a:t>.</a:t>
            </a:r>
          </a:p>
          <a:p>
            <a:pPr marL="285750" indent="-285750">
              <a:spcBef>
                <a:spcPts val="450"/>
              </a:spcBef>
              <a:buFont typeface="Calibri" panose="020F0502020204030204" pitchFamily="34" charset="0"/>
              <a:buChar char="̶"/>
            </a:pPr>
            <a:r>
              <a:rPr lang="es-ES" sz="1700" dirty="0" err="1">
                <a:solidFill>
                  <a:schemeClr val="bg1"/>
                </a:solidFill>
              </a:rPr>
              <a:t>Wefox</a:t>
            </a:r>
            <a:r>
              <a:rPr lang="es-ES" sz="1700" dirty="0">
                <a:solidFill>
                  <a:schemeClr val="bg1"/>
                </a:solidFill>
              </a:rPr>
              <a:t>, in </a:t>
            </a:r>
            <a:r>
              <a:rPr lang="es-ES" sz="1700" dirty="0" err="1">
                <a:solidFill>
                  <a:schemeClr val="bg1"/>
                </a:solidFill>
              </a:rPr>
              <a:t>Germany</a:t>
            </a:r>
            <a:r>
              <a:rPr lang="es-ES" sz="1700" dirty="0">
                <a:solidFill>
                  <a:schemeClr val="bg1"/>
                </a:solidFill>
              </a:rPr>
              <a:t>, </a:t>
            </a:r>
            <a:r>
              <a:rPr lang="es-ES" sz="1700" dirty="0" err="1">
                <a:solidFill>
                  <a:schemeClr val="bg1"/>
                </a:solidFill>
              </a:rPr>
              <a:t>raised</a:t>
            </a:r>
            <a:r>
              <a:rPr lang="es-ES" sz="1700" dirty="0">
                <a:solidFill>
                  <a:schemeClr val="bg1"/>
                </a:solidFill>
              </a:rPr>
              <a:t> $650M </a:t>
            </a:r>
            <a:r>
              <a:rPr lang="es-ES" sz="1700" dirty="0" err="1">
                <a:solidFill>
                  <a:schemeClr val="bg1"/>
                </a:solidFill>
              </a:rPr>
              <a:t>last</a:t>
            </a:r>
            <a:r>
              <a:rPr lang="es-ES" sz="1700" dirty="0">
                <a:solidFill>
                  <a:schemeClr val="bg1"/>
                </a:solidFill>
              </a:rPr>
              <a:t> June.</a:t>
            </a:r>
          </a:p>
          <a:p>
            <a:pPr marL="285750" indent="-285750">
              <a:spcBef>
                <a:spcPts val="450"/>
              </a:spcBef>
              <a:buFont typeface="Calibri" panose="020F0502020204030204" pitchFamily="34" charset="0"/>
              <a:buChar char="̶"/>
            </a:pPr>
            <a:r>
              <a:rPr lang="es-ES" sz="1700" dirty="0" err="1">
                <a:solidFill>
                  <a:schemeClr val="bg1"/>
                </a:solidFill>
              </a:rPr>
              <a:t>Industry</a:t>
            </a:r>
            <a:r>
              <a:rPr lang="es-ES" sz="1700" dirty="0">
                <a:solidFill>
                  <a:schemeClr val="bg1"/>
                </a:solidFill>
              </a:rPr>
              <a:t> </a:t>
            </a:r>
            <a:r>
              <a:rPr lang="es-ES" sz="1700" dirty="0" err="1">
                <a:solidFill>
                  <a:schemeClr val="bg1"/>
                </a:solidFill>
              </a:rPr>
              <a:t>deals</a:t>
            </a:r>
            <a:r>
              <a:rPr lang="es-ES" sz="1700" dirty="0">
                <a:solidFill>
                  <a:schemeClr val="bg1"/>
                </a:solidFill>
              </a:rPr>
              <a:t> are </a:t>
            </a:r>
            <a:r>
              <a:rPr lang="es-ES" sz="1700" dirty="0" err="1">
                <a:solidFill>
                  <a:schemeClr val="bg1"/>
                </a:solidFill>
              </a:rPr>
              <a:t>expected</a:t>
            </a:r>
            <a:r>
              <a:rPr lang="es-ES" sz="1700" dirty="0">
                <a:solidFill>
                  <a:schemeClr val="bg1"/>
                </a:solidFill>
              </a:rPr>
              <a:t> </a:t>
            </a:r>
            <a:r>
              <a:rPr lang="es-ES" sz="1700" dirty="0" err="1">
                <a:solidFill>
                  <a:schemeClr val="bg1"/>
                </a:solidFill>
              </a:rPr>
              <a:t>to</a:t>
            </a:r>
            <a:r>
              <a:rPr lang="es-ES" sz="1700" dirty="0">
                <a:solidFill>
                  <a:schemeClr val="bg1"/>
                </a:solidFill>
              </a:rPr>
              <a:t> </a:t>
            </a:r>
            <a:r>
              <a:rPr lang="es-ES" sz="1700" dirty="0" err="1">
                <a:solidFill>
                  <a:schemeClr val="bg1"/>
                </a:solidFill>
              </a:rPr>
              <a:t>accumulate</a:t>
            </a:r>
            <a:r>
              <a:rPr lang="es-ES" sz="1700" dirty="0">
                <a:solidFill>
                  <a:schemeClr val="bg1"/>
                </a:solidFill>
              </a:rPr>
              <a:t> €4.2B </a:t>
            </a:r>
            <a:r>
              <a:rPr lang="es-ES" sz="1700" dirty="0" err="1">
                <a:solidFill>
                  <a:schemeClr val="bg1"/>
                </a:solidFill>
              </a:rPr>
              <a:t>this</a:t>
            </a:r>
            <a:r>
              <a:rPr lang="es-ES" sz="1700" dirty="0">
                <a:solidFill>
                  <a:schemeClr val="bg1"/>
                </a:solidFill>
              </a:rPr>
              <a:t> </a:t>
            </a:r>
            <a:r>
              <a:rPr lang="es-ES" sz="1700" dirty="0" err="1">
                <a:solidFill>
                  <a:schemeClr val="bg1"/>
                </a:solidFill>
              </a:rPr>
              <a:t>year</a:t>
            </a:r>
            <a:r>
              <a:rPr lang="es-ES" sz="1700" dirty="0">
                <a:solidFill>
                  <a:schemeClr val="bg1"/>
                </a:solidFill>
              </a:rPr>
              <a:t>.</a:t>
            </a:r>
          </a:p>
          <a:p>
            <a:pPr marL="285750" indent="-285750">
              <a:spcBef>
                <a:spcPts val="450"/>
              </a:spcBef>
              <a:buFont typeface="Calibri" panose="020F0502020204030204" pitchFamily="34" charset="0"/>
              <a:buChar char="̶"/>
            </a:pPr>
            <a:r>
              <a:rPr lang="es-ES" sz="1700" dirty="0" err="1">
                <a:solidFill>
                  <a:schemeClr val="bg1"/>
                </a:solidFill>
              </a:rPr>
              <a:t>Europe</a:t>
            </a:r>
            <a:r>
              <a:rPr lang="es-ES" sz="1700" dirty="0">
                <a:solidFill>
                  <a:schemeClr val="bg1"/>
                </a:solidFill>
              </a:rPr>
              <a:t> </a:t>
            </a:r>
            <a:r>
              <a:rPr lang="es-ES" sz="1700" dirty="0" err="1">
                <a:solidFill>
                  <a:schemeClr val="bg1"/>
                </a:solidFill>
              </a:rPr>
              <a:t>is</a:t>
            </a:r>
            <a:r>
              <a:rPr lang="es-ES" sz="1700" dirty="0">
                <a:solidFill>
                  <a:schemeClr val="bg1"/>
                </a:solidFill>
              </a:rPr>
              <a:t> </a:t>
            </a:r>
            <a:r>
              <a:rPr lang="es-ES" sz="1700" dirty="0" err="1">
                <a:solidFill>
                  <a:schemeClr val="bg1"/>
                </a:solidFill>
              </a:rPr>
              <a:t>the</a:t>
            </a:r>
            <a:r>
              <a:rPr lang="es-ES" sz="1700" dirty="0">
                <a:solidFill>
                  <a:schemeClr val="bg1"/>
                </a:solidFill>
              </a:rPr>
              <a:t> </a:t>
            </a:r>
            <a:r>
              <a:rPr lang="es-ES" sz="1700" dirty="0" err="1">
                <a:solidFill>
                  <a:schemeClr val="bg1"/>
                </a:solidFill>
              </a:rPr>
              <a:t>fastest-growing</a:t>
            </a:r>
            <a:r>
              <a:rPr lang="es-ES" sz="1700" dirty="0">
                <a:solidFill>
                  <a:schemeClr val="bg1"/>
                </a:solidFill>
              </a:rPr>
              <a:t> </a:t>
            </a:r>
            <a:r>
              <a:rPr lang="es-ES" sz="1700" dirty="0" err="1">
                <a:solidFill>
                  <a:schemeClr val="bg1"/>
                </a:solidFill>
              </a:rPr>
              <a:t>region</a:t>
            </a:r>
            <a:r>
              <a:rPr lang="es-ES" sz="1700" dirty="0">
                <a:solidFill>
                  <a:schemeClr val="bg1"/>
                </a:solidFill>
              </a:rPr>
              <a:t> </a:t>
            </a:r>
            <a:r>
              <a:rPr lang="es-ES" sz="1700" dirty="0" err="1">
                <a:solidFill>
                  <a:schemeClr val="bg1"/>
                </a:solidFill>
              </a:rPr>
              <a:t>for</a:t>
            </a:r>
            <a:r>
              <a:rPr lang="es-ES" sz="1700" dirty="0">
                <a:solidFill>
                  <a:schemeClr val="bg1"/>
                </a:solidFill>
              </a:rPr>
              <a:t> insurtech </a:t>
            </a:r>
            <a:r>
              <a:rPr lang="es-ES" sz="1700" dirty="0" err="1">
                <a:solidFill>
                  <a:schemeClr val="bg1"/>
                </a:solidFill>
              </a:rPr>
              <a:t>companies</a:t>
            </a:r>
            <a:r>
              <a:rPr lang="es-ES" sz="1700" dirty="0">
                <a:solidFill>
                  <a:schemeClr val="bg1"/>
                </a:solidFill>
              </a:rPr>
              <a:t>, UK and </a:t>
            </a:r>
            <a:r>
              <a:rPr lang="es-ES" sz="1700" dirty="0" err="1">
                <a:solidFill>
                  <a:schemeClr val="bg1"/>
                </a:solidFill>
              </a:rPr>
              <a:t>Germany</a:t>
            </a:r>
            <a:r>
              <a:rPr lang="es-ES" sz="1700" dirty="0">
                <a:solidFill>
                  <a:schemeClr val="bg1"/>
                </a:solidFill>
              </a:rPr>
              <a:t> </a:t>
            </a:r>
            <a:r>
              <a:rPr lang="es-ES" sz="1700" dirty="0" err="1">
                <a:solidFill>
                  <a:schemeClr val="bg1"/>
                </a:solidFill>
              </a:rPr>
              <a:t>leading</a:t>
            </a:r>
            <a:r>
              <a:rPr lang="es-ES" sz="1700" dirty="0">
                <a:solidFill>
                  <a:schemeClr val="bg1"/>
                </a:solidFill>
              </a:rPr>
              <a:t>, </a:t>
            </a:r>
            <a:r>
              <a:rPr lang="es-ES" sz="1700" dirty="0" err="1">
                <a:solidFill>
                  <a:schemeClr val="bg1"/>
                </a:solidFill>
              </a:rPr>
              <a:t>followed</a:t>
            </a:r>
            <a:r>
              <a:rPr lang="es-ES" sz="1700" dirty="0">
                <a:solidFill>
                  <a:schemeClr val="bg1"/>
                </a:solidFill>
              </a:rPr>
              <a:t> </a:t>
            </a:r>
            <a:r>
              <a:rPr lang="es-ES" sz="1700" dirty="0" err="1">
                <a:solidFill>
                  <a:schemeClr val="bg1"/>
                </a:solidFill>
              </a:rPr>
              <a:t>by</a:t>
            </a:r>
            <a:r>
              <a:rPr lang="es-ES" sz="1700" dirty="0">
                <a:solidFill>
                  <a:schemeClr val="bg1"/>
                </a:solidFill>
              </a:rPr>
              <a:t> France.</a:t>
            </a:r>
          </a:p>
          <a:p>
            <a:pPr marL="285750" indent="-285750">
              <a:spcBef>
                <a:spcPts val="450"/>
              </a:spcBef>
              <a:buFont typeface="Calibri" panose="020F0502020204030204" pitchFamily="34" charset="0"/>
              <a:buChar char="̶"/>
            </a:pPr>
            <a:r>
              <a:rPr lang="es-ES" sz="1700" dirty="0" err="1">
                <a:solidFill>
                  <a:schemeClr val="bg1"/>
                </a:solidFill>
              </a:rPr>
              <a:t>Spain</a:t>
            </a:r>
            <a:r>
              <a:rPr lang="es-ES" sz="1700" dirty="0">
                <a:solidFill>
                  <a:schemeClr val="bg1"/>
                </a:solidFill>
              </a:rPr>
              <a:t> </a:t>
            </a:r>
            <a:r>
              <a:rPr lang="es-ES" sz="1700" dirty="0" err="1">
                <a:solidFill>
                  <a:schemeClr val="bg1"/>
                </a:solidFill>
              </a:rPr>
              <a:t>attracted</a:t>
            </a:r>
            <a:r>
              <a:rPr lang="es-ES" sz="1700" dirty="0">
                <a:solidFill>
                  <a:schemeClr val="bg1"/>
                </a:solidFill>
              </a:rPr>
              <a:t> 2% </a:t>
            </a:r>
            <a:r>
              <a:rPr lang="es-ES" sz="1700" dirty="0" err="1">
                <a:solidFill>
                  <a:schemeClr val="bg1"/>
                </a:solidFill>
              </a:rPr>
              <a:t>of</a:t>
            </a:r>
            <a:r>
              <a:rPr lang="es-ES" sz="1700" dirty="0">
                <a:solidFill>
                  <a:schemeClr val="bg1"/>
                </a:solidFill>
              </a:rPr>
              <a:t> </a:t>
            </a:r>
            <a:r>
              <a:rPr lang="es-ES" sz="1700" dirty="0" err="1">
                <a:solidFill>
                  <a:schemeClr val="bg1"/>
                </a:solidFill>
              </a:rPr>
              <a:t>Europe’s</a:t>
            </a:r>
            <a:r>
              <a:rPr lang="es-ES" sz="1700" dirty="0">
                <a:solidFill>
                  <a:schemeClr val="bg1"/>
                </a:solidFill>
              </a:rPr>
              <a:t> insurtech </a:t>
            </a:r>
            <a:r>
              <a:rPr lang="es-ES" sz="1700" dirty="0" err="1">
                <a:solidFill>
                  <a:schemeClr val="bg1"/>
                </a:solidFill>
              </a:rPr>
              <a:t>investments</a:t>
            </a:r>
            <a:r>
              <a:rPr lang="es-ES" sz="1700" dirty="0">
                <a:solidFill>
                  <a:schemeClr val="bg1"/>
                </a:solidFill>
              </a:rPr>
              <a:t> in </a:t>
            </a:r>
            <a:r>
              <a:rPr lang="es-ES" sz="1700" dirty="0" err="1">
                <a:solidFill>
                  <a:schemeClr val="bg1"/>
                </a:solidFill>
              </a:rPr>
              <a:t>the</a:t>
            </a:r>
            <a:r>
              <a:rPr lang="es-ES" sz="1700" dirty="0">
                <a:solidFill>
                  <a:schemeClr val="bg1"/>
                </a:solidFill>
              </a:rPr>
              <a:t> </a:t>
            </a:r>
            <a:r>
              <a:rPr lang="es-ES" sz="1700" dirty="0" err="1">
                <a:solidFill>
                  <a:schemeClr val="bg1"/>
                </a:solidFill>
              </a:rPr>
              <a:t>last</a:t>
            </a:r>
            <a:r>
              <a:rPr lang="es-ES" sz="1700" dirty="0">
                <a:solidFill>
                  <a:schemeClr val="bg1"/>
                </a:solidFill>
              </a:rPr>
              <a:t> 5 </a:t>
            </a:r>
            <a:r>
              <a:rPr lang="es-ES" sz="1700" dirty="0" err="1">
                <a:solidFill>
                  <a:schemeClr val="bg1"/>
                </a:solidFill>
              </a:rPr>
              <a:t>years</a:t>
            </a:r>
            <a:r>
              <a:rPr lang="es-ES" sz="1700" dirty="0">
                <a:solidFill>
                  <a:schemeClr val="bg1"/>
                </a:solidFill>
              </a:rPr>
              <a:t>, UK </a:t>
            </a:r>
            <a:r>
              <a:rPr lang="es-ES" sz="1700" dirty="0" err="1">
                <a:solidFill>
                  <a:schemeClr val="bg1"/>
                </a:solidFill>
              </a:rPr>
              <a:t>heading</a:t>
            </a:r>
            <a:r>
              <a:rPr lang="es-ES" sz="1700" dirty="0">
                <a:solidFill>
                  <a:schemeClr val="bg1"/>
                </a:solidFill>
              </a:rPr>
              <a:t> </a:t>
            </a:r>
            <a:r>
              <a:rPr lang="es-ES" sz="1700" dirty="0" err="1">
                <a:solidFill>
                  <a:schemeClr val="bg1"/>
                </a:solidFill>
              </a:rPr>
              <a:t>the</a:t>
            </a:r>
            <a:r>
              <a:rPr lang="es-ES" sz="1700" dirty="0">
                <a:solidFill>
                  <a:schemeClr val="bg1"/>
                </a:solidFill>
              </a:rPr>
              <a:t> </a:t>
            </a:r>
            <a:r>
              <a:rPr lang="es-ES" sz="1700" dirty="0" err="1">
                <a:solidFill>
                  <a:schemeClr val="bg1"/>
                </a:solidFill>
              </a:rPr>
              <a:t>list</a:t>
            </a:r>
            <a:r>
              <a:rPr lang="es-ES" sz="1700" dirty="0">
                <a:solidFill>
                  <a:schemeClr val="bg1"/>
                </a:solidFill>
              </a:rPr>
              <a:t> </a:t>
            </a:r>
            <a:r>
              <a:rPr lang="es-ES" sz="1700" dirty="0" err="1">
                <a:solidFill>
                  <a:schemeClr val="bg1"/>
                </a:solidFill>
              </a:rPr>
              <a:t>with</a:t>
            </a:r>
            <a:r>
              <a:rPr lang="es-ES" sz="1700" dirty="0">
                <a:solidFill>
                  <a:schemeClr val="bg1"/>
                </a:solidFill>
              </a:rPr>
              <a:t> 40%.</a:t>
            </a:r>
          </a:p>
          <a:p>
            <a:pPr marL="285750" indent="-285750">
              <a:spcBef>
                <a:spcPts val="450"/>
              </a:spcBef>
              <a:buFont typeface="Calibri" panose="020F0502020204030204" pitchFamily="34" charset="0"/>
              <a:buChar char="̶"/>
            </a:pPr>
            <a:r>
              <a:rPr lang="es-ES" sz="1700" dirty="0" err="1">
                <a:solidFill>
                  <a:schemeClr val="bg1"/>
                </a:solidFill>
              </a:rPr>
              <a:t>Further</a:t>
            </a:r>
            <a:r>
              <a:rPr lang="es-ES" sz="1700" dirty="0">
                <a:solidFill>
                  <a:schemeClr val="bg1"/>
                </a:solidFill>
              </a:rPr>
              <a:t> </a:t>
            </a:r>
            <a:r>
              <a:rPr lang="es-ES" sz="1700" dirty="0" err="1">
                <a:solidFill>
                  <a:schemeClr val="bg1"/>
                </a:solidFill>
              </a:rPr>
              <a:t>than</a:t>
            </a:r>
            <a:r>
              <a:rPr lang="es-ES" sz="1700" dirty="0">
                <a:solidFill>
                  <a:schemeClr val="bg1"/>
                </a:solidFill>
              </a:rPr>
              <a:t> London, new </a:t>
            </a:r>
            <a:r>
              <a:rPr lang="es-ES" sz="1700" dirty="0" err="1">
                <a:solidFill>
                  <a:schemeClr val="bg1"/>
                </a:solidFill>
              </a:rPr>
              <a:t>hubs</a:t>
            </a:r>
            <a:r>
              <a:rPr lang="es-ES" sz="1700" dirty="0">
                <a:solidFill>
                  <a:schemeClr val="bg1"/>
                </a:solidFill>
              </a:rPr>
              <a:t> </a:t>
            </a:r>
            <a:r>
              <a:rPr lang="es-ES" sz="1700" dirty="0" err="1">
                <a:solidFill>
                  <a:schemeClr val="bg1"/>
                </a:solidFill>
              </a:rPr>
              <a:t>Like</a:t>
            </a:r>
            <a:r>
              <a:rPr lang="es-ES" sz="1700" dirty="0">
                <a:solidFill>
                  <a:schemeClr val="bg1"/>
                </a:solidFill>
              </a:rPr>
              <a:t> Paris, </a:t>
            </a:r>
            <a:r>
              <a:rPr lang="es-ES" sz="1700" dirty="0" err="1">
                <a:solidFill>
                  <a:schemeClr val="bg1"/>
                </a:solidFill>
              </a:rPr>
              <a:t>Berlin</a:t>
            </a:r>
            <a:r>
              <a:rPr lang="es-ES" sz="1700" dirty="0">
                <a:solidFill>
                  <a:schemeClr val="bg1"/>
                </a:solidFill>
              </a:rPr>
              <a:t>, </a:t>
            </a:r>
            <a:r>
              <a:rPr lang="es-ES" sz="1700" dirty="0" err="1">
                <a:solidFill>
                  <a:schemeClr val="bg1"/>
                </a:solidFill>
              </a:rPr>
              <a:t>Amsterdam</a:t>
            </a:r>
            <a:r>
              <a:rPr lang="es-ES" sz="1700" dirty="0">
                <a:solidFill>
                  <a:schemeClr val="bg1"/>
                </a:solidFill>
              </a:rPr>
              <a:t> </a:t>
            </a:r>
            <a:r>
              <a:rPr lang="es-ES" sz="1700" dirty="0" err="1">
                <a:solidFill>
                  <a:schemeClr val="bg1"/>
                </a:solidFill>
              </a:rPr>
              <a:t>or</a:t>
            </a:r>
            <a:r>
              <a:rPr lang="es-ES" sz="1700" dirty="0">
                <a:solidFill>
                  <a:schemeClr val="bg1"/>
                </a:solidFill>
              </a:rPr>
              <a:t> </a:t>
            </a:r>
            <a:r>
              <a:rPr lang="es-ES" sz="1700" dirty="0" err="1">
                <a:solidFill>
                  <a:schemeClr val="bg1"/>
                </a:solidFill>
              </a:rPr>
              <a:t>Stockholm</a:t>
            </a:r>
            <a:r>
              <a:rPr lang="es-ES" sz="1700" dirty="0">
                <a:solidFill>
                  <a:schemeClr val="bg1"/>
                </a:solidFill>
              </a:rPr>
              <a:t> are </a:t>
            </a:r>
            <a:r>
              <a:rPr lang="es-ES" sz="1700" dirty="0" err="1">
                <a:solidFill>
                  <a:schemeClr val="bg1"/>
                </a:solidFill>
              </a:rPr>
              <a:t>blooming</a:t>
            </a:r>
            <a:r>
              <a:rPr lang="es-ES" sz="1700" dirty="0">
                <a:solidFill>
                  <a:schemeClr val="bg1"/>
                </a:solidFill>
              </a:rPr>
              <a:t>.</a:t>
            </a:r>
            <a:endParaRPr lang="es-ES" sz="937" dirty="0">
              <a:solidFill>
                <a:srgbClr val="766A62"/>
              </a:solidFill>
              <a:latin typeface="Arial" pitchFamily="34" charset="0"/>
              <a:cs typeface="Arial" pitchFamily="34" charset="0"/>
            </a:endParaRPr>
          </a:p>
        </p:txBody>
      </p:sp>
      <p:sp>
        <p:nvSpPr>
          <p:cNvPr id="12" name="Date Placeholder 2">
            <a:extLst>
              <a:ext uri="{FF2B5EF4-FFF2-40B4-BE49-F238E27FC236}">
                <a16:creationId xmlns:a16="http://schemas.microsoft.com/office/drawing/2014/main" id="{07A9C196-F750-49F9-93CC-473BDFBB9059}"/>
              </a:ext>
            </a:extLst>
          </p:cNvPr>
          <p:cNvSpPr txBox="1">
            <a:spLocks/>
          </p:cNvSpPr>
          <p:nvPr/>
        </p:nvSpPr>
        <p:spPr>
          <a:xfrm>
            <a:off x="7943171" y="5832200"/>
            <a:ext cx="3240000" cy="594000"/>
          </a:xfrm>
          <a:prstGeom prst="rect">
            <a:avLst/>
          </a:prstGeom>
        </p:spPr>
        <p:txBody>
          <a:bodyPr vert="horz" lIns="0" tIns="0" rIns="0" bIns="0" rtlCol="0" anchor="ctr"/>
          <a:lstStyle>
            <a:defPPr>
              <a:defRPr lang="de-DE"/>
            </a:defPPr>
            <a:lvl1pPr marL="0" algn="r" defTabSz="685800" rtl="0" eaLnBrk="1" latinLnBrk="0" hangingPunct="1">
              <a:defRPr sz="1000" b="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CMS</a:t>
            </a:r>
            <a:endParaRPr lang="en-GB" dirty="0"/>
          </a:p>
        </p:txBody>
      </p:sp>
    </p:spTree>
    <p:extLst>
      <p:ext uri="{BB962C8B-B14F-4D97-AF65-F5344CB8AC3E}">
        <p14:creationId xmlns:p14="http://schemas.microsoft.com/office/powerpoint/2010/main" val="2193509946"/>
      </p:ext>
    </p:extLst>
  </p:cSld>
  <p:clrMapOvr>
    <a:masterClrMapping/>
  </p:clrMapOvr>
</p:sld>
</file>

<file path=ppt/theme/theme1.xml><?xml version="1.0" encoding="utf-8"?>
<a:theme xmlns:a="http://schemas.openxmlformats.org/drawingml/2006/main" name="1_Office Theme">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 social media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 social media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 social media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9C06A7CC8DA64EB6B9928DDFC31D40" ma:contentTypeVersion="12" ma:contentTypeDescription="Create a new document." ma:contentTypeScope="" ma:versionID="f49554c5627a28bac9cd3e78dd6dd0b1">
  <xsd:schema xmlns:xsd="http://www.w3.org/2001/XMLSchema" xmlns:xs="http://www.w3.org/2001/XMLSchema" xmlns:p="http://schemas.microsoft.com/office/2006/metadata/properties" xmlns:ns2="ed884dab-023b-4427-8d1e-651fe34f8a35" xmlns:ns3="9c7d6e98-181e-4608-b39c-4ba442178d11" targetNamespace="http://schemas.microsoft.com/office/2006/metadata/properties" ma:root="true" ma:fieldsID="c92fc3b80992200aa9b8964f33a27143" ns2:_="" ns3:_="">
    <xsd:import namespace="ed884dab-023b-4427-8d1e-651fe34f8a35"/>
    <xsd:import namespace="9c7d6e98-181e-4608-b39c-4ba442178d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84dab-023b-4427-8d1e-651fe34f8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7d6e98-181e-4608-b39c-4ba442178d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E2A55A-0EBD-41DC-B549-B21BC5B20CA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10422a6-d572-4321-a6b5-a319caf1c1bd"/>
    <ds:schemaRef ds:uri="a348408f-3848-4e52-b78a-a143ecd2f401"/>
    <ds:schemaRef ds:uri="http://www.w3.org/XML/1998/namespace"/>
    <ds:schemaRef ds:uri="http://purl.org/dc/dcmitype/"/>
  </ds:schemaRefs>
</ds:datastoreItem>
</file>

<file path=customXml/itemProps2.xml><?xml version="1.0" encoding="utf-8"?>
<ds:datastoreItem xmlns:ds="http://schemas.openxmlformats.org/officeDocument/2006/customXml" ds:itemID="{B0E07AD3-C79E-46B4-B205-2F4277492AC6}">
  <ds:schemaRefs>
    <ds:schemaRef ds:uri="http://schemas.microsoft.com/sharepoint/v3/contenttype/forms"/>
  </ds:schemaRefs>
</ds:datastoreItem>
</file>

<file path=customXml/itemProps3.xml><?xml version="1.0" encoding="utf-8"?>
<ds:datastoreItem xmlns:ds="http://schemas.openxmlformats.org/officeDocument/2006/customXml" ds:itemID="{2F396908-1D9F-4AD8-81E0-F0C058BF6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84dab-023b-4427-8d1e-651fe34f8a35"/>
    <ds:schemaRef ds:uri="9c7d6e98-181e-4608-b39c-4ba442178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288</TotalTime>
  <Words>1924</Words>
  <Application>Microsoft Office PowerPoint</Application>
  <PresentationFormat>Custom</PresentationFormat>
  <Paragraphs>252</Paragraphs>
  <Slides>27</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Symbol</vt:lpstr>
      <vt:lpstr>Verdana</vt:lpstr>
      <vt:lpstr>Wingdings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Kohlase, Donata</dc:creator>
  <cp:lastModifiedBy>Sébastien Guélet</cp:lastModifiedBy>
  <cp:revision>303</cp:revision>
  <dcterms:created xsi:type="dcterms:W3CDTF">2017-10-11T16:38:29Z</dcterms:created>
  <dcterms:modified xsi:type="dcterms:W3CDTF">2021-07-08T06:41:58Z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2017-10-11T00:00:00Z</vt:filetime>
  </property>
  <property fmtid="{D5CDD505-2E9C-101B-9397-08002B2CF9AE}" pid="3" name="Creator">
    <vt:lpwstr>Adobe Acrobat 17.12</vt:lpwstr>
  </property>
  <property fmtid="{D5CDD505-2E9C-101B-9397-08002B2CF9AE}" pid="4" name="LastSaved">
    <vt:filetime>2017-10-11T00:00:00Z</vt:filetime>
  </property>
  <property fmtid="{D5CDD505-2E9C-101B-9397-08002B2CF9AE}" pid="5" name="ContentTypeId">
    <vt:lpwstr>0x0101004D9C06A7CC8DA64EB6B9928DDFC31D40</vt:lpwstr>
  </property>
  <property fmtid="{D5CDD505-2E9C-101B-9397-08002B2CF9AE}" pid="6" name="AuthorIds_UIVersion_512">
    <vt:lpwstr>6</vt:lpwstr>
  </property>
  <property fmtid="{D5CDD505-2E9C-101B-9397-08002B2CF9AE}" pid="7" name="AuthorIds_UIVersion_1024">
    <vt:lpwstr>6</vt:lpwstr>
  </property>
  <property fmtid="{D5CDD505-2E9C-101B-9397-08002B2CF9AE}" pid="8" name="AuthorIds_UIVersion_2048">
    <vt:lpwstr>6</vt:lpwstr>
  </property>
  <property fmtid="{D5CDD505-2E9C-101B-9397-08002B2CF9AE}" pid="9" name="Order">
    <vt:r8>6446500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ies>
</file>