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814" r:id="rId1"/>
    <p:sldMasterId id="2147483831" r:id="rId2"/>
    <p:sldMasterId id="2147483820" r:id="rId3"/>
    <p:sldMasterId id="2147483838" r:id="rId4"/>
  </p:sldMasterIdLst>
  <p:notesMasterIdLst>
    <p:notesMasterId r:id="rId26"/>
  </p:notesMasterIdLst>
  <p:handoutMasterIdLst>
    <p:handoutMasterId r:id="rId27"/>
  </p:handoutMasterIdLst>
  <p:sldIdLst>
    <p:sldId id="1505" r:id="rId5"/>
    <p:sldId id="1521" r:id="rId6"/>
    <p:sldId id="1527" r:id="rId7"/>
    <p:sldId id="1482" r:id="rId8"/>
    <p:sldId id="1528" r:id="rId9"/>
    <p:sldId id="1544" r:id="rId10"/>
    <p:sldId id="1483" r:id="rId11"/>
    <p:sldId id="1535" r:id="rId12"/>
    <p:sldId id="1536" r:id="rId13"/>
    <p:sldId id="1542" r:id="rId14"/>
    <p:sldId id="260" r:id="rId15"/>
    <p:sldId id="265" r:id="rId16"/>
    <p:sldId id="267" r:id="rId17"/>
    <p:sldId id="270" r:id="rId18"/>
    <p:sldId id="271" r:id="rId19"/>
    <p:sldId id="1543" r:id="rId20"/>
    <p:sldId id="1534" r:id="rId21"/>
    <p:sldId id="1540" r:id="rId22"/>
    <p:sldId id="1541" r:id="rId23"/>
    <p:sldId id="1526" r:id="rId24"/>
    <p:sldId id="26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45" userDrawn="1">
          <p15:clr>
            <a:srgbClr val="A4A3A4"/>
          </p15:clr>
        </p15:guide>
        <p15:guide id="2" pos="3787" userDrawn="1">
          <p15:clr>
            <a:srgbClr val="A4A3A4"/>
          </p15:clr>
        </p15:guide>
        <p15:guide id="3" pos="2564" userDrawn="1">
          <p15:clr>
            <a:srgbClr val="A4A3A4"/>
          </p15:clr>
        </p15:guide>
        <p15:guide id="4" pos="274" userDrawn="1">
          <p15:clr>
            <a:srgbClr val="A4A3A4"/>
          </p15:clr>
        </p15:guide>
        <p15:guide id="5" pos="5490" userDrawn="1">
          <p15:clr>
            <a:srgbClr val="A4A3A4"/>
          </p15:clr>
        </p15:guide>
        <p15:guide id="6" orient="horz" pos="1752" userDrawn="1">
          <p15:clr>
            <a:srgbClr val="A4A3A4"/>
          </p15:clr>
        </p15:guide>
        <p15:guide id="7" orient="horz" pos="1298" userDrawn="1">
          <p15:clr>
            <a:srgbClr val="A4A3A4"/>
          </p15:clr>
        </p15:guide>
        <p15:guide id="8" pos="97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5B4"/>
    <a:srgbClr val="00759A"/>
    <a:srgbClr val="71DDFF"/>
    <a:srgbClr val="13294A"/>
    <a:srgbClr val="83BDCF"/>
    <a:srgbClr val="B2D6E1"/>
    <a:srgbClr val="000000"/>
    <a:srgbClr val="C59217"/>
    <a:srgbClr val="ECC411"/>
    <a:srgbClr val="FBF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89" autoAdjust="0"/>
    <p:restoredTop sz="92172" autoAdjust="0"/>
  </p:normalViewPr>
  <p:slideViewPr>
    <p:cSldViewPr>
      <p:cViewPr>
        <p:scale>
          <a:sx n="87" d="100"/>
          <a:sy n="87" d="100"/>
        </p:scale>
        <p:origin x="96" y="438"/>
      </p:cViewPr>
      <p:guideLst>
        <p:guide orient="horz" pos="3945"/>
        <p:guide pos="3787"/>
        <p:guide pos="2564"/>
        <p:guide pos="274"/>
        <p:guide pos="5490"/>
        <p:guide orient="horz" pos="1752"/>
        <p:guide orient="horz" pos="1298"/>
        <p:guide pos="9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0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074EF9-2D1C-444F-892A-3DE5023F3264}" type="datetimeFigureOut">
              <a:rPr lang="de-DE" smtClean="0"/>
              <a:pPr/>
              <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64FE75-9390-4697-9DC7-085317AE8E1C}" type="slidenum">
              <a:rPr lang="de-DE" smtClean="0"/>
              <a:pPr/>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EE0E7-FE49-49E0-B574-252EA06FC051}" type="datetimeFigureOut">
              <a:rPr lang="de-DE" smtClean="0"/>
              <a:pPr/>
              <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08A02-0983-4D98-8FAA-A493F3BA4192}" type="slidenum">
              <a:rPr lang="de-DE" smtClean="0"/>
              <a:pPr/>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65193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76032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65193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5245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2002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90007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32385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en-US" sz="2400" baseline="0" noProof="0">
                <a:solidFill>
                  <a:srgbClr val="000000"/>
                </a:solidFill>
                <a:latin typeface="Arial"/>
              </a:rPr>
              <a:t>Click to edit Master title style</a:t>
            </a:r>
            <a:endParaRPr lang="en-GB" noProof="0" dirty="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a:solidFill>
                  <a:srgbClr val="000000"/>
                </a:solidFill>
                <a:latin typeface="Arial"/>
              </a:rPr>
              <a:t>Sub-heading, Arial 18/22pt.</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348805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termediate_title_page_with_full_bg_colour">
    <p:spTree>
      <p:nvGrpSpPr>
        <p:cNvPr id="1" name=""/>
        <p:cNvGrpSpPr/>
        <p:nvPr/>
      </p:nvGrpSpPr>
      <p:grpSpPr>
        <a:xfrm>
          <a:off x="0" y="0"/>
          <a:ext cx="0" cy="0"/>
          <a:chOff x="0" y="0"/>
          <a:chExt cx="0" cy="0"/>
        </a:xfrm>
      </p:grpSpPr>
      <p:pic>
        <p:nvPicPr>
          <p:cNvPr id="5" name="Picture 4" descr="A picture containing building, outdoor, rug, street&#10;&#10;Description automatically generated">
            <a:extLst>
              <a:ext uri="{FF2B5EF4-FFF2-40B4-BE49-F238E27FC236}">
                <a16:creationId xmlns:a16="http://schemas.microsoft.com/office/drawing/2014/main" id="{454F634C-9760-44C6-9306-22E7824857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616" y="0"/>
            <a:ext cx="10657184" cy="6858000"/>
          </a:xfrm>
          <a:prstGeom prst="rect">
            <a:avLst/>
          </a:prstGeom>
        </p:spPr>
      </p:pic>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FFFFFF"/>
              </a:solidFill>
              <a:latin typeface="Arial" panose="020B0604020202020204" pitchFamily="34" charset="0"/>
              <a:cs typeface="Arial" pitchFamily="34" charset="0"/>
            </a:endParaRPr>
          </a:p>
        </p:txBody>
      </p:sp>
      <p:sp>
        <p:nvSpPr>
          <p:cNvPr id="12"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FFFFFF"/>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97135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Tree>
    <p:extLst>
      <p:ext uri="{BB962C8B-B14F-4D97-AF65-F5344CB8AC3E}">
        <p14:creationId xmlns:p14="http://schemas.microsoft.com/office/powerpoint/2010/main" val="4093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cxnSp>
        <p:nvCxnSpPr>
          <p:cNvPr id="4" name="Gerade Verbindung 3"/>
          <p:cNvCxnSpPr/>
          <p:nvPr userDrawn="1"/>
        </p:nvCxnSpPr>
        <p:spPr>
          <a:xfrm>
            <a:off x="390155" y="4278484"/>
            <a:ext cx="4397872" cy="223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387733" y="6118759"/>
            <a:ext cx="441528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10013" y="3669606"/>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n>
                  <a:noFill/>
                </a:ln>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cms-lawnow.com</a:t>
            </a: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
        <p:nvSpPr>
          <p:cNvPr id="11" name="Textfeld 2">
            <a:extLst>
              <a:ext uri="{FF2B5EF4-FFF2-40B4-BE49-F238E27FC236}">
                <a16:creationId xmlns:a16="http://schemas.microsoft.com/office/drawing/2014/main" id="{4C1EEB9D-97DE-40CD-9772-FB0E22292E1F}"/>
              </a:ext>
            </a:extLst>
          </p:cNvPr>
          <p:cNvSpPr txBox="1"/>
          <p:nvPr userDrawn="1"/>
        </p:nvSpPr>
        <p:spPr>
          <a:xfrm>
            <a:off x="407527" y="4346766"/>
            <a:ext cx="4392613" cy="2001568"/>
          </a:xfrm>
          <a:prstGeom prst="rect">
            <a:avLst/>
          </a:prstGeom>
          <a:noFill/>
          <a:ln>
            <a:noFill/>
          </a:ln>
        </p:spPr>
        <p:txBody>
          <a:bodyPr lIns="0" tIns="0" rIns="0" bIns="0" anchor="b"/>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lnSpc>
                <a:spcPts val="900"/>
              </a:lnSpc>
              <a:defRPr/>
            </a:pPr>
            <a:r>
              <a:rPr lang="en-GB" altLang="de-DE" sz="650" dirty="0">
                <a:latin typeface="Arial" charset="0"/>
              </a:rPr>
              <a:t>CMS Legal Services EEIG (CMS EEIG) is a European Economic Interest Grouping that coordinates an organisation </a:t>
            </a:r>
            <a:br>
              <a:rPr lang="en-GB" altLang="de-DE" sz="650" dirty="0">
                <a:latin typeface="Arial" charset="0"/>
              </a:rPr>
            </a:br>
            <a:r>
              <a:rPr lang="en-GB" altLang="de-DE" sz="650" dirty="0">
                <a:latin typeface="Arial" charset="0"/>
              </a:rPr>
              <a:t>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 </a:t>
            </a:r>
          </a:p>
          <a:p>
            <a:pPr eaLnBrk="1" hangingPunct="1">
              <a:lnSpc>
                <a:spcPts val="900"/>
              </a:lnSpc>
              <a:defRPr/>
            </a:pPr>
            <a:endParaRPr lang="en-GB" altLang="de-DE" sz="650" dirty="0">
              <a:latin typeface="Arial" charset="0"/>
            </a:endParaRPr>
          </a:p>
          <a:p>
            <a:pPr eaLnBrk="1" hangingPunct="1">
              <a:lnSpc>
                <a:spcPts val="900"/>
              </a:lnSpc>
              <a:defRPr/>
            </a:pPr>
            <a:r>
              <a:rPr lang="en-GB" altLang="de-DE" sz="650" b="1" dirty="0">
                <a:latin typeface="Arial" charset="0"/>
              </a:rPr>
              <a:t>CMS locations: </a:t>
            </a:r>
          </a:p>
          <a:p>
            <a:pPr>
              <a:lnSpc>
                <a:spcPts val="900"/>
              </a:lnSpc>
              <a:defRPr/>
            </a:pPr>
            <a:r>
              <a:rPr lang="en-GB" altLang="de-DE" sz="650" dirty="0">
                <a:latin typeface="Arial" charset="0"/>
              </a:rPr>
              <a:t>Aberdeen, Algiers, Amsterdam, Antwerp, Barcelona, Beijing, Belgrade, Berlin, Bogotá, Bratislava, Bristol, Brussels, Bucharest, Budapest, Casablanca, Cologne, Dubai, Duesseldorf, Edinburgh, Frankfurt, Funchal, Geneva, Glasgow, Hamburg, Hong Kong, Istanbul, Johannesburg, Kyiv, Leipzig, Lima, Lisbon, Ljubljana, London, Luanda, Luxembourg, Lyon, Madrid, Manchester, Mexico City, Milan, Mombasa, Monaco, Moscow, Munich, Muscat, Nairobi, Paris, Podgorica, Poznan, Prague, Reading, Rio de Janeiro, Riyadh, Rome, Santiago de Chile, Sarajevo, Seville, Shanghai, Sheffield, Singapore, Skopje, Sofia, Strasbourg, Stuttgart, Tirana, Utrecht, Vienna, Warsaw, Zagreb and Zurich.</a:t>
            </a:r>
          </a:p>
          <a:p>
            <a:pPr>
              <a:lnSpc>
                <a:spcPts val="900"/>
              </a:lnSpc>
              <a:defRPr/>
            </a:pPr>
            <a:endParaRPr lang="en-GB" altLang="de-DE" sz="650" dirty="0">
              <a:latin typeface="Arial" charset="0"/>
            </a:endParaRPr>
          </a:p>
          <a:p>
            <a:pPr>
              <a:lnSpc>
                <a:spcPts val="900"/>
              </a:lnSpc>
              <a:defRPr/>
            </a:pPr>
            <a:endParaRPr lang="en-GB" altLang="de-DE" sz="650" dirty="0">
              <a:latin typeface="Arial" charset="0"/>
            </a:endParaRPr>
          </a:p>
          <a:p>
            <a:pPr eaLnBrk="1" hangingPunct="1">
              <a:lnSpc>
                <a:spcPts val="900"/>
              </a:lnSpc>
              <a:defRPr/>
            </a:pPr>
            <a:r>
              <a:rPr lang="en-GB" altLang="de-DE" sz="650" b="1" dirty="0" err="1">
                <a:latin typeface="Arial" charset="0"/>
              </a:rPr>
              <a:t>cms.law</a:t>
            </a:r>
            <a:endParaRPr lang="en-GB" altLang="de-DE" sz="650" b="1" dirty="0">
              <a:latin typeface="Arial" charset="0"/>
            </a:endParaRPr>
          </a:p>
        </p:txBody>
      </p:sp>
    </p:spTree>
    <p:extLst>
      <p:ext uri="{BB962C8B-B14F-4D97-AF65-F5344CB8AC3E}">
        <p14:creationId xmlns:p14="http://schemas.microsoft.com/office/powerpoint/2010/main" val="260024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pic>
        <p:nvPicPr>
          <p:cNvPr id="2" name="Picture 1" descr="CMSLegal_Cover_Logo_IM_iL_001_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283" y="429768"/>
            <a:ext cx="8281432" cy="649225"/>
          </a:xfrm>
          <a:prstGeom prst="rect">
            <a:avLst/>
          </a:prstGeom>
        </p:spPr>
      </p:pic>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8173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pic>
        <p:nvPicPr>
          <p:cNvPr id="2" name="Picture 1" descr="CMSLegal_Cover_Logo_IM_iL_001_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283" y="429768"/>
            <a:ext cx="8281432" cy="649225"/>
          </a:xfrm>
          <a:prstGeom prst="rect">
            <a:avLst/>
          </a:prstGeom>
        </p:spPr>
      </p:pic>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8"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766A62"/>
              </a:solidFill>
              <a:latin typeface="Arial" panose="020B0604020202020204" pitchFamily="34" charset="0"/>
              <a:cs typeface="Arial" pitchFamily="34" charset="0"/>
            </a:endParaRP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766A62"/>
              </a:solidFill>
              <a:latin typeface="Arial" panose="020B0604020202020204"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33919A-D030-4050-90F6-8247A194C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pic>
        <p:nvPicPr>
          <p:cNvPr id="9" name="Picture 2" descr="CMSLegal_Cover_Logo_IM_iL_001_N"/>
          <p:cNvPicPr>
            <a:picLocks noChangeAspect="1"/>
          </p:cNvPicPr>
          <p:nvPr userDrawn="1"/>
        </p:nvPicPr>
        <p:blipFill rotWithShape="1">
          <a:blip r:embed="rId3" cstate="print">
            <a:extLst>
              <a:ext uri="{28A0092B-C50C-407E-A947-70E740481C1C}">
                <a14:useLocalDpi xmlns:a14="http://schemas.microsoft.com/office/drawing/2010/main" val="0"/>
              </a:ext>
            </a:extLst>
          </a:blip>
          <a:srcRect l="81302"/>
          <a:stretch/>
        </p:blipFill>
        <p:spPr>
          <a:xfrm>
            <a:off x="7164287" y="429768"/>
            <a:ext cx="1548427" cy="649225"/>
          </a:xfrm>
          <a:prstGeom prst="rect">
            <a:avLst/>
          </a:prstGeom>
        </p:spPr>
      </p:pic>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FFFFFF"/>
              </a:solidFill>
              <a:latin typeface="Arial" panose="020B0604020202020204" pitchFamily="34" charset="0"/>
              <a:cs typeface="Arial" pitchFamily="34" charset="0"/>
            </a:endParaRPr>
          </a:p>
        </p:txBody>
      </p:sp>
      <p:sp>
        <p:nvSpPr>
          <p:cNvPr id="12"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FFFFFF"/>
              </a:solidFill>
              <a:latin typeface="Arial" panose="020B0604020202020204"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3A1A2B-D3B0-41A9-8E82-D2B278C54302}"/>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l="18673" t="5746" r="14536" b="13817"/>
          <a:stretch/>
        </p:blipFill>
        <p:spPr>
          <a:xfrm>
            <a:off x="4317299" y="2498400"/>
            <a:ext cx="4826701" cy="4359600"/>
          </a:xfrm>
          <a:prstGeom prst="rect">
            <a:avLst/>
          </a:prstGeom>
        </p:spPr>
      </p:pic>
      <p:sp>
        <p:nvSpPr>
          <p:cNvPr id="6149" name="Titelplatzhalter 1" descr="CMSLegal_Cover_Heading"/>
          <p:cNvSpPr>
            <a:spLocks noGrp="1"/>
          </p:cNvSpPr>
          <p:nvPr userDrawn="1">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2" name="TextBox 11" descr="CMSLegal_Cover_Footer_and_Date"/>
          <p:cNvSpPr txBox="1"/>
          <p:nvPr userDrawn="1"/>
        </p:nvSpPr>
        <p:spPr>
          <a:xfrm>
            <a:off x="432000" y="6318000"/>
            <a:ext cx="8280000" cy="540000"/>
          </a:xfrm>
          <a:prstGeom prst="rect">
            <a:avLst/>
          </a:prstGeom>
          <a:noFill/>
          <a:ln>
            <a:noFill/>
          </a:ln>
        </p:spPr>
        <p:txBody>
          <a:bodyPr wrap="square" lIns="0" tIns="0" rIns="0" bIns="0" rtlCol="0">
            <a:noAutofit/>
          </a:bodyPr>
          <a:lstStyle/>
          <a:p>
            <a:endParaRPr lang="en-GB" sz="1300" kern="1560" baseline="0" noProof="0" dirty="0">
              <a:solidFill>
                <a:srgbClr val="000000"/>
              </a:solidFill>
              <a:latin typeface="Arial" panose="020B0604020202020204" pitchFamily="34" charset="0"/>
              <a:cs typeface="Arial" pitchFamily="34" charset="0"/>
            </a:endParaRPr>
          </a:p>
        </p:txBody>
      </p:sp>
      <p:sp>
        <p:nvSpPr>
          <p:cNvPr id="11" name="Rechteck 10" descr="CMSLegal_Wedges_001"/>
          <p:cNvSpPr/>
          <p:nvPr userDrawn="1"/>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userDrawn="1"/>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pic>
        <p:nvPicPr>
          <p:cNvPr id="6" name="Picture 5" descr="CMSLegal_Cover_Logo_YWF_iL_001_P">
            <a:extLst>
              <a:ext uri="{FF2B5EF4-FFF2-40B4-BE49-F238E27FC236}">
                <a16:creationId xmlns:a16="http://schemas.microsoft.com/office/drawing/2014/main" id="{EDB9B08A-A80B-472F-B1C5-85EF918CE61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3902"/>
          <a:stretch/>
        </p:blipFill>
        <p:spPr>
          <a:xfrm>
            <a:off x="7380312" y="432000"/>
            <a:ext cx="1333121" cy="649225"/>
          </a:xfrm>
          <a:prstGeom prst="rect">
            <a:avLst/>
          </a:prstGeom>
        </p:spPr>
      </p:pic>
      <p:pic>
        <p:nvPicPr>
          <p:cNvPr id="14" name="Picture 13">
            <a:extLst>
              <a:ext uri="{FF2B5EF4-FFF2-40B4-BE49-F238E27FC236}">
                <a16:creationId xmlns:a16="http://schemas.microsoft.com/office/drawing/2014/main" id="{36FAB209-B934-4B62-BEBF-6C31292025C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09552" y="5319572"/>
            <a:ext cx="3890323" cy="1205772"/>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hf hdr="0" ftr="0" dt="0"/>
  <p:txStyles>
    <p:titleStyle>
      <a:lvl1pPr algn="l" rtl="0" eaLnBrk="1" fontAlgn="base" hangingPunct="1">
        <a:spcBef>
          <a:spcPct val="0"/>
        </a:spcBef>
        <a:spcAft>
          <a:spcPct val="0"/>
        </a:spcAft>
        <a:defRPr lang="de-DE" sz="24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userDrawn="1"/>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2"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766A62"/>
              </a:solidFill>
              <a:latin typeface="Arial" panose="020B0604020202020204"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 id="2147483846" r:id="rId7"/>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5"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766A62"/>
              </a:solidFill>
              <a:latin typeface="Arial" panose="020B0604020202020204" pitchFamily="34" charset="0"/>
              <a:cs typeface="Arial" pitchFamily="34" charset="0"/>
            </a:endParaRPr>
          </a:p>
        </p:txBody>
      </p:sp>
      <p:sp>
        <p:nvSpPr>
          <p:cNvPr id="6"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https://f.datasrvr.com/f1/520/12368/Popescu-Cristina-CMS-ROU.jpg" TargetMode="External"/><Relationship Id="rId2" Type="http://schemas.openxmlformats.org/officeDocument/2006/relationships/image" Target="https://f.datasrvr.com/f1/620/45044/NERA_ONLINE.jpg" TargetMode="External"/><Relationship Id="rId1" Type="http://schemas.openxmlformats.org/officeDocument/2006/relationships/slideLayout" Target="../slideLayouts/slideLayout12.xml"/><Relationship Id="rId4" Type="http://schemas.openxmlformats.org/officeDocument/2006/relationships/image" Target="https://f.datasrvr.com/f1/020/35214/Benes-Petr-CMS-CZE.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https://f.datasrvr.com/f1/020/35214/Benes-Petr-CMS-CZE.jpg" TargetMode="External"/><Relationship Id="rId2" Type="http://schemas.openxmlformats.org/officeDocument/2006/relationships/image" Target="https://f.datasrvr.com/f1/620/45044/NERA_ONLINE.jpg" TargetMode="External"/><Relationship Id="rId1" Type="http://schemas.openxmlformats.org/officeDocument/2006/relationships/slideLayout" Target="../slideLayouts/slideLayout5.xml"/><Relationship Id="rId4" Type="http://schemas.openxmlformats.org/officeDocument/2006/relationships/image" Target="https://f.datasrvr.com/f1/520/12368/Popescu-Cristina-CMS-ROU.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F056DC-9544-4C27-BA70-88F2DC56FEA4}"/>
              </a:ext>
            </a:extLst>
          </p:cNvPr>
          <p:cNvSpPr/>
          <p:nvPr/>
        </p:nvSpPr>
        <p:spPr>
          <a:xfrm>
            <a:off x="432000" y="2907870"/>
            <a:ext cx="8532488" cy="1692771"/>
          </a:xfrm>
          <a:prstGeom prst="rect">
            <a:avLst/>
          </a:prstGeom>
        </p:spPr>
        <p:txBody>
          <a:bodyPr wrap="square">
            <a:spAutoFit/>
          </a:bodyPr>
          <a:lstStyle/>
          <a:p>
            <a:br>
              <a:rPr lang="pl-PL" sz="4800" dirty="0">
                <a:solidFill>
                  <a:srgbClr val="0070C0"/>
                </a:solidFill>
                <a:latin typeface="+mj-lt"/>
                <a:cs typeface="Segoe UI Semilight" panose="020B0402040204020203" pitchFamily="34" charset="0"/>
              </a:rPr>
            </a:br>
            <a:r>
              <a:rPr lang="es-ES" sz="2800" dirty="0">
                <a:solidFill>
                  <a:schemeClr val="accent1"/>
                </a:solidFill>
                <a:latin typeface="+mj-lt"/>
                <a:cs typeface="Calibri" panose="020F0502020204030204" pitchFamily="34" charset="0"/>
              </a:rPr>
              <a:t>Central &amp; Eastern</a:t>
            </a:r>
            <a:r>
              <a:rPr lang="pl-PL" sz="2800" dirty="0">
                <a:solidFill>
                  <a:schemeClr val="accent1"/>
                </a:solidFill>
                <a:latin typeface="+mj-lt"/>
                <a:cs typeface="Calibri" panose="020F0502020204030204" pitchFamily="34" charset="0"/>
              </a:rPr>
              <a:t> Europe </a:t>
            </a:r>
            <a:r>
              <a:rPr lang="pl-PL" sz="2800" dirty="0" err="1">
                <a:solidFill>
                  <a:schemeClr val="accent1"/>
                </a:solidFill>
                <a:latin typeface="+mj-lt"/>
                <a:cs typeface="Calibri" panose="020F0502020204030204" pitchFamily="34" charset="0"/>
              </a:rPr>
              <a:t>Webina</a:t>
            </a:r>
            <a:r>
              <a:rPr lang="en-GB" sz="2800" dirty="0">
                <a:solidFill>
                  <a:schemeClr val="accent1"/>
                </a:solidFill>
                <a:latin typeface="+mj-lt"/>
                <a:cs typeface="Calibri" panose="020F0502020204030204" pitchFamily="34" charset="0"/>
              </a:rPr>
              <a:t>r | Recent developments impacting the insurance sector  </a:t>
            </a:r>
            <a:endParaRPr lang="en-US" sz="2800" dirty="0">
              <a:solidFill>
                <a:schemeClr val="accent1"/>
              </a:solidFill>
              <a:latin typeface="+mj-lt"/>
              <a:cs typeface="Calibri" panose="020F0502020204030204" pitchFamily="34" charset="0"/>
            </a:endParaRPr>
          </a:p>
        </p:txBody>
      </p:sp>
      <p:sp>
        <p:nvSpPr>
          <p:cNvPr id="6" name="Rectangle 5">
            <a:extLst>
              <a:ext uri="{FF2B5EF4-FFF2-40B4-BE49-F238E27FC236}">
                <a16:creationId xmlns:a16="http://schemas.microsoft.com/office/drawing/2014/main" id="{3BFAC083-B137-499F-B6DB-CEC28D247873}"/>
              </a:ext>
            </a:extLst>
          </p:cNvPr>
          <p:cNvSpPr/>
          <p:nvPr/>
        </p:nvSpPr>
        <p:spPr>
          <a:xfrm>
            <a:off x="432000" y="5625885"/>
            <a:ext cx="3168352" cy="400110"/>
          </a:xfrm>
          <a:prstGeom prst="rect">
            <a:avLst/>
          </a:prstGeom>
        </p:spPr>
        <p:txBody>
          <a:bodyPr wrap="square">
            <a:spAutoFit/>
          </a:bodyPr>
          <a:lstStyle/>
          <a:p>
            <a:r>
              <a:rPr lang="es-ES" sz="2000" dirty="0">
                <a:solidFill>
                  <a:schemeClr val="accent1"/>
                </a:solidFill>
                <a:latin typeface="+mj-lt"/>
                <a:cs typeface="Calibri" panose="020F0502020204030204" pitchFamily="34" charset="0"/>
              </a:rPr>
              <a:t>1</a:t>
            </a:r>
            <a:r>
              <a:rPr lang="pl-PL" sz="2000" dirty="0">
                <a:solidFill>
                  <a:schemeClr val="accent1"/>
                </a:solidFill>
                <a:latin typeface="+mj-lt"/>
                <a:cs typeface="Calibri" panose="020F0502020204030204" pitchFamily="34" charset="0"/>
              </a:rPr>
              <a:t>0</a:t>
            </a:r>
            <a:r>
              <a:rPr lang="es-ES" sz="2000" dirty="0">
                <a:solidFill>
                  <a:schemeClr val="accent1"/>
                </a:solidFill>
                <a:latin typeface="+mj-lt"/>
                <a:cs typeface="Calibri" panose="020F0502020204030204" pitchFamily="34" charset="0"/>
              </a:rPr>
              <a:t> December </a:t>
            </a:r>
            <a:r>
              <a:rPr lang="pl-PL" sz="2000" dirty="0">
                <a:solidFill>
                  <a:schemeClr val="accent1"/>
                </a:solidFill>
                <a:latin typeface="+mj-lt"/>
                <a:cs typeface="Calibri" panose="020F0502020204030204" pitchFamily="34" charset="0"/>
              </a:rPr>
              <a:t>2020</a:t>
            </a:r>
            <a:endParaRPr lang="en-GB" sz="2000" dirty="0">
              <a:solidFill>
                <a:schemeClr val="accent1"/>
              </a:solidFill>
              <a:latin typeface="+mj-lt"/>
              <a:cs typeface="Calibri" panose="020F0502020204030204" pitchFamily="34" charset="0"/>
            </a:endParaRPr>
          </a:p>
        </p:txBody>
      </p:sp>
      <p:pic>
        <p:nvPicPr>
          <p:cNvPr id="7" name="Imagen 6">
            <a:extLst>
              <a:ext uri="{FF2B5EF4-FFF2-40B4-BE49-F238E27FC236}">
                <a16:creationId xmlns:a16="http://schemas.microsoft.com/office/drawing/2014/main" id="{03D24C20-0383-49B9-A901-8CB3B64E5636}"/>
              </a:ext>
            </a:extLst>
          </p:cNvPr>
          <p:cNvPicPr>
            <a:picLocks noChangeAspect="1"/>
          </p:cNvPicPr>
          <p:nvPr/>
        </p:nvPicPr>
        <p:blipFill>
          <a:blip r:embed="rId2"/>
          <a:stretch>
            <a:fillRect/>
          </a:stretch>
        </p:blipFill>
        <p:spPr>
          <a:xfrm>
            <a:off x="7731" y="1232115"/>
            <a:ext cx="9144000" cy="1836845"/>
          </a:xfrm>
          <a:prstGeom prst="rect">
            <a:avLst/>
          </a:prstGeom>
        </p:spPr>
      </p:pic>
    </p:spTree>
    <p:extLst>
      <p:ext uri="{BB962C8B-B14F-4D97-AF65-F5344CB8AC3E}">
        <p14:creationId xmlns:p14="http://schemas.microsoft.com/office/powerpoint/2010/main" val="32134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nature, resort&#10;&#10;Description automatically generated">
            <a:extLst>
              <a:ext uri="{FF2B5EF4-FFF2-40B4-BE49-F238E27FC236}">
                <a16:creationId xmlns:a16="http://schemas.microsoft.com/office/drawing/2014/main" id="{592F044F-BFD8-45A3-B452-239D9F97D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52" y="0"/>
            <a:ext cx="9681882" cy="6885384"/>
          </a:xfrm>
          <a:prstGeom prst="rect">
            <a:avLst/>
          </a:prstGeom>
        </p:spPr>
      </p:pic>
      <p:pic>
        <p:nvPicPr>
          <p:cNvPr id="2" name="Picture 2" descr="CMSLegal_Cover_Logo_IM_iL_001_N">
            <a:extLst>
              <a:ext uri="{FF2B5EF4-FFF2-40B4-BE49-F238E27FC236}">
                <a16:creationId xmlns:a16="http://schemas.microsoft.com/office/drawing/2014/main" id="{472CB5F5-99FF-4777-93DD-05910A702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302"/>
          <a:stretch/>
        </p:blipFill>
        <p:spPr>
          <a:xfrm>
            <a:off x="7164287" y="429768"/>
            <a:ext cx="1548427" cy="649225"/>
          </a:xfrm>
          <a:prstGeom prst="rect">
            <a:avLst/>
          </a:prstGeom>
        </p:spPr>
      </p:pic>
      <p:sp>
        <p:nvSpPr>
          <p:cNvPr id="7" name="Rectangle 6" descr="CMSLegal_Shape_Fill">
            <a:extLst>
              <a:ext uri="{FF2B5EF4-FFF2-40B4-BE49-F238E27FC236}">
                <a16:creationId xmlns:a16="http://schemas.microsoft.com/office/drawing/2014/main" id="{7155C3A2-211B-46F7-9CB5-F2EEAF038CDD}"/>
              </a:ext>
            </a:extLst>
          </p:cNvPr>
          <p:cNvSpPr/>
          <p:nvPr/>
        </p:nvSpPr>
        <p:spPr>
          <a:xfrm>
            <a:off x="-396552" y="5599837"/>
            <a:ext cx="9681882" cy="1296000"/>
          </a:xfrm>
          <a:prstGeom prst="rect">
            <a:avLst/>
          </a:prstGeom>
          <a:solidFill>
            <a:srgbClr val="3095B4"/>
          </a:solidFill>
          <a:ln w="9525">
            <a:solidFill>
              <a:srgbClr val="309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endParaRPr>
          </a:p>
        </p:txBody>
      </p:sp>
      <p:sp>
        <p:nvSpPr>
          <p:cNvPr id="5" name="Title 1">
            <a:extLst>
              <a:ext uri="{FF2B5EF4-FFF2-40B4-BE49-F238E27FC236}">
                <a16:creationId xmlns:a16="http://schemas.microsoft.com/office/drawing/2014/main" id="{6D4C2D28-9B6C-43DA-BC0D-5DD41D08B6B5}"/>
              </a:ext>
            </a:extLst>
          </p:cNvPr>
          <p:cNvSpPr txBox="1">
            <a:spLocks/>
          </p:cNvSpPr>
          <p:nvPr/>
        </p:nvSpPr>
        <p:spPr>
          <a:xfrm>
            <a:off x="467544" y="5957989"/>
            <a:ext cx="7200000" cy="504056"/>
          </a:xfrm>
          <a:prstGeom prst="rect">
            <a:avLst/>
          </a:prstGeom>
        </p:spPr>
        <p:txBody>
          <a:bodyPr/>
          <a:lst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en-GB" dirty="0">
                <a:solidFill>
                  <a:schemeClr val="bg2"/>
                </a:solidFill>
              </a:rPr>
              <a:t>Czech Republic</a:t>
            </a:r>
            <a:endParaRPr lang="en-US" dirty="0">
              <a:solidFill>
                <a:schemeClr val="bg2"/>
              </a:solidFill>
            </a:endParaRPr>
          </a:p>
        </p:txBody>
      </p:sp>
    </p:spTree>
    <p:extLst>
      <p:ext uri="{BB962C8B-B14F-4D97-AF65-F5344CB8AC3E}">
        <p14:creationId xmlns:p14="http://schemas.microsoft.com/office/powerpoint/2010/main" val="17337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cs-CZ" dirty="0" err="1"/>
              <a:t>Protection</a:t>
            </a:r>
            <a:r>
              <a:rPr lang="cs-CZ" dirty="0"/>
              <a:t> </a:t>
            </a:r>
            <a:r>
              <a:rPr lang="cs-CZ" dirty="0" err="1"/>
              <a:t>of</a:t>
            </a:r>
            <a:r>
              <a:rPr lang="cs-CZ" dirty="0"/>
              <a:t> </a:t>
            </a:r>
            <a:r>
              <a:rPr lang="cs-CZ" dirty="0" err="1"/>
              <a:t>Whistleblowers</a:t>
            </a:r>
            <a:endParaRPr lang="en-GB" noProof="0" dirty="0"/>
          </a:p>
        </p:txBody>
      </p:sp>
      <p:sp>
        <p:nvSpPr>
          <p:cNvPr id="9" name="Text Placeholder 8">
            <a:extLst>
              <a:ext uri="{FF2B5EF4-FFF2-40B4-BE49-F238E27FC236}">
                <a16:creationId xmlns:a16="http://schemas.microsoft.com/office/drawing/2014/main" id="{2473F69A-149F-4205-B829-9938A0085FDD}"/>
              </a:ext>
            </a:extLst>
          </p:cNvPr>
          <p:cNvSpPr>
            <a:spLocks noGrp="1"/>
          </p:cNvSpPr>
          <p:nvPr>
            <p:ph type="body" sz="quarter" idx="11"/>
          </p:nvPr>
        </p:nvSpPr>
        <p:spPr/>
        <p:txBody>
          <a:bodyPr/>
          <a:lstStyle/>
          <a:p>
            <a:pPr marL="893763" indent="0">
              <a:buNone/>
            </a:pPr>
            <a:r>
              <a:rPr lang="en-US" b="1" dirty="0">
                <a:solidFill>
                  <a:schemeClr val="accent3"/>
                </a:solidFill>
              </a:rPr>
              <a:t>Draft Bills on the Protection of Whistleblowers</a:t>
            </a:r>
          </a:p>
          <a:p>
            <a:pPr marL="1236663"/>
            <a:r>
              <a:rPr lang="en-US" sz="1800" dirty="0"/>
              <a:t>One by the Ministry of Justice</a:t>
            </a:r>
          </a:p>
          <a:p>
            <a:pPr marL="1236663"/>
            <a:r>
              <a:rPr lang="en-US" sz="1800" dirty="0"/>
              <a:t>One from the Chamber of Deputies</a:t>
            </a:r>
          </a:p>
          <a:p>
            <a:pPr marL="0" indent="0">
              <a:buNone/>
            </a:pPr>
            <a:endParaRPr lang="en-US" dirty="0"/>
          </a:p>
          <a:p>
            <a:r>
              <a:rPr lang="en-US" dirty="0"/>
              <a:t>Implementing </a:t>
            </a:r>
            <a:r>
              <a:rPr lang="en-US" b="1" dirty="0">
                <a:solidFill>
                  <a:schemeClr val="accent3"/>
                </a:solidFill>
              </a:rPr>
              <a:t>Directive (EU) 2019/1937 of the European Parliament and of the Council of 23 October 2019 on the protection of persons who report breaches of Union law</a:t>
            </a:r>
          </a:p>
          <a:p>
            <a:r>
              <a:rPr lang="en-US" dirty="0"/>
              <a:t>The aim is to ensure the protection of people who work in the private or public sector and who report illegal acts of which they have become aware in connection with the performance of their work</a:t>
            </a:r>
          </a:p>
          <a:p>
            <a:r>
              <a:rPr lang="cs-CZ" dirty="0"/>
              <a:t>E</a:t>
            </a:r>
            <a:r>
              <a:rPr lang="en-US" dirty="0" err="1"/>
              <a:t>xpected</a:t>
            </a:r>
            <a:r>
              <a:rPr lang="en-US" dirty="0"/>
              <a:t> to come into effect until</a:t>
            </a:r>
            <a:r>
              <a:rPr lang="cs-CZ" dirty="0"/>
              <a:t> </a:t>
            </a:r>
            <a:r>
              <a:rPr lang="en-US" b="1" dirty="0">
                <a:solidFill>
                  <a:schemeClr val="accent3"/>
                </a:solidFill>
              </a:rPr>
              <a:t>17 December 2021</a:t>
            </a:r>
            <a:endParaRPr lang="pl-PL" dirty="0"/>
          </a:p>
        </p:txBody>
      </p:sp>
      <p:pic>
        <p:nvPicPr>
          <p:cNvPr id="8" name="Picture 7" descr="CMSLegal_Icon_215">
            <a:extLst>
              <a:ext uri="{FF2B5EF4-FFF2-40B4-BE49-F238E27FC236}">
                <a16:creationId xmlns:a16="http://schemas.microsoft.com/office/drawing/2014/main" id="{46F347B1-405E-4853-B634-7CD775A0BF2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36492" y="1907259"/>
            <a:ext cx="646478" cy="946800"/>
          </a:xfrm>
          <a:prstGeom prst="rect">
            <a:avLst/>
          </a:prstGeom>
        </p:spPr>
      </p:pic>
    </p:spTree>
    <p:extLst>
      <p:ext uri="{BB962C8B-B14F-4D97-AF65-F5344CB8AC3E}">
        <p14:creationId xmlns:p14="http://schemas.microsoft.com/office/powerpoint/2010/main" val="312725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MSLegal_ImageFromLibrary">
            <a:extLst>
              <a:ext uri="{FF2B5EF4-FFF2-40B4-BE49-F238E27FC236}">
                <a16:creationId xmlns:a16="http://schemas.microsoft.com/office/drawing/2014/main" id="{9587A117-3558-4DDA-A2D9-EB243B64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1658516"/>
            <a:ext cx="4389120" cy="4535424"/>
          </a:xfrm>
          <a:prstGeom prst="rect">
            <a:avLst/>
          </a:prstGeom>
        </p:spPr>
      </p:pic>
      <p:sp>
        <p:nvSpPr>
          <p:cNvPr id="2" name="Text Placeholder 1">
            <a:extLst>
              <a:ext uri="{FF2B5EF4-FFF2-40B4-BE49-F238E27FC236}">
                <a16:creationId xmlns:a16="http://schemas.microsoft.com/office/drawing/2014/main" id="{41276A76-3983-4F3A-A780-53C9635C791A}"/>
              </a:ext>
            </a:extLst>
          </p:cNvPr>
          <p:cNvSpPr>
            <a:spLocks noGrp="1"/>
          </p:cNvSpPr>
          <p:nvPr>
            <p:ph type="body" sz="quarter" idx="10"/>
          </p:nvPr>
        </p:nvSpPr>
        <p:spPr>
          <a:xfrm>
            <a:off x="432000" y="548680"/>
            <a:ext cx="8280000" cy="720000"/>
          </a:xfrm>
        </p:spPr>
        <p:txBody>
          <a:bodyPr/>
          <a:lstStyle/>
          <a:p>
            <a:r>
              <a:rPr lang="cs-CZ" dirty="0"/>
              <a:t>Draft Bill </a:t>
            </a:r>
            <a:r>
              <a:rPr lang="cs-CZ" dirty="0" err="1"/>
              <a:t>from</a:t>
            </a:r>
            <a:r>
              <a:rPr lang="cs-CZ" dirty="0"/>
              <a:t> </a:t>
            </a:r>
            <a:r>
              <a:rPr lang="cs-CZ" dirty="0" err="1"/>
              <a:t>the</a:t>
            </a:r>
            <a:r>
              <a:rPr lang="cs-CZ" dirty="0"/>
              <a:t> Ministry </a:t>
            </a:r>
            <a:r>
              <a:rPr lang="cs-CZ" dirty="0" err="1"/>
              <a:t>of</a:t>
            </a:r>
            <a:r>
              <a:rPr lang="cs-CZ" dirty="0"/>
              <a:t> Justice</a:t>
            </a:r>
            <a:endParaRPr lang="en-GB" dirty="0"/>
          </a:p>
        </p:txBody>
      </p:sp>
      <p:sp>
        <p:nvSpPr>
          <p:cNvPr id="4" name="Text Placeholder 3">
            <a:extLst>
              <a:ext uri="{FF2B5EF4-FFF2-40B4-BE49-F238E27FC236}">
                <a16:creationId xmlns:a16="http://schemas.microsoft.com/office/drawing/2014/main" id="{6FC9C17F-3893-464B-B7FA-C55E38DEB6BC}"/>
              </a:ext>
            </a:extLst>
          </p:cNvPr>
          <p:cNvSpPr>
            <a:spLocks noGrp="1"/>
          </p:cNvSpPr>
          <p:nvPr>
            <p:ph type="body" sz="quarter" idx="11"/>
          </p:nvPr>
        </p:nvSpPr>
        <p:spPr>
          <a:xfrm>
            <a:off x="3635896" y="1868400"/>
            <a:ext cx="5076104" cy="4446000"/>
          </a:xfrm>
        </p:spPr>
        <p:txBody>
          <a:bodyPr/>
          <a:lstStyle/>
          <a:p>
            <a:r>
              <a:rPr lang="en-US" dirty="0"/>
              <a:t>Introduces the institute of </a:t>
            </a:r>
            <a:r>
              <a:rPr lang="en-US" dirty="0">
                <a:solidFill>
                  <a:schemeClr val="accent3"/>
                </a:solidFill>
              </a:rPr>
              <a:t>„</a:t>
            </a:r>
            <a:r>
              <a:rPr lang="en-US" b="1" dirty="0">
                <a:solidFill>
                  <a:schemeClr val="accent3"/>
                </a:solidFill>
              </a:rPr>
              <a:t>significant notification</a:t>
            </a:r>
            <a:r>
              <a:rPr lang="en-US" dirty="0">
                <a:solidFill>
                  <a:schemeClr val="accent3"/>
                </a:solidFill>
              </a:rPr>
              <a:t>“ </a:t>
            </a:r>
            <a:r>
              <a:rPr lang="en-US" dirty="0"/>
              <a:t>which shall involve specific information on the breach of criminal / civil law</a:t>
            </a:r>
            <a:endParaRPr lang="en-US" sz="1000" dirty="0"/>
          </a:p>
          <a:p>
            <a:r>
              <a:rPr lang="en-US" dirty="0"/>
              <a:t>Introduces an obligation for certain entities to </a:t>
            </a:r>
            <a:r>
              <a:rPr lang="en-US" b="1" dirty="0">
                <a:solidFill>
                  <a:schemeClr val="accent3"/>
                </a:solidFill>
              </a:rPr>
              <a:t>set up an internal notification system</a:t>
            </a:r>
            <a:endParaRPr lang="cs-CZ" b="1" dirty="0">
              <a:solidFill>
                <a:schemeClr val="accent3"/>
              </a:solidFill>
            </a:endParaRPr>
          </a:p>
          <a:p>
            <a:r>
              <a:rPr lang="en-US" b="1" dirty="0">
                <a:solidFill>
                  <a:srgbClr val="00759A"/>
                </a:solidFill>
              </a:rPr>
              <a:t>external notification system</a:t>
            </a:r>
            <a:r>
              <a:rPr lang="cs-CZ" b="1" dirty="0">
                <a:solidFill>
                  <a:srgbClr val="00759A"/>
                </a:solidFill>
              </a:rPr>
              <a:t> </a:t>
            </a:r>
            <a:endParaRPr lang="en-US" sz="1000" dirty="0">
              <a:solidFill>
                <a:schemeClr val="accent3"/>
              </a:solidFill>
            </a:endParaRPr>
          </a:p>
          <a:p>
            <a:r>
              <a:rPr lang="en-US" b="1" dirty="0">
                <a:solidFill>
                  <a:schemeClr val="accent3"/>
                </a:solidFill>
              </a:rPr>
              <a:t>Prohibition of retribution </a:t>
            </a:r>
            <a:r>
              <a:rPr lang="en-US" dirty="0"/>
              <a:t>against whistleblowers</a:t>
            </a:r>
          </a:p>
          <a:p>
            <a:endParaRPr lang="en-GB" dirty="0"/>
          </a:p>
        </p:txBody>
      </p:sp>
    </p:spTree>
    <p:extLst>
      <p:ext uri="{BB962C8B-B14F-4D97-AF65-F5344CB8AC3E}">
        <p14:creationId xmlns:p14="http://schemas.microsoft.com/office/powerpoint/2010/main" val="19345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D438B3-0630-4D95-A1CD-6593AF075D99}"/>
              </a:ext>
            </a:extLst>
          </p:cNvPr>
          <p:cNvSpPr>
            <a:spLocks noGrp="1"/>
          </p:cNvSpPr>
          <p:nvPr>
            <p:ph type="body" sz="quarter" idx="10"/>
          </p:nvPr>
        </p:nvSpPr>
        <p:spPr/>
        <p:txBody>
          <a:bodyPr/>
          <a:lstStyle/>
          <a:p>
            <a:r>
              <a:rPr lang="cs-CZ" dirty="0"/>
              <a:t>5 AML </a:t>
            </a:r>
            <a:r>
              <a:rPr lang="cs-CZ" dirty="0" err="1"/>
              <a:t>Directive</a:t>
            </a:r>
            <a:endParaRPr lang="en-GB" dirty="0"/>
          </a:p>
        </p:txBody>
      </p:sp>
      <p:sp>
        <p:nvSpPr>
          <p:cNvPr id="4" name="Text Placeholder 3">
            <a:extLst>
              <a:ext uri="{FF2B5EF4-FFF2-40B4-BE49-F238E27FC236}">
                <a16:creationId xmlns:a16="http://schemas.microsoft.com/office/drawing/2014/main" id="{F863461D-97B9-4D12-B488-20C977ECE4BE}"/>
              </a:ext>
            </a:extLst>
          </p:cNvPr>
          <p:cNvSpPr>
            <a:spLocks noGrp="1"/>
          </p:cNvSpPr>
          <p:nvPr>
            <p:ph type="body" sz="quarter" idx="11"/>
          </p:nvPr>
        </p:nvSpPr>
        <p:spPr/>
        <p:txBody>
          <a:bodyPr/>
          <a:lstStyle/>
          <a:p>
            <a:pPr marL="0" indent="0">
              <a:buNone/>
            </a:pPr>
            <a:r>
              <a:rPr lang="cs-CZ" dirty="0" err="1"/>
              <a:t>Directive</a:t>
            </a:r>
            <a:r>
              <a:rPr lang="cs-CZ" dirty="0"/>
              <a:t> (EU) 2018/843 of the European </a:t>
            </a:r>
            <a:r>
              <a:rPr lang="cs-CZ" dirty="0" err="1"/>
              <a:t>Parliament</a:t>
            </a:r>
            <a:r>
              <a:rPr lang="cs-CZ" dirty="0"/>
              <a:t> and of the Council of 30 May 2018 </a:t>
            </a:r>
            <a:r>
              <a:rPr lang="cs-CZ" dirty="0" err="1"/>
              <a:t>amending</a:t>
            </a:r>
            <a:r>
              <a:rPr lang="cs-CZ" dirty="0"/>
              <a:t> </a:t>
            </a:r>
            <a:r>
              <a:rPr lang="cs-CZ" dirty="0" err="1"/>
              <a:t>Directive</a:t>
            </a:r>
            <a:r>
              <a:rPr lang="cs-CZ" dirty="0"/>
              <a:t> (EU) 2015/849 on the </a:t>
            </a:r>
            <a:r>
              <a:rPr lang="cs-CZ" dirty="0" err="1"/>
              <a:t>prevention</a:t>
            </a:r>
            <a:r>
              <a:rPr lang="cs-CZ" dirty="0"/>
              <a:t> of the use of the </a:t>
            </a:r>
            <a:r>
              <a:rPr lang="cs-CZ" dirty="0" err="1"/>
              <a:t>financial</a:t>
            </a:r>
            <a:r>
              <a:rPr lang="cs-CZ" dirty="0"/>
              <a:t> </a:t>
            </a:r>
            <a:r>
              <a:rPr lang="cs-CZ" dirty="0" err="1"/>
              <a:t>system</a:t>
            </a:r>
            <a:r>
              <a:rPr lang="cs-CZ" dirty="0"/>
              <a:t> for the </a:t>
            </a:r>
            <a:r>
              <a:rPr lang="cs-CZ" dirty="0" err="1"/>
              <a:t>purposes</a:t>
            </a:r>
            <a:r>
              <a:rPr lang="cs-CZ" dirty="0"/>
              <a:t> of </a:t>
            </a:r>
            <a:r>
              <a:rPr lang="cs-CZ" dirty="0" err="1"/>
              <a:t>money</a:t>
            </a:r>
            <a:r>
              <a:rPr lang="cs-CZ" dirty="0"/>
              <a:t> </a:t>
            </a:r>
            <a:r>
              <a:rPr lang="cs-CZ" dirty="0" err="1"/>
              <a:t>laundering</a:t>
            </a:r>
            <a:r>
              <a:rPr lang="cs-CZ" dirty="0"/>
              <a:t> </a:t>
            </a:r>
            <a:r>
              <a:rPr lang="cs-CZ" dirty="0" err="1"/>
              <a:t>or</a:t>
            </a:r>
            <a:r>
              <a:rPr lang="cs-CZ" dirty="0"/>
              <a:t> </a:t>
            </a:r>
            <a:r>
              <a:rPr lang="cs-CZ" dirty="0" err="1"/>
              <a:t>terrorist</a:t>
            </a:r>
            <a:r>
              <a:rPr lang="cs-CZ" dirty="0"/>
              <a:t> </a:t>
            </a:r>
            <a:r>
              <a:rPr lang="cs-CZ" dirty="0" err="1"/>
              <a:t>financing</a:t>
            </a:r>
            <a:r>
              <a:rPr lang="cs-CZ" dirty="0"/>
              <a:t>, and </a:t>
            </a:r>
            <a:r>
              <a:rPr lang="cs-CZ" dirty="0" err="1"/>
              <a:t>amending</a:t>
            </a:r>
            <a:r>
              <a:rPr lang="cs-CZ" dirty="0"/>
              <a:t> </a:t>
            </a:r>
            <a:r>
              <a:rPr lang="cs-CZ" dirty="0" err="1"/>
              <a:t>Directives</a:t>
            </a:r>
            <a:r>
              <a:rPr lang="cs-CZ" dirty="0"/>
              <a:t> 2009/138/EC and 2013/36/EU</a:t>
            </a:r>
          </a:p>
          <a:p>
            <a:pPr marL="0" indent="0">
              <a:buNone/>
            </a:pPr>
            <a:endParaRPr lang="en-GB" dirty="0"/>
          </a:p>
        </p:txBody>
      </p:sp>
      <p:cxnSp>
        <p:nvCxnSpPr>
          <p:cNvPr id="10" name="Straight Arrow Connector 9">
            <a:extLst>
              <a:ext uri="{FF2B5EF4-FFF2-40B4-BE49-F238E27FC236}">
                <a16:creationId xmlns:a16="http://schemas.microsoft.com/office/drawing/2014/main" id="{54429673-3C5C-4DAD-B8C2-D33BC4FE8760}"/>
              </a:ext>
            </a:extLst>
          </p:cNvPr>
          <p:cNvCxnSpPr>
            <a:cxnSpLocks/>
          </p:cNvCxnSpPr>
          <p:nvPr/>
        </p:nvCxnSpPr>
        <p:spPr>
          <a:xfrm flipH="1">
            <a:off x="2950309" y="3493832"/>
            <a:ext cx="648072"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AE58C50-5414-409A-A45D-1B2D4938115A}"/>
              </a:ext>
            </a:extLst>
          </p:cNvPr>
          <p:cNvCxnSpPr>
            <a:cxnSpLocks/>
          </p:cNvCxnSpPr>
          <p:nvPr/>
        </p:nvCxnSpPr>
        <p:spPr>
          <a:xfrm>
            <a:off x="5004048" y="3493832"/>
            <a:ext cx="719094"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A2B7576A-87DF-4F56-BAA4-762AA4B2D101}"/>
              </a:ext>
            </a:extLst>
          </p:cNvPr>
          <p:cNvSpPr/>
          <p:nvPr/>
        </p:nvSpPr>
        <p:spPr>
          <a:xfrm>
            <a:off x="1619672" y="4581128"/>
            <a:ext cx="2664296" cy="1368152"/>
          </a:xfrm>
          <a:prstGeom prst="round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Amendment to the </a:t>
            </a:r>
            <a:r>
              <a:rPr lang="cs-CZ" b="1" dirty="0" err="1"/>
              <a:t>existing</a:t>
            </a:r>
            <a:r>
              <a:rPr lang="cs-CZ" b="1" dirty="0"/>
              <a:t> Czech AML </a:t>
            </a:r>
            <a:r>
              <a:rPr lang="cs-CZ" b="1" dirty="0" err="1"/>
              <a:t>Act</a:t>
            </a:r>
            <a:r>
              <a:rPr lang="cs-CZ" b="1" dirty="0"/>
              <a:t> </a:t>
            </a:r>
          </a:p>
        </p:txBody>
      </p:sp>
      <p:sp>
        <p:nvSpPr>
          <p:cNvPr id="17" name="Rectangle: Rounded Corners 16">
            <a:extLst>
              <a:ext uri="{FF2B5EF4-FFF2-40B4-BE49-F238E27FC236}">
                <a16:creationId xmlns:a16="http://schemas.microsoft.com/office/drawing/2014/main" id="{87CB4F0B-1883-4445-8A16-3AEF0D0A6918}"/>
              </a:ext>
            </a:extLst>
          </p:cNvPr>
          <p:cNvSpPr/>
          <p:nvPr/>
        </p:nvSpPr>
        <p:spPr>
          <a:xfrm>
            <a:off x="4860034" y="4581128"/>
            <a:ext cx="2664296" cy="1368152"/>
          </a:xfrm>
          <a:prstGeom prst="round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New </a:t>
            </a:r>
            <a:r>
              <a:rPr lang="cs-CZ" b="1" dirty="0" err="1"/>
              <a:t>Act</a:t>
            </a:r>
            <a:r>
              <a:rPr lang="cs-CZ" b="1" dirty="0"/>
              <a:t> on the </a:t>
            </a:r>
            <a:r>
              <a:rPr lang="cs-CZ" b="1" dirty="0" err="1"/>
              <a:t>Ultimate</a:t>
            </a:r>
            <a:r>
              <a:rPr lang="cs-CZ" b="1" dirty="0"/>
              <a:t> </a:t>
            </a:r>
            <a:r>
              <a:rPr lang="cs-CZ" b="1" dirty="0" err="1"/>
              <a:t>Beneficial</a:t>
            </a:r>
            <a:r>
              <a:rPr lang="cs-CZ" b="1" dirty="0"/>
              <a:t> Owner (UBO) Registry</a:t>
            </a:r>
          </a:p>
        </p:txBody>
      </p:sp>
    </p:spTree>
    <p:extLst>
      <p:ext uri="{BB962C8B-B14F-4D97-AF65-F5344CB8AC3E}">
        <p14:creationId xmlns:p14="http://schemas.microsoft.com/office/powerpoint/2010/main" val="298518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MSLegal_ImageFromLibrary">
            <a:extLst>
              <a:ext uri="{FF2B5EF4-FFF2-40B4-BE49-F238E27FC236}">
                <a16:creationId xmlns:a16="http://schemas.microsoft.com/office/drawing/2014/main" id="{142F49E7-80BF-4192-9CC9-C6670DD05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823" y="1280971"/>
            <a:ext cx="6192688" cy="4644516"/>
          </a:xfrm>
          <a:prstGeom prst="rect">
            <a:avLst/>
          </a:prstGeom>
        </p:spPr>
      </p:pic>
      <p:sp>
        <p:nvSpPr>
          <p:cNvPr id="2" name="Text Placeholder 1">
            <a:extLst>
              <a:ext uri="{FF2B5EF4-FFF2-40B4-BE49-F238E27FC236}">
                <a16:creationId xmlns:a16="http://schemas.microsoft.com/office/drawing/2014/main" id="{0CD279D9-F0F7-4C86-9EEA-6B4A2A33B6C6}"/>
              </a:ext>
            </a:extLst>
          </p:cNvPr>
          <p:cNvSpPr>
            <a:spLocks noGrp="1"/>
          </p:cNvSpPr>
          <p:nvPr>
            <p:ph type="body" sz="quarter" idx="10"/>
          </p:nvPr>
        </p:nvSpPr>
        <p:spPr>
          <a:xfrm>
            <a:off x="432000" y="547200"/>
            <a:ext cx="8280000" cy="720000"/>
          </a:xfrm>
        </p:spPr>
        <p:txBody>
          <a:bodyPr wrap="square" anchor="ctr">
            <a:normAutofit/>
          </a:bodyPr>
          <a:lstStyle/>
          <a:p>
            <a:pPr>
              <a:spcAft>
                <a:spcPts val="600"/>
              </a:spcAft>
            </a:pPr>
            <a:r>
              <a:rPr lang="cs-CZ" dirty="0"/>
              <a:t>Draft Bill on </a:t>
            </a:r>
            <a:r>
              <a:rPr lang="cs-CZ" dirty="0" err="1"/>
              <a:t>the</a:t>
            </a:r>
            <a:r>
              <a:rPr lang="cs-CZ" dirty="0"/>
              <a:t> UBO Registry </a:t>
            </a:r>
            <a:endParaRPr lang="en-GB" dirty="0"/>
          </a:p>
        </p:txBody>
      </p:sp>
      <p:sp>
        <p:nvSpPr>
          <p:cNvPr id="4" name="Text Placeholder 3">
            <a:extLst>
              <a:ext uri="{FF2B5EF4-FFF2-40B4-BE49-F238E27FC236}">
                <a16:creationId xmlns:a16="http://schemas.microsoft.com/office/drawing/2014/main" id="{F5A89D1B-DCEE-4DAE-A0A8-FF812946B4ED}"/>
              </a:ext>
            </a:extLst>
          </p:cNvPr>
          <p:cNvSpPr>
            <a:spLocks noGrp="1"/>
          </p:cNvSpPr>
          <p:nvPr>
            <p:ph type="body" sz="quarter" idx="11"/>
          </p:nvPr>
        </p:nvSpPr>
        <p:spPr>
          <a:xfrm>
            <a:off x="432000" y="1868400"/>
            <a:ext cx="6012208" cy="4446000"/>
          </a:xfrm>
        </p:spPr>
        <p:txBody>
          <a:bodyPr wrap="square" anchor="t">
            <a:normAutofit/>
          </a:bodyPr>
          <a:lstStyle/>
          <a:p>
            <a:pPr>
              <a:lnSpc>
                <a:spcPct val="90000"/>
              </a:lnSpc>
            </a:pPr>
            <a:r>
              <a:rPr lang="en-US" dirty="0"/>
              <a:t>It will now be possible for </a:t>
            </a:r>
            <a:r>
              <a:rPr lang="en-US" b="1" dirty="0">
                <a:solidFill>
                  <a:schemeClr val="accent3"/>
                </a:solidFill>
              </a:rPr>
              <a:t>several</a:t>
            </a:r>
            <a:r>
              <a:rPr lang="en-US" dirty="0"/>
              <a:t> natural persons to be the UBO acting independently from each other</a:t>
            </a:r>
          </a:p>
          <a:p>
            <a:pPr>
              <a:lnSpc>
                <a:spcPct val="90000"/>
              </a:lnSpc>
            </a:pPr>
            <a:r>
              <a:rPr lang="en-US" dirty="0"/>
              <a:t>If ownership interest in a corporation is managed in a </a:t>
            </a:r>
            <a:r>
              <a:rPr lang="en-US" b="1" dirty="0">
                <a:solidFill>
                  <a:schemeClr val="accent3"/>
                </a:solidFill>
              </a:rPr>
              <a:t>trust fund</a:t>
            </a:r>
            <a:r>
              <a:rPr lang="en-US" dirty="0"/>
              <a:t>, the UBO will be determined in relation to the corporation, not the trust fund</a:t>
            </a:r>
            <a:endParaRPr lang="en-US" dirty="0">
              <a:solidFill>
                <a:schemeClr val="accent3"/>
              </a:solidFill>
            </a:endParaRPr>
          </a:p>
          <a:p>
            <a:pPr>
              <a:lnSpc>
                <a:spcPct val="90000"/>
              </a:lnSpc>
            </a:pPr>
            <a:r>
              <a:rPr lang="en-US" dirty="0"/>
              <a:t>The UBO registry will be </a:t>
            </a:r>
            <a:r>
              <a:rPr lang="en-US" b="1" dirty="0">
                <a:solidFill>
                  <a:schemeClr val="accent3"/>
                </a:solidFill>
              </a:rPr>
              <a:t>public only in part </a:t>
            </a:r>
            <a:r>
              <a:rPr lang="en-US" dirty="0"/>
              <a:t>(data such as full name, registered address, nationality and reason underlying the UBO status shall be made public)</a:t>
            </a:r>
          </a:p>
          <a:p>
            <a:pPr>
              <a:lnSpc>
                <a:spcPct val="90000"/>
              </a:lnSpc>
            </a:pPr>
            <a:endParaRPr lang="en-GB" sz="1700" dirty="0"/>
          </a:p>
        </p:txBody>
      </p:sp>
      <p:sp>
        <p:nvSpPr>
          <p:cNvPr id="8" name="Slide Number Placeholder 2">
            <a:extLst>
              <a:ext uri="{FF2B5EF4-FFF2-40B4-BE49-F238E27FC236}">
                <a16:creationId xmlns:a16="http://schemas.microsoft.com/office/drawing/2014/main" id="{9439D30A-7DDD-4BB9-8E6A-CD40C4067CCC}"/>
              </a:ext>
            </a:extLst>
          </p:cNvPr>
          <p:cNvSpPr txBox="1">
            <a:spLocks/>
          </p:cNvSpPr>
          <p:nvPr/>
        </p:nvSpPr>
        <p:spPr>
          <a:xfrm>
            <a:off x="323528" y="6453336"/>
            <a:ext cx="324000" cy="252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9B52A-EAD5-4CA9-B46E-2F3B4224B365}" type="slidenum">
              <a:rPr lang="en-GB" sz="1000" smtClean="0"/>
              <a:pPr/>
              <a:t>14</a:t>
            </a:fld>
            <a:endParaRPr lang="en-GB" sz="1000" dirty="0"/>
          </a:p>
        </p:txBody>
      </p:sp>
    </p:spTree>
    <p:extLst>
      <p:ext uri="{BB962C8B-B14F-4D97-AF65-F5344CB8AC3E}">
        <p14:creationId xmlns:p14="http://schemas.microsoft.com/office/powerpoint/2010/main" val="354703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65CF04-6F1A-4605-A7A2-82B29B98736D}"/>
              </a:ext>
            </a:extLst>
          </p:cNvPr>
          <p:cNvSpPr>
            <a:spLocks noGrp="1"/>
          </p:cNvSpPr>
          <p:nvPr>
            <p:ph type="body" sz="quarter" idx="10"/>
          </p:nvPr>
        </p:nvSpPr>
        <p:spPr/>
        <p:txBody>
          <a:bodyPr/>
          <a:lstStyle/>
          <a:p>
            <a:r>
              <a:rPr lang="cs-CZ"/>
              <a:t>Draft Bill on the UBO Registry </a:t>
            </a:r>
            <a:endParaRPr lang="en-GB" dirty="0"/>
          </a:p>
        </p:txBody>
      </p:sp>
      <p:sp>
        <p:nvSpPr>
          <p:cNvPr id="5" name="Text Placeholder 4">
            <a:extLst>
              <a:ext uri="{FF2B5EF4-FFF2-40B4-BE49-F238E27FC236}">
                <a16:creationId xmlns:a16="http://schemas.microsoft.com/office/drawing/2014/main" id="{9ED9FCCD-EABA-450F-8637-3EBB0B4FD0A3}"/>
              </a:ext>
            </a:extLst>
          </p:cNvPr>
          <p:cNvSpPr>
            <a:spLocks noGrp="1"/>
          </p:cNvSpPr>
          <p:nvPr>
            <p:ph type="body" sz="quarter" idx="11"/>
          </p:nvPr>
        </p:nvSpPr>
        <p:spPr/>
        <p:txBody>
          <a:bodyPr/>
          <a:lstStyle/>
          <a:p>
            <a:pPr marL="0" indent="0">
              <a:buNone/>
            </a:pPr>
            <a:r>
              <a:rPr lang="cs-CZ" b="1" dirty="0" err="1">
                <a:solidFill>
                  <a:schemeClr val="accent3"/>
                </a:solidFill>
              </a:rPr>
              <a:t>Sanctions</a:t>
            </a:r>
            <a:r>
              <a:rPr lang="cs-CZ" dirty="0"/>
              <a:t> </a:t>
            </a:r>
          </a:p>
          <a:p>
            <a:r>
              <a:rPr lang="cs-CZ" b="1" dirty="0" err="1">
                <a:solidFill>
                  <a:schemeClr val="accent3"/>
                </a:solidFill>
              </a:rPr>
              <a:t>Monetary</a:t>
            </a:r>
            <a:r>
              <a:rPr lang="cs-CZ" b="1" dirty="0">
                <a:solidFill>
                  <a:schemeClr val="accent3"/>
                </a:solidFill>
              </a:rPr>
              <a:t> fine </a:t>
            </a:r>
            <a:r>
              <a:rPr lang="cs-CZ" dirty="0"/>
              <a:t>up to CZK 500,000 (EUR </a:t>
            </a:r>
            <a:r>
              <a:rPr lang="cs-CZ" dirty="0" err="1"/>
              <a:t>approx</a:t>
            </a:r>
            <a:r>
              <a:rPr lang="cs-CZ" dirty="0"/>
              <a:t>. 20,000) </a:t>
            </a:r>
            <a:r>
              <a:rPr lang="cs-CZ" dirty="0" err="1"/>
              <a:t>for</a:t>
            </a:r>
            <a:r>
              <a:rPr lang="cs-CZ" dirty="0"/>
              <a:t> </a:t>
            </a:r>
            <a:r>
              <a:rPr lang="cs-CZ" dirty="0" err="1"/>
              <a:t>failure</a:t>
            </a:r>
            <a:r>
              <a:rPr lang="cs-CZ" dirty="0"/>
              <a:t> to </a:t>
            </a:r>
            <a:r>
              <a:rPr lang="cs-CZ" dirty="0" err="1"/>
              <a:t>register</a:t>
            </a:r>
            <a:r>
              <a:rPr lang="cs-CZ" dirty="0"/>
              <a:t> UBO </a:t>
            </a:r>
            <a:r>
              <a:rPr lang="cs-CZ" dirty="0" err="1"/>
              <a:t>or</a:t>
            </a:r>
            <a:r>
              <a:rPr lang="cs-CZ" dirty="0"/>
              <a:t> </a:t>
            </a:r>
            <a:r>
              <a:rPr lang="cs-CZ" dirty="0" err="1"/>
              <a:t>if</a:t>
            </a:r>
            <a:r>
              <a:rPr lang="cs-CZ" dirty="0"/>
              <a:t> </a:t>
            </a:r>
            <a:r>
              <a:rPr lang="cs-CZ" dirty="0" err="1"/>
              <a:t>the</a:t>
            </a:r>
            <a:r>
              <a:rPr lang="cs-CZ" dirty="0"/>
              <a:t> data do not </a:t>
            </a:r>
            <a:r>
              <a:rPr lang="cs-CZ" dirty="0" err="1"/>
              <a:t>correspond</a:t>
            </a:r>
            <a:r>
              <a:rPr lang="cs-CZ" dirty="0"/>
              <a:t> to reality </a:t>
            </a:r>
          </a:p>
          <a:p>
            <a:r>
              <a:rPr lang="cs-CZ" b="1" dirty="0" err="1">
                <a:solidFill>
                  <a:schemeClr val="accent3"/>
                </a:solidFill>
              </a:rPr>
              <a:t>Contracts</a:t>
            </a:r>
            <a:r>
              <a:rPr lang="cs-CZ" dirty="0"/>
              <a:t> </a:t>
            </a:r>
            <a:r>
              <a:rPr lang="cs-CZ" dirty="0" err="1"/>
              <a:t>entered</a:t>
            </a:r>
            <a:r>
              <a:rPr lang="cs-CZ" dirty="0"/>
              <a:t> </a:t>
            </a:r>
            <a:r>
              <a:rPr lang="cs-CZ" dirty="0" err="1"/>
              <a:t>into</a:t>
            </a:r>
            <a:r>
              <a:rPr lang="cs-CZ" dirty="0"/>
              <a:t> by </a:t>
            </a:r>
            <a:r>
              <a:rPr lang="cs-CZ" dirty="0" err="1"/>
              <a:t>companies</a:t>
            </a:r>
            <a:r>
              <a:rPr lang="cs-CZ" dirty="0"/>
              <a:t> </a:t>
            </a:r>
            <a:r>
              <a:rPr lang="cs-CZ" dirty="0" err="1"/>
              <a:t>who</a:t>
            </a:r>
            <a:r>
              <a:rPr lang="cs-CZ" dirty="0"/>
              <a:t> are </a:t>
            </a:r>
            <a:r>
              <a:rPr lang="cs-CZ" dirty="0" err="1"/>
              <a:t>obliged</a:t>
            </a:r>
            <a:r>
              <a:rPr lang="cs-CZ" dirty="0"/>
              <a:t> </a:t>
            </a:r>
            <a:r>
              <a:rPr lang="cs-CZ" dirty="0" err="1"/>
              <a:t>entities</a:t>
            </a:r>
            <a:r>
              <a:rPr lang="cs-CZ" dirty="0"/>
              <a:t> and do not </a:t>
            </a:r>
            <a:r>
              <a:rPr lang="cs-CZ" dirty="0" err="1"/>
              <a:t>have</a:t>
            </a:r>
            <a:r>
              <a:rPr lang="cs-CZ" dirty="0"/>
              <a:t> </a:t>
            </a:r>
            <a:r>
              <a:rPr lang="cs-CZ" dirty="0" err="1"/>
              <a:t>the</a:t>
            </a:r>
            <a:r>
              <a:rPr lang="cs-CZ" dirty="0"/>
              <a:t> UBO </a:t>
            </a:r>
            <a:r>
              <a:rPr lang="cs-CZ" dirty="0" err="1"/>
              <a:t>registered</a:t>
            </a:r>
            <a:r>
              <a:rPr lang="cs-CZ" dirty="0"/>
              <a:t> in </a:t>
            </a:r>
            <a:r>
              <a:rPr lang="cs-CZ" dirty="0" err="1"/>
              <a:t>the</a:t>
            </a:r>
            <a:r>
              <a:rPr lang="cs-CZ" dirty="0"/>
              <a:t> registry </a:t>
            </a:r>
            <a:r>
              <a:rPr lang="cs-CZ" dirty="0" err="1"/>
              <a:t>may</a:t>
            </a:r>
            <a:r>
              <a:rPr lang="cs-CZ" dirty="0"/>
              <a:t> not </a:t>
            </a:r>
            <a:r>
              <a:rPr lang="cs-CZ" dirty="0" err="1"/>
              <a:t>be</a:t>
            </a:r>
            <a:r>
              <a:rPr lang="cs-CZ" dirty="0"/>
              <a:t> </a:t>
            </a:r>
            <a:r>
              <a:rPr lang="cs-CZ" dirty="0" err="1"/>
              <a:t>enforceable</a:t>
            </a:r>
            <a:r>
              <a:rPr lang="cs-CZ" dirty="0"/>
              <a:t> </a:t>
            </a:r>
            <a:r>
              <a:rPr lang="cs-CZ" dirty="0" err="1"/>
              <a:t>regardless</a:t>
            </a:r>
            <a:r>
              <a:rPr lang="cs-CZ" dirty="0"/>
              <a:t> </a:t>
            </a:r>
            <a:r>
              <a:rPr lang="cs-CZ" dirty="0" err="1"/>
              <a:t>of</a:t>
            </a:r>
            <a:r>
              <a:rPr lang="cs-CZ" dirty="0"/>
              <a:t> </a:t>
            </a:r>
            <a:r>
              <a:rPr lang="cs-CZ" dirty="0" err="1"/>
              <a:t>the</a:t>
            </a:r>
            <a:r>
              <a:rPr lang="cs-CZ" dirty="0"/>
              <a:t> </a:t>
            </a:r>
            <a:r>
              <a:rPr lang="cs-CZ" dirty="0" err="1"/>
              <a:t>governing</a:t>
            </a:r>
            <a:r>
              <a:rPr lang="cs-CZ" dirty="0"/>
              <a:t> </a:t>
            </a:r>
            <a:r>
              <a:rPr lang="cs-CZ" dirty="0" err="1"/>
              <a:t>law</a:t>
            </a:r>
            <a:r>
              <a:rPr lang="cs-CZ" dirty="0"/>
              <a:t> </a:t>
            </a:r>
          </a:p>
          <a:p>
            <a:r>
              <a:rPr lang="cs-CZ" b="1" dirty="0" err="1">
                <a:solidFill>
                  <a:schemeClr val="accent3"/>
                </a:solidFill>
              </a:rPr>
              <a:t>Prohibition</a:t>
            </a:r>
            <a:r>
              <a:rPr lang="cs-CZ" b="1" dirty="0">
                <a:solidFill>
                  <a:schemeClr val="accent3"/>
                </a:solidFill>
              </a:rPr>
              <a:t> to </a:t>
            </a:r>
            <a:r>
              <a:rPr lang="cs-CZ" b="1" dirty="0" err="1">
                <a:solidFill>
                  <a:schemeClr val="accent3"/>
                </a:solidFill>
              </a:rPr>
              <a:t>pay</a:t>
            </a:r>
            <a:r>
              <a:rPr lang="cs-CZ" b="1" dirty="0">
                <a:solidFill>
                  <a:schemeClr val="accent3"/>
                </a:solidFill>
              </a:rPr>
              <a:t> </a:t>
            </a:r>
            <a:r>
              <a:rPr lang="cs-CZ" b="1" dirty="0" err="1">
                <a:solidFill>
                  <a:schemeClr val="accent3"/>
                </a:solidFill>
              </a:rPr>
              <a:t>out</a:t>
            </a:r>
            <a:r>
              <a:rPr lang="cs-CZ" b="1" dirty="0">
                <a:solidFill>
                  <a:schemeClr val="accent3"/>
                </a:solidFill>
              </a:rPr>
              <a:t> </a:t>
            </a:r>
            <a:r>
              <a:rPr lang="cs-CZ" b="1" dirty="0" err="1">
                <a:solidFill>
                  <a:schemeClr val="accent3"/>
                </a:solidFill>
              </a:rPr>
              <a:t>dividends</a:t>
            </a:r>
            <a:r>
              <a:rPr lang="cs-CZ" dirty="0">
                <a:solidFill>
                  <a:schemeClr val="accent3"/>
                </a:solidFill>
              </a:rPr>
              <a:t> </a:t>
            </a:r>
            <a:br>
              <a:rPr lang="cs-CZ" dirty="0"/>
            </a:br>
            <a:r>
              <a:rPr lang="cs-CZ" dirty="0"/>
              <a:t>by </a:t>
            </a:r>
            <a:r>
              <a:rPr lang="cs-CZ" dirty="0" err="1"/>
              <a:t>corporations</a:t>
            </a:r>
            <a:r>
              <a:rPr lang="cs-CZ" dirty="0"/>
              <a:t> to </a:t>
            </a:r>
            <a:r>
              <a:rPr lang="cs-CZ" dirty="0" err="1"/>
              <a:t>UBOs</a:t>
            </a:r>
            <a:r>
              <a:rPr lang="cs-CZ" dirty="0"/>
              <a:t> </a:t>
            </a:r>
            <a:r>
              <a:rPr lang="cs-CZ" dirty="0" err="1"/>
              <a:t>who</a:t>
            </a:r>
            <a:r>
              <a:rPr lang="cs-CZ" dirty="0"/>
              <a:t> are not </a:t>
            </a:r>
            <a:r>
              <a:rPr lang="cs-CZ" dirty="0" err="1"/>
              <a:t>registered</a:t>
            </a:r>
            <a:r>
              <a:rPr lang="cs-CZ" dirty="0"/>
              <a:t> in </a:t>
            </a:r>
            <a:r>
              <a:rPr lang="cs-CZ" dirty="0" err="1"/>
              <a:t>the</a:t>
            </a:r>
            <a:r>
              <a:rPr lang="cs-CZ" dirty="0"/>
              <a:t> UBO registry</a:t>
            </a:r>
          </a:p>
          <a:p>
            <a:endParaRPr lang="en-GB" dirty="0"/>
          </a:p>
          <a:p>
            <a:endParaRPr lang="pl-PL" dirty="0"/>
          </a:p>
        </p:txBody>
      </p:sp>
      <p:pic>
        <p:nvPicPr>
          <p:cNvPr id="3076" name="Picture 4" descr="image #009616">
            <a:extLst>
              <a:ext uri="{FF2B5EF4-FFF2-40B4-BE49-F238E27FC236}">
                <a16:creationId xmlns:a16="http://schemas.microsoft.com/office/drawing/2014/main" id="{AAE6904C-3155-41A8-B2C8-51A79B281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42" b="8942"/>
          <a:stretch/>
        </p:blipFill>
        <p:spPr bwMode="auto">
          <a:xfrm>
            <a:off x="5292080" y="4941168"/>
            <a:ext cx="381000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9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oad, outdoor, sky, building&#10;&#10;Description automatically generated">
            <a:extLst>
              <a:ext uri="{FF2B5EF4-FFF2-40B4-BE49-F238E27FC236}">
                <a16:creationId xmlns:a16="http://schemas.microsoft.com/office/drawing/2014/main" id="{CD95BAA0-7FC0-4BCA-BB12-4976F44CB9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76"/>
            <a:ext cx="9144000" cy="6863076"/>
          </a:xfrm>
          <a:prstGeom prst="rect">
            <a:avLst/>
          </a:prstGeom>
        </p:spPr>
      </p:pic>
      <p:sp>
        <p:nvSpPr>
          <p:cNvPr id="9" name="Rectangle 8" descr="CMSLegal_Shape_Fill">
            <a:extLst>
              <a:ext uri="{FF2B5EF4-FFF2-40B4-BE49-F238E27FC236}">
                <a16:creationId xmlns:a16="http://schemas.microsoft.com/office/drawing/2014/main" id="{64A5CEF9-178A-4731-BE78-29B39E94FAF2}"/>
              </a:ext>
            </a:extLst>
          </p:cNvPr>
          <p:cNvSpPr/>
          <p:nvPr/>
        </p:nvSpPr>
        <p:spPr>
          <a:xfrm>
            <a:off x="0" y="5562000"/>
            <a:ext cx="9144000" cy="1296000"/>
          </a:xfrm>
          <a:prstGeom prst="rect">
            <a:avLst/>
          </a:prstGeom>
          <a:solidFill>
            <a:srgbClr val="3095B4"/>
          </a:solidFill>
          <a:ln w="9525">
            <a:solidFill>
              <a:srgbClr val="309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endParaRPr>
          </a:p>
        </p:txBody>
      </p:sp>
      <p:sp>
        <p:nvSpPr>
          <p:cNvPr id="8" name="Title 1">
            <a:extLst>
              <a:ext uri="{FF2B5EF4-FFF2-40B4-BE49-F238E27FC236}">
                <a16:creationId xmlns:a16="http://schemas.microsoft.com/office/drawing/2014/main" id="{322FFD16-A328-41B5-B6A6-1C393F0D33C2}"/>
              </a:ext>
            </a:extLst>
          </p:cNvPr>
          <p:cNvSpPr txBox="1">
            <a:spLocks/>
          </p:cNvSpPr>
          <p:nvPr/>
        </p:nvSpPr>
        <p:spPr>
          <a:xfrm>
            <a:off x="539552" y="5949280"/>
            <a:ext cx="7200000" cy="360040"/>
          </a:xfrm>
          <a:prstGeom prst="rect">
            <a:avLst/>
          </a:prstGeom>
        </p:spPr>
        <p:txBody>
          <a:bodyPr/>
          <a:lst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en-GB" dirty="0">
                <a:solidFill>
                  <a:schemeClr val="bg2"/>
                </a:solidFill>
              </a:rPr>
              <a:t>Romania</a:t>
            </a:r>
            <a:endParaRPr lang="en-US" dirty="0">
              <a:solidFill>
                <a:schemeClr val="bg2"/>
              </a:solidFill>
            </a:endParaRPr>
          </a:p>
        </p:txBody>
      </p:sp>
    </p:spTree>
    <p:extLst>
      <p:ext uri="{BB962C8B-B14F-4D97-AF65-F5344CB8AC3E}">
        <p14:creationId xmlns:p14="http://schemas.microsoft.com/office/powerpoint/2010/main" val="405172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C5CB1-4271-4C3E-B215-E8DA2D5CC5D4}"/>
              </a:ext>
            </a:extLst>
          </p:cNvPr>
          <p:cNvSpPr>
            <a:spLocks noGrp="1"/>
          </p:cNvSpPr>
          <p:nvPr>
            <p:ph type="body" sz="quarter" idx="10"/>
          </p:nvPr>
        </p:nvSpPr>
        <p:spPr/>
        <p:txBody>
          <a:bodyPr/>
          <a:lstStyle/>
          <a:p>
            <a:r>
              <a:rPr lang="en-GB" dirty="0"/>
              <a:t>Draft insurance distribution norm</a:t>
            </a:r>
          </a:p>
        </p:txBody>
      </p:sp>
      <p:sp>
        <p:nvSpPr>
          <p:cNvPr id="4" name="Text Placeholder 3">
            <a:extLst>
              <a:ext uri="{FF2B5EF4-FFF2-40B4-BE49-F238E27FC236}">
                <a16:creationId xmlns:a16="http://schemas.microsoft.com/office/drawing/2014/main" id="{B5BBF72C-0243-4B86-8998-8F689A8EBCD7}"/>
              </a:ext>
            </a:extLst>
          </p:cNvPr>
          <p:cNvSpPr>
            <a:spLocks noGrp="1"/>
          </p:cNvSpPr>
          <p:nvPr>
            <p:ph type="body" sz="quarter" idx="11"/>
          </p:nvPr>
        </p:nvSpPr>
        <p:spPr>
          <a:xfrm>
            <a:off x="432000" y="1868400"/>
            <a:ext cx="4500040" cy="4446000"/>
          </a:xfrm>
        </p:spPr>
        <p:txBody>
          <a:bodyPr/>
          <a:lstStyle/>
          <a:p>
            <a:r>
              <a:rPr lang="en-GB" dirty="0"/>
              <a:t>October 2020 – Romanian Financial Services Authority (“FSA”) published draft Norm on insurance distribution (to repeal/replace current FSA Norm no. 19/2018 on insurance distribution) (the “Draft”)</a:t>
            </a:r>
          </a:p>
          <a:p>
            <a:r>
              <a:rPr lang="en-GB" dirty="0"/>
              <a:t>the Draft was subject to public consultation until end of October 2020 and it is currently undergoing internal procedures at FSA level;</a:t>
            </a:r>
          </a:p>
          <a:p>
            <a:r>
              <a:rPr lang="en-GB" dirty="0"/>
              <a:t>final wording not yet available</a:t>
            </a:r>
          </a:p>
        </p:txBody>
      </p:sp>
      <p:pic>
        <p:nvPicPr>
          <p:cNvPr id="1026" name="Picture 2" descr="image #008622">
            <a:extLst>
              <a:ext uri="{FF2B5EF4-FFF2-40B4-BE49-F238E27FC236}">
                <a16:creationId xmlns:a16="http://schemas.microsoft.com/office/drawing/2014/main" id="{0EFC027B-670F-4432-8415-A7CA38269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132856"/>
            <a:ext cx="2397483" cy="273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C5CB1-4271-4C3E-B215-E8DA2D5CC5D4}"/>
              </a:ext>
            </a:extLst>
          </p:cNvPr>
          <p:cNvSpPr>
            <a:spLocks noGrp="1"/>
          </p:cNvSpPr>
          <p:nvPr>
            <p:ph type="body" sz="quarter" idx="10"/>
          </p:nvPr>
        </p:nvSpPr>
        <p:spPr/>
        <p:txBody>
          <a:bodyPr/>
          <a:lstStyle/>
          <a:p>
            <a:r>
              <a:rPr lang="en-GB" dirty="0"/>
              <a:t>Draft insurance distribution norm</a:t>
            </a:r>
          </a:p>
        </p:txBody>
      </p:sp>
      <p:sp>
        <p:nvSpPr>
          <p:cNvPr id="5" name="Text Placeholder 4">
            <a:extLst>
              <a:ext uri="{FF2B5EF4-FFF2-40B4-BE49-F238E27FC236}">
                <a16:creationId xmlns:a16="http://schemas.microsoft.com/office/drawing/2014/main" id="{089D0DED-DDD1-4051-8956-E201BB4D8AA3}"/>
              </a:ext>
            </a:extLst>
          </p:cNvPr>
          <p:cNvSpPr>
            <a:spLocks noGrp="1"/>
          </p:cNvSpPr>
          <p:nvPr>
            <p:ph type="body" sz="quarter" idx="11"/>
          </p:nvPr>
        </p:nvSpPr>
        <p:spPr>
          <a:xfrm>
            <a:off x="432000" y="1868400"/>
            <a:ext cx="6084216" cy="4446000"/>
          </a:xfrm>
        </p:spPr>
        <p:txBody>
          <a:bodyPr/>
          <a:lstStyle/>
          <a:p>
            <a:pPr marL="0" indent="0">
              <a:buNone/>
            </a:pPr>
            <a:r>
              <a:rPr lang="en-US" b="1" dirty="0">
                <a:solidFill>
                  <a:schemeClr val="accent3"/>
                </a:solidFill>
              </a:rPr>
              <a:t>Main changes:</a:t>
            </a:r>
          </a:p>
          <a:p>
            <a:r>
              <a:rPr lang="en-US" dirty="0"/>
              <a:t>eliminates written form for mandate to be given by individuals to primary intermediaries (currently a brokerage/intermediation mandate is mandatory);</a:t>
            </a:r>
          </a:p>
          <a:p>
            <a:r>
              <a:rPr lang="en-US" dirty="0"/>
              <a:t>eliminates minimum clauses and termination conditions for brokerage/intermediation mandates (now subject to freedom of form/contract);</a:t>
            </a:r>
          </a:p>
          <a:p>
            <a:r>
              <a:rPr lang="en-US" dirty="0"/>
              <a:t>eliminates restriction on distribution of competing insurance products for non-banking financial institutions and other entities regulated/supervised by the NBR/FSA (restriction subsists for other ancillary intermediaries)</a:t>
            </a:r>
          </a:p>
          <a:p>
            <a:endParaRPr lang="pl-PL" dirty="0"/>
          </a:p>
        </p:txBody>
      </p:sp>
      <p:pic>
        <p:nvPicPr>
          <p:cNvPr id="11" name="Picture 10" descr="CMSLegal_Icon_003">
            <a:extLst>
              <a:ext uri="{FF2B5EF4-FFF2-40B4-BE49-F238E27FC236}">
                <a16:creationId xmlns:a16="http://schemas.microsoft.com/office/drawing/2014/main" id="{4FBA1820-8AB9-4E9E-8593-59410C984814}"/>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516216" y="2380486"/>
            <a:ext cx="2097028" cy="2097028"/>
          </a:xfrm>
          <a:prstGeom prst="rect">
            <a:avLst/>
          </a:prstGeom>
        </p:spPr>
      </p:pic>
    </p:spTree>
    <p:extLst>
      <p:ext uri="{BB962C8B-B14F-4D97-AF65-F5344CB8AC3E}">
        <p14:creationId xmlns:p14="http://schemas.microsoft.com/office/powerpoint/2010/main" val="119989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007457">
            <a:extLst>
              <a:ext uri="{FF2B5EF4-FFF2-40B4-BE49-F238E27FC236}">
                <a16:creationId xmlns:a16="http://schemas.microsoft.com/office/drawing/2014/main" id="{B17E0A7E-263B-43C3-8E70-B6DE1EFDC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90" r="24401"/>
          <a:stretch/>
        </p:blipFill>
        <p:spPr bwMode="auto">
          <a:xfrm>
            <a:off x="6804248" y="2152650"/>
            <a:ext cx="2088232"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7BDC5CB1-4271-4C3E-B215-E8DA2D5CC5D4}"/>
              </a:ext>
            </a:extLst>
          </p:cNvPr>
          <p:cNvSpPr>
            <a:spLocks noGrp="1"/>
          </p:cNvSpPr>
          <p:nvPr>
            <p:ph type="body" sz="quarter" idx="10"/>
          </p:nvPr>
        </p:nvSpPr>
        <p:spPr/>
        <p:txBody>
          <a:bodyPr/>
          <a:lstStyle/>
          <a:p>
            <a:r>
              <a:rPr lang="en-GB" dirty="0"/>
              <a:t>Draft insurance distribution norm</a:t>
            </a:r>
          </a:p>
        </p:txBody>
      </p:sp>
      <p:sp>
        <p:nvSpPr>
          <p:cNvPr id="5" name="Text Placeholder 4">
            <a:extLst>
              <a:ext uri="{FF2B5EF4-FFF2-40B4-BE49-F238E27FC236}">
                <a16:creationId xmlns:a16="http://schemas.microsoft.com/office/drawing/2014/main" id="{D32EEDF4-4415-4471-8CEA-5A4D5B8F2FED}"/>
              </a:ext>
            </a:extLst>
          </p:cNvPr>
          <p:cNvSpPr>
            <a:spLocks noGrp="1"/>
          </p:cNvSpPr>
          <p:nvPr>
            <p:ph type="body" sz="quarter" idx="11"/>
          </p:nvPr>
        </p:nvSpPr>
        <p:spPr>
          <a:xfrm>
            <a:off x="432000" y="1868400"/>
            <a:ext cx="6588272" cy="4446000"/>
          </a:xfrm>
        </p:spPr>
        <p:txBody>
          <a:bodyPr/>
          <a:lstStyle/>
          <a:p>
            <a:pPr marL="0" indent="0">
              <a:buNone/>
            </a:pPr>
            <a:r>
              <a:rPr lang="en-US" b="1" dirty="0">
                <a:solidFill>
                  <a:schemeClr val="accent3"/>
                </a:solidFill>
              </a:rPr>
              <a:t>Main changes (cont’d):</a:t>
            </a:r>
          </a:p>
          <a:p>
            <a:r>
              <a:rPr lang="en-US" dirty="0"/>
              <a:t>eliminates requirement for prior information of and approval by client in the context of a collaboration between primary intermediaries;</a:t>
            </a:r>
          </a:p>
          <a:p>
            <a:r>
              <a:rPr lang="en-US" dirty="0"/>
              <a:t>eliminates current prohibition for individuals holding executive management positions in insurance intermediaries to also hold management positions in any other Romanian or foreign legal entity (the prohibition is now limited to entities in the insurance/reinsurance sector);</a:t>
            </a:r>
          </a:p>
          <a:p>
            <a:r>
              <a:rPr lang="en-US" dirty="0"/>
              <a:t>supplements the list of permitted activities for brokerage companies with intermediation of road assistance services, medical services and other post-sale services for their own clients.</a:t>
            </a:r>
          </a:p>
          <a:p>
            <a:endParaRPr lang="pl-PL" dirty="0"/>
          </a:p>
        </p:txBody>
      </p:sp>
    </p:spTree>
    <p:extLst>
      <p:ext uri="{BB962C8B-B14F-4D97-AF65-F5344CB8AC3E}">
        <p14:creationId xmlns:p14="http://schemas.microsoft.com/office/powerpoint/2010/main" val="24576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MSLegal_ImageFromLibrary">
            <a:extLst>
              <a:ext uri="{FF2B5EF4-FFF2-40B4-BE49-F238E27FC236}">
                <a16:creationId xmlns:a16="http://schemas.microsoft.com/office/drawing/2014/main" id="{EA2A75ED-AA96-4317-9CF7-4DA5A9A7A941}"/>
              </a:ext>
            </a:extLst>
          </p:cNvPr>
          <p:cNvPicPr>
            <a:picLocks noChangeAspect="1"/>
          </p:cNvPicPr>
          <p:nvPr/>
        </p:nvPicPr>
        <p:blipFill rotWithShape="1">
          <a:blip r:embed="rId2">
            <a:extLst>
              <a:ext uri="{28A0092B-C50C-407E-A947-70E740481C1C}">
                <a14:useLocalDpi xmlns:a14="http://schemas.microsoft.com/office/drawing/2010/main" val="0"/>
              </a:ext>
            </a:extLst>
          </a:blip>
          <a:srcRect l="59165" t="41604"/>
          <a:stretch/>
        </p:blipFill>
        <p:spPr>
          <a:xfrm>
            <a:off x="6372200" y="2564904"/>
            <a:ext cx="2618363" cy="2808312"/>
          </a:xfrm>
          <a:prstGeom prst="rect">
            <a:avLst/>
          </a:prstGeom>
        </p:spPr>
      </p:pic>
      <p:sp>
        <p:nvSpPr>
          <p:cNvPr id="2" name="Text Placeholder 1">
            <a:extLst>
              <a:ext uri="{FF2B5EF4-FFF2-40B4-BE49-F238E27FC236}">
                <a16:creationId xmlns:a16="http://schemas.microsoft.com/office/drawing/2014/main" id="{057D50AB-0928-4007-A0B2-4D610B400175}"/>
              </a:ext>
            </a:extLst>
          </p:cNvPr>
          <p:cNvSpPr>
            <a:spLocks noGrp="1"/>
          </p:cNvSpPr>
          <p:nvPr>
            <p:ph type="body" sz="quarter" idx="10"/>
          </p:nvPr>
        </p:nvSpPr>
        <p:spPr/>
        <p:txBody>
          <a:bodyPr/>
          <a:lstStyle/>
          <a:p>
            <a:r>
              <a:rPr lang="es-ES" dirty="0"/>
              <a:t>Agenda</a:t>
            </a:r>
            <a:endParaRPr lang="en-GB" dirty="0"/>
          </a:p>
        </p:txBody>
      </p:sp>
      <p:sp>
        <p:nvSpPr>
          <p:cNvPr id="4" name="Text Placeholder 3">
            <a:extLst>
              <a:ext uri="{FF2B5EF4-FFF2-40B4-BE49-F238E27FC236}">
                <a16:creationId xmlns:a16="http://schemas.microsoft.com/office/drawing/2014/main" id="{D0B77EB7-C14C-4D88-BC4B-6F3627E469C5}"/>
              </a:ext>
            </a:extLst>
          </p:cNvPr>
          <p:cNvSpPr>
            <a:spLocks noGrp="1"/>
          </p:cNvSpPr>
          <p:nvPr>
            <p:ph type="body" sz="quarter" idx="11"/>
          </p:nvPr>
        </p:nvSpPr>
        <p:spPr>
          <a:xfrm>
            <a:off x="432000" y="1868400"/>
            <a:ext cx="6192264" cy="4446000"/>
          </a:xfrm>
        </p:spPr>
        <p:txBody>
          <a:bodyPr/>
          <a:lstStyle/>
          <a:p>
            <a:pPr marL="0" indent="0">
              <a:buNone/>
            </a:pPr>
            <a:r>
              <a:rPr lang="en-US" b="1" dirty="0">
                <a:solidFill>
                  <a:schemeClr val="accent3"/>
                </a:solidFill>
              </a:rPr>
              <a:t>Multi-jurisdictional</a:t>
            </a:r>
          </a:p>
          <a:p>
            <a:pPr marL="0" indent="0">
              <a:buNone/>
            </a:pPr>
            <a:r>
              <a:rPr lang="en-US" sz="1800" dirty="0"/>
              <a:t>Guidelines on Information and Communication Technology Security and Governance from the European Insurance and Occupational Pensions Authority (EIOPA)</a:t>
            </a:r>
          </a:p>
          <a:p>
            <a:pPr marL="0" indent="0">
              <a:buNone/>
            </a:pPr>
            <a:r>
              <a:rPr lang="en-US" b="1" dirty="0">
                <a:solidFill>
                  <a:schemeClr val="accent3"/>
                </a:solidFill>
              </a:rPr>
              <a:t>Bulgaria</a:t>
            </a:r>
          </a:p>
          <a:p>
            <a:r>
              <a:rPr lang="en-US" sz="1800" dirty="0"/>
              <a:t>Online insurance</a:t>
            </a:r>
          </a:p>
          <a:p>
            <a:r>
              <a:rPr lang="en-US" sz="1800" dirty="0"/>
              <a:t>Novelties on the MTPL insurance market</a:t>
            </a:r>
          </a:p>
          <a:p>
            <a:pPr marL="0" indent="0">
              <a:buNone/>
            </a:pPr>
            <a:r>
              <a:rPr lang="en-US" b="1" dirty="0">
                <a:solidFill>
                  <a:schemeClr val="accent3"/>
                </a:solidFill>
              </a:rPr>
              <a:t>Czech Republic</a:t>
            </a:r>
          </a:p>
          <a:p>
            <a:r>
              <a:rPr lang="en-US" sz="1800" dirty="0"/>
              <a:t>Draft Bill on the Protection of Whistle-blowers Act</a:t>
            </a:r>
          </a:p>
          <a:p>
            <a:r>
              <a:rPr lang="en-US" sz="1800" dirty="0"/>
              <a:t>5th AML Directive into Czech AML law</a:t>
            </a:r>
          </a:p>
          <a:p>
            <a:pPr marL="0" indent="0">
              <a:buNone/>
            </a:pPr>
            <a:r>
              <a:rPr lang="en-US" b="1" dirty="0">
                <a:solidFill>
                  <a:schemeClr val="accent3"/>
                </a:solidFill>
              </a:rPr>
              <a:t>Romania</a:t>
            </a:r>
          </a:p>
          <a:p>
            <a:pPr marL="0" indent="0">
              <a:buNone/>
            </a:pPr>
            <a:r>
              <a:rPr lang="en-US" sz="1800" dirty="0"/>
              <a:t>New draft norm from the Romanian Financial Supervisory Authority to repeal and replace the current insurance distribution norm (Norm 19) </a:t>
            </a:r>
          </a:p>
          <a:p>
            <a:pPr marL="0" indent="0">
              <a:buNone/>
            </a:pPr>
            <a:endParaRPr lang="en-GB" sz="1800" dirty="0"/>
          </a:p>
        </p:txBody>
      </p:sp>
    </p:spTree>
    <p:extLst>
      <p:ext uri="{BB962C8B-B14F-4D97-AF65-F5344CB8AC3E}">
        <p14:creationId xmlns:p14="http://schemas.microsoft.com/office/powerpoint/2010/main" val="414051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CMSLegal_Shape_Fill">
            <a:extLst>
              <a:ext uri="{FF2B5EF4-FFF2-40B4-BE49-F238E27FC236}">
                <a16:creationId xmlns:a16="http://schemas.microsoft.com/office/drawing/2014/main" id="{4A54A0CA-DD9E-460A-AD90-49EA1448F9F5}"/>
              </a:ext>
            </a:extLst>
          </p:cNvPr>
          <p:cNvSpPr/>
          <p:nvPr/>
        </p:nvSpPr>
        <p:spPr>
          <a:xfrm>
            <a:off x="0" y="0"/>
            <a:ext cx="9144000" cy="6858000"/>
          </a:xfrm>
          <a:prstGeom prst="rect">
            <a:avLst/>
          </a:prstGeom>
          <a:solidFill>
            <a:srgbClr val="00759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endParaRPr>
          </a:p>
        </p:txBody>
      </p:sp>
      <p:sp>
        <p:nvSpPr>
          <p:cNvPr id="12" name="TextBox 11">
            <a:extLst>
              <a:ext uri="{FF2B5EF4-FFF2-40B4-BE49-F238E27FC236}">
                <a16:creationId xmlns:a16="http://schemas.microsoft.com/office/drawing/2014/main" id="{E92C1199-B0A8-4364-9CE6-B516BA2ABD46}"/>
              </a:ext>
            </a:extLst>
          </p:cNvPr>
          <p:cNvSpPr txBox="1"/>
          <p:nvPr/>
        </p:nvSpPr>
        <p:spPr>
          <a:xfrm>
            <a:off x="1487004" y="3356992"/>
            <a:ext cx="3523255" cy="954107"/>
          </a:xfrm>
          <a:prstGeom prst="rect">
            <a:avLst/>
          </a:prstGeom>
          <a:noFill/>
          <a:ln>
            <a:noFill/>
          </a:ln>
        </p:spPr>
        <p:txBody>
          <a:bodyPr wrap="square">
            <a:spAutoFit/>
          </a:bodyPr>
          <a:lstStyle/>
          <a:p>
            <a:r>
              <a:rPr lang="en-GB" sz="1400" b="1" dirty="0">
                <a:solidFill>
                  <a:schemeClr val="bg1"/>
                </a:solidFill>
              </a:rPr>
              <a:t>Cristina Popescu</a:t>
            </a:r>
          </a:p>
          <a:p>
            <a:r>
              <a:rPr lang="en-GB" sz="1400" dirty="0">
                <a:solidFill>
                  <a:schemeClr val="bg1"/>
                </a:solidFill>
              </a:rPr>
              <a:t>Senior Counsel - Romania</a:t>
            </a:r>
          </a:p>
          <a:p>
            <a:r>
              <a:rPr lang="de-DE" sz="1400" dirty="0">
                <a:solidFill>
                  <a:schemeClr val="bg1"/>
                </a:solidFill>
              </a:rPr>
              <a:t>T +40 21 407 3811</a:t>
            </a:r>
          </a:p>
          <a:p>
            <a:r>
              <a:rPr lang="de-DE" sz="1400" dirty="0">
                <a:solidFill>
                  <a:schemeClr val="bg1"/>
                </a:solidFill>
              </a:rPr>
              <a:t>E cristina.popescu@cms-cmno.com</a:t>
            </a:r>
          </a:p>
        </p:txBody>
      </p:sp>
      <p:sp>
        <p:nvSpPr>
          <p:cNvPr id="13" name="TextBox 12">
            <a:extLst>
              <a:ext uri="{FF2B5EF4-FFF2-40B4-BE49-F238E27FC236}">
                <a16:creationId xmlns:a16="http://schemas.microsoft.com/office/drawing/2014/main" id="{5F35F713-FD82-4D9A-B913-7E1C879EEFEF}"/>
              </a:ext>
            </a:extLst>
          </p:cNvPr>
          <p:cNvSpPr txBox="1"/>
          <p:nvPr/>
        </p:nvSpPr>
        <p:spPr>
          <a:xfrm>
            <a:off x="1494676" y="1849591"/>
            <a:ext cx="3005316" cy="954107"/>
          </a:xfrm>
          <a:prstGeom prst="rect">
            <a:avLst/>
          </a:prstGeom>
          <a:noFill/>
          <a:ln>
            <a:noFill/>
          </a:ln>
        </p:spPr>
        <p:txBody>
          <a:bodyPr wrap="square">
            <a:spAutoFit/>
          </a:bodyPr>
          <a:lstStyle/>
          <a:p>
            <a:r>
              <a:rPr lang="it-IT" sz="1400" b="1" dirty="0">
                <a:solidFill>
                  <a:schemeClr val="bg1"/>
                </a:solidFill>
              </a:rPr>
              <a:t>Nevena Radlova</a:t>
            </a:r>
          </a:p>
          <a:p>
            <a:r>
              <a:rPr lang="it-IT" sz="1400" dirty="0">
                <a:solidFill>
                  <a:schemeClr val="bg1"/>
                </a:solidFill>
              </a:rPr>
              <a:t>Counsel - Bulgaria</a:t>
            </a:r>
          </a:p>
          <a:p>
            <a:r>
              <a:rPr lang="de-DE" sz="1400" dirty="0">
                <a:solidFill>
                  <a:schemeClr val="bg1"/>
                </a:solidFill>
              </a:rPr>
              <a:t>T +359 2 923 4866</a:t>
            </a:r>
          </a:p>
          <a:p>
            <a:r>
              <a:rPr lang="de-DE" sz="1400" dirty="0">
                <a:solidFill>
                  <a:schemeClr val="bg1"/>
                </a:solidFill>
              </a:rPr>
              <a:t>E nevena.radlova@cms-cmno.com</a:t>
            </a:r>
          </a:p>
        </p:txBody>
      </p:sp>
      <p:sp>
        <p:nvSpPr>
          <p:cNvPr id="15" name="TextBox 14">
            <a:extLst>
              <a:ext uri="{FF2B5EF4-FFF2-40B4-BE49-F238E27FC236}">
                <a16:creationId xmlns:a16="http://schemas.microsoft.com/office/drawing/2014/main" id="{57B5EA66-4BE5-44F1-8006-93E3CE28F88B}"/>
              </a:ext>
            </a:extLst>
          </p:cNvPr>
          <p:cNvSpPr txBox="1"/>
          <p:nvPr/>
        </p:nvSpPr>
        <p:spPr>
          <a:xfrm>
            <a:off x="5740666" y="1831148"/>
            <a:ext cx="2960330" cy="954107"/>
          </a:xfrm>
          <a:prstGeom prst="rect">
            <a:avLst/>
          </a:prstGeom>
          <a:noFill/>
          <a:ln>
            <a:noFill/>
          </a:ln>
        </p:spPr>
        <p:txBody>
          <a:bodyPr wrap="square">
            <a:spAutoFit/>
          </a:bodyPr>
          <a:lstStyle/>
          <a:p>
            <a:r>
              <a:rPr lang="en-GB" sz="1400" b="1" dirty="0">
                <a:solidFill>
                  <a:schemeClr val="bg1"/>
                </a:solidFill>
              </a:rPr>
              <a:t>Petr Benes</a:t>
            </a:r>
          </a:p>
          <a:p>
            <a:r>
              <a:rPr lang="en-GB" sz="1400" dirty="0">
                <a:solidFill>
                  <a:schemeClr val="bg1"/>
                </a:solidFill>
              </a:rPr>
              <a:t>Senior Associate - Czech Republic</a:t>
            </a:r>
          </a:p>
          <a:p>
            <a:r>
              <a:rPr lang="de-DE" sz="1400" dirty="0">
                <a:solidFill>
                  <a:schemeClr val="bg1"/>
                </a:solidFill>
              </a:rPr>
              <a:t>T +420 296 798 864</a:t>
            </a:r>
          </a:p>
          <a:p>
            <a:r>
              <a:rPr lang="de-DE" sz="1400" dirty="0">
                <a:solidFill>
                  <a:schemeClr val="bg1"/>
                </a:solidFill>
              </a:rPr>
              <a:t>E petr.benes@cms-cmno.com</a:t>
            </a:r>
          </a:p>
        </p:txBody>
      </p:sp>
      <p:pic>
        <p:nvPicPr>
          <p:cNvPr id="17" name="Picture 2">
            <a:extLst>
              <a:ext uri="{FF2B5EF4-FFF2-40B4-BE49-F238E27FC236}">
                <a16:creationId xmlns:a16="http://schemas.microsoft.com/office/drawing/2014/main" id="{F55E9C17-098D-4080-93D8-029391DA85F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66135" y="183214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a:extLst>
              <a:ext uri="{FF2B5EF4-FFF2-40B4-BE49-F238E27FC236}">
                <a16:creationId xmlns:a16="http://schemas.microsoft.com/office/drawing/2014/main" id="{CE3F529C-39EC-4750-90F0-5C0879896B2C}"/>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432000" y="3345899"/>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a:extLst>
              <a:ext uri="{FF2B5EF4-FFF2-40B4-BE49-F238E27FC236}">
                <a16:creationId xmlns:a16="http://schemas.microsoft.com/office/drawing/2014/main" id="{E2C33F58-690D-4B16-8645-3ED798691654}"/>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4716016" y="180937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003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MS_Legal_Disclaimer_Textbox_001"/>
          <p:cNvSpPr>
            <a:spLocks noGrp="1"/>
          </p:cNvSpPr>
          <p:nvPr>
            <p:ph type="body" sz="quarter" idx="15"/>
          </p:nvPr>
        </p:nvSpPr>
        <p:spPr/>
        <p:txBody>
          <a:bodyPr/>
          <a:lstStyle/>
          <a:p>
            <a:pPr lvl="0">
              <a:defRPr/>
            </a:pPr>
            <a:r>
              <a:rPr lang="en-GB" b="1" baseline="30000" dirty="0">
                <a:solidFill>
                  <a:prstClr val="black"/>
                </a:solidFill>
                <a:ea typeface="+mn-ea"/>
              </a:rPr>
              <a:t>Your free online legal information service.</a:t>
            </a:r>
          </a:p>
          <a:p>
            <a:pPr lvl="0">
              <a:defRPr/>
            </a:pPr>
            <a:endParaRPr lang="en-GB" baseline="30000" dirty="0">
              <a:solidFill>
                <a:prstClr val="black"/>
              </a:solidFill>
              <a:ea typeface="+mn-ea"/>
            </a:endParaRPr>
          </a:p>
          <a:p>
            <a:pPr lvl="0">
              <a:defRPr/>
            </a:pPr>
            <a:r>
              <a:rPr lang="en-GB" baseline="30000" dirty="0">
                <a:solidFill>
                  <a:prstClr val="black"/>
                </a:solidFill>
                <a:ea typeface="+mn-ea"/>
              </a:rPr>
              <a:t>A subscription service for legal articles </a:t>
            </a:r>
          </a:p>
          <a:p>
            <a:pPr lvl="0">
              <a:defRPr/>
            </a:pPr>
            <a:r>
              <a:rPr lang="en-GB" baseline="30000" dirty="0">
                <a:solidFill>
                  <a:prstClr val="black"/>
                </a:solidFill>
                <a:ea typeface="+mn-ea"/>
              </a:rPr>
              <a:t>on a variety of topics delivered by email.</a:t>
            </a:r>
          </a:p>
          <a:p>
            <a:pPr lvl="0">
              <a:defRPr/>
            </a:pPr>
            <a:r>
              <a:rPr lang="en-GB" b="1" baseline="30000" dirty="0">
                <a:solidFill>
                  <a:prstClr val="black"/>
                </a:solidFill>
                <a:ea typeface="+mn-ea"/>
              </a:rPr>
              <a:t>cms-lawnow.com</a:t>
            </a: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35600" y="2973600"/>
            <a:ext cx="1800000" cy="518400"/>
          </a:xfrm>
          <a:prstGeom prst="rect">
            <a:avLst/>
          </a:prstGeom>
        </p:spPr>
      </p:pic>
    </p:spTree>
    <p:extLst>
      <p:ext uri="{BB962C8B-B14F-4D97-AF65-F5344CB8AC3E}">
        <p14:creationId xmlns:p14="http://schemas.microsoft.com/office/powerpoint/2010/main" val="393326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9CDF8-BF5D-4D98-BD78-18150CECBB2C}"/>
              </a:ext>
            </a:extLst>
          </p:cNvPr>
          <p:cNvSpPr>
            <a:spLocks noGrp="1"/>
          </p:cNvSpPr>
          <p:nvPr>
            <p:ph type="body" sz="quarter" idx="10"/>
          </p:nvPr>
        </p:nvSpPr>
        <p:spPr/>
        <p:txBody>
          <a:bodyPr/>
          <a:lstStyle/>
          <a:p>
            <a:r>
              <a:rPr lang="en-GB" dirty="0"/>
              <a:t>Speakers</a:t>
            </a:r>
          </a:p>
        </p:txBody>
      </p:sp>
      <p:sp>
        <p:nvSpPr>
          <p:cNvPr id="16" name="TextBox 15">
            <a:extLst>
              <a:ext uri="{FF2B5EF4-FFF2-40B4-BE49-F238E27FC236}">
                <a16:creationId xmlns:a16="http://schemas.microsoft.com/office/drawing/2014/main" id="{499F672C-00D3-43CE-AF6A-188C59DD6B10}"/>
              </a:ext>
            </a:extLst>
          </p:cNvPr>
          <p:cNvSpPr txBox="1"/>
          <p:nvPr/>
        </p:nvSpPr>
        <p:spPr>
          <a:xfrm>
            <a:off x="1487004" y="3356992"/>
            <a:ext cx="3523255" cy="954107"/>
          </a:xfrm>
          <a:prstGeom prst="rect">
            <a:avLst/>
          </a:prstGeom>
          <a:noFill/>
          <a:ln>
            <a:noFill/>
          </a:ln>
        </p:spPr>
        <p:txBody>
          <a:bodyPr wrap="square">
            <a:spAutoFit/>
          </a:bodyPr>
          <a:lstStyle/>
          <a:p>
            <a:r>
              <a:rPr lang="en-GB" sz="1400" b="1" dirty="0">
                <a:solidFill>
                  <a:schemeClr val="accent3"/>
                </a:solidFill>
              </a:rPr>
              <a:t>Cristina Popescu</a:t>
            </a:r>
          </a:p>
          <a:p>
            <a:r>
              <a:rPr lang="en-GB" sz="1400" dirty="0"/>
              <a:t>Senior Counsel - Romania</a:t>
            </a:r>
          </a:p>
          <a:p>
            <a:r>
              <a:rPr lang="de-DE" sz="1400" dirty="0"/>
              <a:t>T +40 21 407 3811</a:t>
            </a:r>
          </a:p>
          <a:p>
            <a:r>
              <a:rPr lang="de-DE" sz="1400" dirty="0"/>
              <a:t>E cristina.popescu@cms-cmno.com</a:t>
            </a:r>
          </a:p>
        </p:txBody>
      </p:sp>
      <p:sp>
        <p:nvSpPr>
          <p:cNvPr id="20" name="TextBox 19">
            <a:extLst>
              <a:ext uri="{FF2B5EF4-FFF2-40B4-BE49-F238E27FC236}">
                <a16:creationId xmlns:a16="http://schemas.microsoft.com/office/drawing/2014/main" id="{D6249818-1D3F-4F35-8BA0-6FEAE648CADE}"/>
              </a:ext>
            </a:extLst>
          </p:cNvPr>
          <p:cNvSpPr txBox="1"/>
          <p:nvPr/>
        </p:nvSpPr>
        <p:spPr>
          <a:xfrm>
            <a:off x="1494676" y="1849591"/>
            <a:ext cx="3005316" cy="954107"/>
          </a:xfrm>
          <a:prstGeom prst="rect">
            <a:avLst/>
          </a:prstGeom>
          <a:noFill/>
          <a:ln>
            <a:noFill/>
          </a:ln>
        </p:spPr>
        <p:txBody>
          <a:bodyPr wrap="square">
            <a:spAutoFit/>
          </a:bodyPr>
          <a:lstStyle/>
          <a:p>
            <a:r>
              <a:rPr lang="it-IT" sz="1400" b="1" dirty="0">
                <a:solidFill>
                  <a:schemeClr val="accent3"/>
                </a:solidFill>
              </a:rPr>
              <a:t>Nevena Radlova</a:t>
            </a:r>
          </a:p>
          <a:p>
            <a:r>
              <a:rPr lang="it-IT" sz="1400" dirty="0"/>
              <a:t>Counsel - Bulgaria</a:t>
            </a:r>
          </a:p>
          <a:p>
            <a:r>
              <a:rPr lang="de-DE" sz="1400" dirty="0"/>
              <a:t>T +359 2 923 4866</a:t>
            </a:r>
          </a:p>
          <a:p>
            <a:r>
              <a:rPr lang="de-DE" sz="1400" dirty="0"/>
              <a:t>E nevena.radlova@cms-cmno.com</a:t>
            </a:r>
          </a:p>
        </p:txBody>
      </p:sp>
      <p:sp>
        <p:nvSpPr>
          <p:cNvPr id="24" name="TextBox 23">
            <a:extLst>
              <a:ext uri="{FF2B5EF4-FFF2-40B4-BE49-F238E27FC236}">
                <a16:creationId xmlns:a16="http://schemas.microsoft.com/office/drawing/2014/main" id="{714EA4B3-592A-482F-AB4D-C0B33D0E71B0}"/>
              </a:ext>
            </a:extLst>
          </p:cNvPr>
          <p:cNvSpPr txBox="1"/>
          <p:nvPr/>
        </p:nvSpPr>
        <p:spPr>
          <a:xfrm>
            <a:off x="5740666" y="1831148"/>
            <a:ext cx="2960330" cy="954107"/>
          </a:xfrm>
          <a:prstGeom prst="rect">
            <a:avLst/>
          </a:prstGeom>
          <a:noFill/>
          <a:ln>
            <a:noFill/>
          </a:ln>
        </p:spPr>
        <p:txBody>
          <a:bodyPr wrap="square">
            <a:spAutoFit/>
          </a:bodyPr>
          <a:lstStyle/>
          <a:p>
            <a:r>
              <a:rPr lang="en-GB" sz="1400" b="1" dirty="0">
                <a:solidFill>
                  <a:schemeClr val="accent3"/>
                </a:solidFill>
              </a:rPr>
              <a:t>Petr Benes</a:t>
            </a:r>
          </a:p>
          <a:p>
            <a:r>
              <a:rPr lang="en-GB" sz="1400" dirty="0"/>
              <a:t>Senior Associate - Czech Republic</a:t>
            </a:r>
          </a:p>
          <a:p>
            <a:r>
              <a:rPr lang="de-DE" sz="1400" dirty="0"/>
              <a:t>T +420 296 798 864</a:t>
            </a:r>
          </a:p>
          <a:p>
            <a:r>
              <a:rPr lang="de-DE" sz="1400" dirty="0"/>
              <a:t>E petr.benes@cms-cmno.com</a:t>
            </a:r>
          </a:p>
        </p:txBody>
      </p:sp>
      <p:pic>
        <p:nvPicPr>
          <p:cNvPr id="2050" name="Picture 2">
            <a:extLst>
              <a:ext uri="{FF2B5EF4-FFF2-40B4-BE49-F238E27FC236}">
                <a16:creationId xmlns:a16="http://schemas.microsoft.com/office/drawing/2014/main" id="{CD574335-04C2-4B10-A58F-A24C96F35B4A}"/>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66135" y="183214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48F0BBB2-4DB8-4BBA-B7BF-D1A74CA1D302}"/>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4716016" y="180937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7077F099-8126-452C-8D21-8A013BD98D16}"/>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432000" y="3345899"/>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02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descr="CMSLegal_Shape_Fill">
            <a:extLst>
              <a:ext uri="{FF2B5EF4-FFF2-40B4-BE49-F238E27FC236}">
                <a16:creationId xmlns:a16="http://schemas.microsoft.com/office/drawing/2014/main" id="{0DFE1335-9373-42EE-B86C-B953C586E4AA}"/>
              </a:ext>
            </a:extLst>
          </p:cNvPr>
          <p:cNvSpPr/>
          <p:nvPr/>
        </p:nvSpPr>
        <p:spPr>
          <a:xfrm>
            <a:off x="0" y="5562000"/>
            <a:ext cx="9144000" cy="1296000"/>
          </a:xfrm>
          <a:prstGeom prst="rect">
            <a:avLst/>
          </a:prstGeom>
          <a:solidFill>
            <a:srgbClr val="3095B4"/>
          </a:solidFill>
          <a:ln w="9525">
            <a:solidFill>
              <a:srgbClr val="309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endParaRPr>
          </a:p>
        </p:txBody>
      </p:sp>
      <p:sp>
        <p:nvSpPr>
          <p:cNvPr id="2" name="Title 1">
            <a:extLst>
              <a:ext uri="{FF2B5EF4-FFF2-40B4-BE49-F238E27FC236}">
                <a16:creationId xmlns:a16="http://schemas.microsoft.com/office/drawing/2014/main" id="{02C4085D-EB75-447F-9E83-59FD79B1A391}"/>
              </a:ext>
            </a:extLst>
          </p:cNvPr>
          <p:cNvSpPr>
            <a:spLocks noGrp="1"/>
          </p:cNvSpPr>
          <p:nvPr>
            <p:ph type="title"/>
          </p:nvPr>
        </p:nvSpPr>
        <p:spPr>
          <a:xfrm>
            <a:off x="900392" y="5972880"/>
            <a:ext cx="7200000" cy="408448"/>
          </a:xfrm>
        </p:spPr>
        <p:txBody>
          <a:bodyPr/>
          <a:lstStyle/>
          <a:p>
            <a:r>
              <a:rPr lang="en-GB" sz="2400" b="0" dirty="0"/>
              <a:t>Multi-jurisdictional</a:t>
            </a:r>
            <a:endParaRPr lang="en-US" sz="2400" b="0" dirty="0"/>
          </a:p>
        </p:txBody>
      </p:sp>
    </p:spTree>
    <p:extLst>
      <p:ext uri="{BB962C8B-B14F-4D97-AF65-F5344CB8AC3E}">
        <p14:creationId xmlns:p14="http://schemas.microsoft.com/office/powerpoint/2010/main" val="328046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CEB21-EDEE-4DAA-BF5E-13931DDBCC6E}"/>
              </a:ext>
            </a:extLst>
          </p:cNvPr>
          <p:cNvSpPr>
            <a:spLocks noGrp="1"/>
          </p:cNvSpPr>
          <p:nvPr>
            <p:ph type="body" sz="quarter" idx="10"/>
          </p:nvPr>
        </p:nvSpPr>
        <p:spPr/>
        <p:txBody>
          <a:bodyPr/>
          <a:lstStyle/>
          <a:p>
            <a:r>
              <a:rPr lang="en-GB" dirty="0"/>
              <a:t>Guidelines on Information and Communication Technology Security and Governance from EIOPA</a:t>
            </a:r>
            <a:endParaRPr lang="it-IT" dirty="0"/>
          </a:p>
        </p:txBody>
      </p:sp>
      <p:sp>
        <p:nvSpPr>
          <p:cNvPr id="4" name="Text Placeholder 3">
            <a:extLst>
              <a:ext uri="{FF2B5EF4-FFF2-40B4-BE49-F238E27FC236}">
                <a16:creationId xmlns:a16="http://schemas.microsoft.com/office/drawing/2014/main" id="{350E1AA6-F4C0-4809-B4E2-6D94F5CE65A3}"/>
              </a:ext>
            </a:extLst>
          </p:cNvPr>
          <p:cNvSpPr>
            <a:spLocks noGrp="1"/>
          </p:cNvSpPr>
          <p:nvPr>
            <p:ph type="body" sz="quarter" idx="11"/>
          </p:nvPr>
        </p:nvSpPr>
        <p:spPr>
          <a:xfrm>
            <a:off x="432000" y="2060848"/>
            <a:ext cx="8280000" cy="4253552"/>
          </a:xfrm>
        </p:spPr>
        <p:txBody>
          <a:bodyPr/>
          <a:lstStyle/>
          <a:p>
            <a:r>
              <a:rPr lang="en-GB" dirty="0"/>
              <a:t>issued by EIOPA on 12 October 2020</a:t>
            </a:r>
          </a:p>
          <a:p>
            <a:r>
              <a:rPr lang="en-US" dirty="0"/>
              <a:t>provides guidance to national supervisory authorities &amp; market participants on how regulation regarding operational risks </a:t>
            </a:r>
            <a:br>
              <a:rPr lang="pl-PL" dirty="0"/>
            </a:br>
            <a:r>
              <a:rPr lang="en-US" dirty="0"/>
              <a:t>is applied in the case of ICT security and governance</a:t>
            </a:r>
          </a:p>
          <a:p>
            <a:r>
              <a:rPr lang="en-US" dirty="0"/>
              <a:t>objective: promote the increase of operational resilience </a:t>
            </a:r>
            <a:br>
              <a:rPr lang="pl-PL" dirty="0"/>
            </a:br>
            <a:r>
              <a:rPr lang="en-US" dirty="0"/>
              <a:t>of digital operations of insurance/reinsurance undertakings. </a:t>
            </a:r>
            <a:br>
              <a:rPr lang="pl-PL" dirty="0"/>
            </a:br>
            <a:r>
              <a:rPr lang="en-US" dirty="0"/>
              <a:t>In particular, to: </a:t>
            </a:r>
          </a:p>
          <a:p>
            <a:pPr lvl="1"/>
            <a:r>
              <a:rPr lang="en-US" dirty="0"/>
              <a:t>provide clarification and transparency on minimum </a:t>
            </a:r>
            <a:br>
              <a:rPr lang="pl-PL" dirty="0"/>
            </a:br>
            <a:r>
              <a:rPr lang="en-US" dirty="0"/>
              <a:t>required information and cyber security capabilities;</a:t>
            </a:r>
          </a:p>
          <a:p>
            <a:pPr lvl="1"/>
            <a:r>
              <a:rPr lang="en-US" dirty="0"/>
              <a:t>avoid potential regulatory arbitrage;</a:t>
            </a:r>
          </a:p>
          <a:p>
            <a:pPr lvl="1"/>
            <a:r>
              <a:rPr lang="en-US" dirty="0"/>
              <a:t>foster supervisory convergence.</a:t>
            </a:r>
          </a:p>
          <a:p>
            <a:r>
              <a:rPr lang="en-US" dirty="0"/>
              <a:t>national supervisory authorities expected to apply </a:t>
            </a:r>
            <a:br>
              <a:rPr lang="pl-PL" dirty="0"/>
            </a:br>
            <a:r>
              <a:rPr lang="en-US" dirty="0"/>
              <a:t>Guidelines from </a:t>
            </a:r>
            <a:r>
              <a:rPr lang="en-US" b="1" dirty="0">
                <a:solidFill>
                  <a:schemeClr val="accent3"/>
                </a:solidFill>
              </a:rPr>
              <a:t>1 July 2021</a:t>
            </a:r>
            <a:r>
              <a:rPr lang="en-US" dirty="0"/>
              <a:t>.</a:t>
            </a:r>
            <a:endParaRPr lang="en-GB" dirty="0"/>
          </a:p>
        </p:txBody>
      </p:sp>
      <p:pic>
        <p:nvPicPr>
          <p:cNvPr id="8" name="Picture 7" descr="CMSLegal_Icon_004">
            <a:extLst>
              <a:ext uri="{FF2B5EF4-FFF2-40B4-BE49-F238E27FC236}">
                <a16:creationId xmlns:a16="http://schemas.microsoft.com/office/drawing/2014/main" id="{06A7BEE3-7BCA-48CE-AE38-5F09A2C562F7}"/>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308304" y="5301207"/>
            <a:ext cx="1192530" cy="1354267"/>
          </a:xfrm>
          <a:prstGeom prst="rect">
            <a:avLst/>
          </a:prstGeom>
        </p:spPr>
      </p:pic>
    </p:spTree>
    <p:extLst>
      <p:ext uri="{BB962C8B-B14F-4D97-AF65-F5344CB8AC3E}">
        <p14:creationId xmlns:p14="http://schemas.microsoft.com/office/powerpoint/2010/main" val="237683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CMSLegal_Shape_Fill">
            <a:extLst>
              <a:ext uri="{FF2B5EF4-FFF2-40B4-BE49-F238E27FC236}">
                <a16:creationId xmlns:a16="http://schemas.microsoft.com/office/drawing/2014/main" id="{B32E5E31-1FC2-4D6A-9024-33FF37670531}"/>
              </a:ext>
            </a:extLst>
          </p:cNvPr>
          <p:cNvSpPr/>
          <p:nvPr/>
        </p:nvSpPr>
        <p:spPr>
          <a:xfrm>
            <a:off x="4824120" y="1880920"/>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15" name="Rectangle 14" descr="CMSLegal_Shape_Fill">
            <a:extLst>
              <a:ext uri="{FF2B5EF4-FFF2-40B4-BE49-F238E27FC236}">
                <a16:creationId xmlns:a16="http://schemas.microsoft.com/office/drawing/2014/main" id="{F3B15793-405B-42A0-ACB3-F2BD1E64B1A9}"/>
              </a:ext>
            </a:extLst>
          </p:cNvPr>
          <p:cNvSpPr/>
          <p:nvPr/>
        </p:nvSpPr>
        <p:spPr>
          <a:xfrm>
            <a:off x="4826524" y="2778524"/>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17" name="Rectangle 16" descr="CMSLegal_Shape_Fill">
            <a:extLst>
              <a:ext uri="{FF2B5EF4-FFF2-40B4-BE49-F238E27FC236}">
                <a16:creationId xmlns:a16="http://schemas.microsoft.com/office/drawing/2014/main" id="{75618ED0-2430-48A7-BF6B-238ECCF37CCC}"/>
              </a:ext>
            </a:extLst>
          </p:cNvPr>
          <p:cNvSpPr/>
          <p:nvPr/>
        </p:nvSpPr>
        <p:spPr>
          <a:xfrm>
            <a:off x="4814495" y="3681120"/>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19" name="Rectangle 18" descr="CMSLegal_Shape_Fill">
            <a:extLst>
              <a:ext uri="{FF2B5EF4-FFF2-40B4-BE49-F238E27FC236}">
                <a16:creationId xmlns:a16="http://schemas.microsoft.com/office/drawing/2014/main" id="{43C8B4E2-F880-42A6-ACFD-7CD4F27428C2}"/>
              </a:ext>
            </a:extLst>
          </p:cNvPr>
          <p:cNvSpPr/>
          <p:nvPr/>
        </p:nvSpPr>
        <p:spPr>
          <a:xfrm>
            <a:off x="4814495" y="4578724"/>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21" name="Rectangle 20" descr="CMSLegal_Shape_Fill">
            <a:extLst>
              <a:ext uri="{FF2B5EF4-FFF2-40B4-BE49-F238E27FC236}">
                <a16:creationId xmlns:a16="http://schemas.microsoft.com/office/drawing/2014/main" id="{0917FF3F-5635-4BF1-B6B8-BACEF865BF2B}"/>
              </a:ext>
            </a:extLst>
          </p:cNvPr>
          <p:cNvSpPr/>
          <p:nvPr/>
        </p:nvSpPr>
        <p:spPr>
          <a:xfrm>
            <a:off x="4802466" y="5481320"/>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23" name="Rectangle 22" descr="CMSLegal_Shape_Fill">
            <a:extLst>
              <a:ext uri="{FF2B5EF4-FFF2-40B4-BE49-F238E27FC236}">
                <a16:creationId xmlns:a16="http://schemas.microsoft.com/office/drawing/2014/main" id="{D4B042C8-5C96-47F2-8B41-FE84A043E99E}"/>
              </a:ext>
            </a:extLst>
          </p:cNvPr>
          <p:cNvSpPr/>
          <p:nvPr/>
        </p:nvSpPr>
        <p:spPr>
          <a:xfrm>
            <a:off x="430005" y="1868400"/>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24" name="Rectangle 23" descr="CMSLegal_Shape_Fill">
            <a:extLst>
              <a:ext uri="{FF2B5EF4-FFF2-40B4-BE49-F238E27FC236}">
                <a16:creationId xmlns:a16="http://schemas.microsoft.com/office/drawing/2014/main" id="{4D4208D1-0009-4A32-8DDE-5CA8A8ECDDAC}"/>
              </a:ext>
            </a:extLst>
          </p:cNvPr>
          <p:cNvSpPr/>
          <p:nvPr/>
        </p:nvSpPr>
        <p:spPr>
          <a:xfrm>
            <a:off x="1349503" y="1868400"/>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25" name="Rectangle 24" descr="CMSLegal_Shape_Fill">
            <a:extLst>
              <a:ext uri="{FF2B5EF4-FFF2-40B4-BE49-F238E27FC236}">
                <a16:creationId xmlns:a16="http://schemas.microsoft.com/office/drawing/2014/main" id="{911480B1-29F9-44B2-990D-5D8ED6C1B626}"/>
              </a:ext>
            </a:extLst>
          </p:cNvPr>
          <p:cNvSpPr/>
          <p:nvPr/>
        </p:nvSpPr>
        <p:spPr>
          <a:xfrm>
            <a:off x="430005" y="2766004"/>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26" name="Rectangle 25" descr="CMSLegal_Shape_Fill">
            <a:extLst>
              <a:ext uri="{FF2B5EF4-FFF2-40B4-BE49-F238E27FC236}">
                <a16:creationId xmlns:a16="http://schemas.microsoft.com/office/drawing/2014/main" id="{F8B4C10A-D932-4CAA-B831-78BA22BAA65E}"/>
              </a:ext>
            </a:extLst>
          </p:cNvPr>
          <p:cNvSpPr/>
          <p:nvPr/>
        </p:nvSpPr>
        <p:spPr>
          <a:xfrm>
            <a:off x="1351907" y="2766004"/>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dirty="0">
              <a:solidFill>
                <a:schemeClr val="bg1"/>
              </a:solidFill>
              <a:latin typeface="Arial" panose="020B0604020202020204" pitchFamily="34" charset="0"/>
            </a:endParaRPr>
          </a:p>
        </p:txBody>
      </p:sp>
      <p:sp>
        <p:nvSpPr>
          <p:cNvPr id="27" name="Rectangle 26" descr="CMSLegal_Shape_Fill">
            <a:extLst>
              <a:ext uri="{FF2B5EF4-FFF2-40B4-BE49-F238E27FC236}">
                <a16:creationId xmlns:a16="http://schemas.microsoft.com/office/drawing/2014/main" id="{F22934E6-B7DC-4093-A249-703242257683}"/>
              </a:ext>
            </a:extLst>
          </p:cNvPr>
          <p:cNvSpPr/>
          <p:nvPr/>
        </p:nvSpPr>
        <p:spPr>
          <a:xfrm>
            <a:off x="430005" y="3668600"/>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28" name="Rectangle 27" descr="CMSLegal_Shape_Fill">
            <a:extLst>
              <a:ext uri="{FF2B5EF4-FFF2-40B4-BE49-F238E27FC236}">
                <a16:creationId xmlns:a16="http://schemas.microsoft.com/office/drawing/2014/main" id="{63DB23DF-A280-4242-9AA8-F11CBC0B2F63}"/>
              </a:ext>
            </a:extLst>
          </p:cNvPr>
          <p:cNvSpPr/>
          <p:nvPr/>
        </p:nvSpPr>
        <p:spPr>
          <a:xfrm>
            <a:off x="1339878" y="3668600"/>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0" algn="ctr">
              <a:spcBef>
                <a:spcPts val="1200"/>
              </a:spcBef>
              <a:buFont typeface="Symbol" pitchFamily="18" charset="2"/>
              <a:buNone/>
            </a:pPr>
            <a:r>
              <a:rPr lang="pl-PL" sz="1100" dirty="0">
                <a:solidFill>
                  <a:schemeClr val="tx1"/>
                </a:solidFill>
              </a:rPr>
              <a:t>E</a:t>
            </a:r>
            <a:r>
              <a:rPr lang="en-US" sz="1100" dirty="0">
                <a:solidFill>
                  <a:schemeClr val="tx1"/>
                </a:solidFill>
              </a:rPr>
              <a:t>stablish a written information security policy</a:t>
            </a:r>
          </a:p>
        </p:txBody>
      </p:sp>
      <p:sp>
        <p:nvSpPr>
          <p:cNvPr id="29" name="Rectangle 28" descr="CMSLegal_Shape_Fill">
            <a:extLst>
              <a:ext uri="{FF2B5EF4-FFF2-40B4-BE49-F238E27FC236}">
                <a16:creationId xmlns:a16="http://schemas.microsoft.com/office/drawing/2014/main" id="{1532E4E1-FC97-4C2A-836D-28D09497E4D7}"/>
              </a:ext>
            </a:extLst>
          </p:cNvPr>
          <p:cNvSpPr/>
          <p:nvPr/>
        </p:nvSpPr>
        <p:spPr>
          <a:xfrm>
            <a:off x="430005" y="4566204"/>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30" name="Rectangle 29" descr="CMSLegal_Shape_Fill">
            <a:extLst>
              <a:ext uri="{FF2B5EF4-FFF2-40B4-BE49-F238E27FC236}">
                <a16:creationId xmlns:a16="http://schemas.microsoft.com/office/drawing/2014/main" id="{EA2F2DBE-823C-4454-8645-CD22594F54FC}"/>
              </a:ext>
            </a:extLst>
          </p:cNvPr>
          <p:cNvSpPr/>
          <p:nvPr/>
        </p:nvSpPr>
        <p:spPr>
          <a:xfrm>
            <a:off x="1339878" y="4566204"/>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solidFill>
                  <a:schemeClr val="tx1"/>
                </a:solidFill>
              </a:rPr>
              <a:t>E</a:t>
            </a:r>
            <a:r>
              <a:rPr lang="en-US" sz="1100" dirty="0">
                <a:solidFill>
                  <a:schemeClr val="tx1"/>
                </a:solidFill>
              </a:rPr>
              <a:t>stablish an information security function (independent &amp; objective) - a designated responsible, reporting to the management body</a:t>
            </a:r>
          </a:p>
        </p:txBody>
      </p:sp>
      <p:sp>
        <p:nvSpPr>
          <p:cNvPr id="31" name="Rectangle 30" descr="CMSLegal_Shape_Fill">
            <a:extLst>
              <a:ext uri="{FF2B5EF4-FFF2-40B4-BE49-F238E27FC236}">
                <a16:creationId xmlns:a16="http://schemas.microsoft.com/office/drawing/2014/main" id="{06FAF239-E468-4FED-BB18-3918947D5A89}"/>
              </a:ext>
            </a:extLst>
          </p:cNvPr>
          <p:cNvSpPr/>
          <p:nvPr/>
        </p:nvSpPr>
        <p:spPr>
          <a:xfrm>
            <a:off x="430005" y="5468800"/>
            <a:ext cx="828000" cy="828000"/>
          </a:xfrm>
          <a:prstGeom prst="rect">
            <a:avLst/>
          </a:prstGeom>
          <a:solidFill>
            <a:srgbClr val="3095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a:latin typeface="Arial" panose="020B0604020202020204" pitchFamily="34" charset="0"/>
            </a:endParaRPr>
          </a:p>
        </p:txBody>
      </p:sp>
      <p:sp>
        <p:nvSpPr>
          <p:cNvPr id="32" name="Rectangle 31" descr="CMSLegal_Shape_Fill">
            <a:extLst>
              <a:ext uri="{FF2B5EF4-FFF2-40B4-BE49-F238E27FC236}">
                <a16:creationId xmlns:a16="http://schemas.microsoft.com/office/drawing/2014/main" id="{8A80E87C-BDB8-4B98-84B5-C36932B15359}"/>
              </a:ext>
            </a:extLst>
          </p:cNvPr>
          <p:cNvSpPr/>
          <p:nvPr/>
        </p:nvSpPr>
        <p:spPr>
          <a:xfrm>
            <a:off x="1327849" y="5468800"/>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solidFill>
                  <a:schemeClr val="tx1"/>
                </a:solidFill>
              </a:rPr>
              <a:t>I</a:t>
            </a:r>
            <a:r>
              <a:rPr lang="en-US" sz="1100" dirty="0" err="1">
                <a:solidFill>
                  <a:schemeClr val="tx1"/>
                </a:solidFill>
              </a:rPr>
              <a:t>mplement</a:t>
            </a:r>
            <a:r>
              <a:rPr lang="en-US" sz="1100" dirty="0">
                <a:solidFill>
                  <a:schemeClr val="tx1"/>
                </a:solidFill>
              </a:rPr>
              <a:t> procedures for logical access control/security (identity and access management)</a:t>
            </a:r>
          </a:p>
        </p:txBody>
      </p:sp>
      <p:sp>
        <p:nvSpPr>
          <p:cNvPr id="40" name="Text Placeholder 4">
            <a:extLst>
              <a:ext uri="{FF2B5EF4-FFF2-40B4-BE49-F238E27FC236}">
                <a16:creationId xmlns:a16="http://schemas.microsoft.com/office/drawing/2014/main" id="{612FFD3D-EBEA-40D9-A59F-4937CDA99048}"/>
              </a:ext>
            </a:extLst>
          </p:cNvPr>
          <p:cNvSpPr>
            <a:spLocks noGrp="1"/>
          </p:cNvSpPr>
          <p:nvPr>
            <p:ph type="body" sz="quarter" idx="11"/>
          </p:nvPr>
        </p:nvSpPr>
        <p:spPr>
          <a:xfrm>
            <a:off x="1349503" y="1988840"/>
            <a:ext cx="2966346" cy="702568"/>
          </a:xfrm>
        </p:spPr>
        <p:txBody>
          <a:bodyPr/>
          <a:lstStyle/>
          <a:p>
            <a:pPr marL="87313" lvl="2" indent="0" algn="ctr">
              <a:spcBef>
                <a:spcPts val="1200"/>
              </a:spcBef>
              <a:buNone/>
            </a:pPr>
            <a:r>
              <a:rPr lang="pl-PL" sz="1100" dirty="0"/>
              <a:t>I</a:t>
            </a:r>
            <a:r>
              <a:rPr lang="en-US" sz="1100" dirty="0" err="1"/>
              <a:t>ntegrate</a:t>
            </a:r>
            <a:r>
              <a:rPr lang="en-US" sz="1100" dirty="0"/>
              <a:t> ICT security within system </a:t>
            </a:r>
            <a:br>
              <a:rPr lang="pl-PL" sz="1100" dirty="0"/>
            </a:br>
            <a:r>
              <a:rPr lang="en-US" sz="1100" dirty="0"/>
              <a:t>of governance and set up ICT security strategy</a:t>
            </a:r>
          </a:p>
        </p:txBody>
      </p:sp>
      <p:sp>
        <p:nvSpPr>
          <p:cNvPr id="41" name="Text Placeholder 4">
            <a:extLst>
              <a:ext uri="{FF2B5EF4-FFF2-40B4-BE49-F238E27FC236}">
                <a16:creationId xmlns:a16="http://schemas.microsoft.com/office/drawing/2014/main" id="{6C8BC5DA-B6DC-42D4-A30F-0D682526AA23}"/>
              </a:ext>
            </a:extLst>
          </p:cNvPr>
          <p:cNvSpPr txBox="1">
            <a:spLocks/>
          </p:cNvSpPr>
          <p:nvPr/>
        </p:nvSpPr>
        <p:spPr bwMode="auto">
          <a:xfrm>
            <a:off x="1413273" y="2821400"/>
            <a:ext cx="2867032" cy="7726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2" indent="0" algn="ctr">
              <a:spcBef>
                <a:spcPts val="1200"/>
              </a:spcBef>
              <a:buFont typeface="Symbol" pitchFamily="18" charset="2"/>
              <a:buNone/>
            </a:pPr>
            <a:r>
              <a:rPr lang="pl-PL" sz="1100" dirty="0"/>
              <a:t>I</a:t>
            </a:r>
            <a:r>
              <a:rPr lang="en-US" sz="1100" dirty="0" err="1"/>
              <a:t>dentify</a:t>
            </a:r>
            <a:r>
              <a:rPr lang="en-US" sz="1100" dirty="0"/>
              <a:t>, assess and monitor ICT security risks and audit governance, systems and processes periodically for ICT and security risks </a:t>
            </a:r>
          </a:p>
        </p:txBody>
      </p:sp>
      <p:grpSp>
        <p:nvGrpSpPr>
          <p:cNvPr id="43" name="Group 104">
            <a:extLst>
              <a:ext uri="{FF2B5EF4-FFF2-40B4-BE49-F238E27FC236}">
                <a16:creationId xmlns:a16="http://schemas.microsoft.com/office/drawing/2014/main" id="{E7504BEE-C5AE-48CB-91D7-4077D92A011F}"/>
              </a:ext>
            </a:extLst>
          </p:cNvPr>
          <p:cNvGrpSpPr>
            <a:grpSpLocks noChangeAspect="1"/>
          </p:cNvGrpSpPr>
          <p:nvPr/>
        </p:nvGrpSpPr>
        <p:grpSpPr bwMode="auto">
          <a:xfrm>
            <a:off x="591245" y="2020404"/>
            <a:ext cx="487363" cy="539750"/>
            <a:chOff x="930" y="0"/>
            <a:chExt cx="307" cy="340"/>
          </a:xfrm>
          <a:solidFill>
            <a:schemeClr val="bg1"/>
          </a:solidFill>
        </p:grpSpPr>
        <p:sp>
          <p:nvSpPr>
            <p:cNvPr id="44" name="Freeform 105">
              <a:extLst>
                <a:ext uri="{FF2B5EF4-FFF2-40B4-BE49-F238E27FC236}">
                  <a16:creationId xmlns:a16="http://schemas.microsoft.com/office/drawing/2014/main" id="{62D87057-D4A8-4D20-8547-41498C1CA468}"/>
                </a:ext>
              </a:extLst>
            </p:cNvPr>
            <p:cNvSpPr>
              <a:spLocks noEditPoints="1"/>
            </p:cNvSpPr>
            <p:nvPr/>
          </p:nvSpPr>
          <p:spPr bwMode="auto">
            <a:xfrm>
              <a:off x="930" y="0"/>
              <a:ext cx="307" cy="340"/>
            </a:xfrm>
            <a:custGeom>
              <a:avLst/>
              <a:gdLst>
                <a:gd name="T0" fmla="*/ 1137 w 2274"/>
                <a:gd name="T1" fmla="*/ 0 h 2518"/>
                <a:gd name="T2" fmla="*/ 0 w 2274"/>
                <a:gd name="T3" fmla="*/ 1137 h 2518"/>
                <a:gd name="T4" fmla="*/ 0 w 2274"/>
                <a:gd name="T5" fmla="*/ 2479 h 2518"/>
                <a:gd name="T6" fmla="*/ 39 w 2274"/>
                <a:gd name="T7" fmla="*/ 2518 h 2518"/>
                <a:gd name="T8" fmla="*/ 690 w 2274"/>
                <a:gd name="T9" fmla="*/ 2518 h 2518"/>
                <a:gd name="T10" fmla="*/ 729 w 2274"/>
                <a:gd name="T11" fmla="*/ 2479 h 2518"/>
                <a:gd name="T12" fmla="*/ 729 w 2274"/>
                <a:gd name="T13" fmla="*/ 1137 h 2518"/>
                <a:gd name="T14" fmla="*/ 1137 w 2274"/>
                <a:gd name="T15" fmla="*/ 729 h 2518"/>
                <a:gd name="T16" fmla="*/ 1545 w 2274"/>
                <a:gd name="T17" fmla="*/ 1137 h 2518"/>
                <a:gd name="T18" fmla="*/ 1545 w 2274"/>
                <a:gd name="T19" fmla="*/ 2479 h 2518"/>
                <a:gd name="T20" fmla="*/ 1584 w 2274"/>
                <a:gd name="T21" fmla="*/ 2518 h 2518"/>
                <a:gd name="T22" fmla="*/ 2235 w 2274"/>
                <a:gd name="T23" fmla="*/ 2518 h 2518"/>
                <a:gd name="T24" fmla="*/ 2274 w 2274"/>
                <a:gd name="T25" fmla="*/ 2479 h 2518"/>
                <a:gd name="T26" fmla="*/ 2274 w 2274"/>
                <a:gd name="T27" fmla="*/ 1137 h 2518"/>
                <a:gd name="T28" fmla="*/ 1137 w 2274"/>
                <a:gd name="T29" fmla="*/ 0 h 2518"/>
                <a:gd name="T30" fmla="*/ 78 w 2274"/>
                <a:gd name="T31" fmla="*/ 2440 h 2518"/>
                <a:gd name="T32" fmla="*/ 78 w 2274"/>
                <a:gd name="T33" fmla="*/ 1887 h 2518"/>
                <a:gd name="T34" fmla="*/ 651 w 2274"/>
                <a:gd name="T35" fmla="*/ 1887 h 2518"/>
                <a:gd name="T36" fmla="*/ 651 w 2274"/>
                <a:gd name="T37" fmla="*/ 2440 h 2518"/>
                <a:gd name="T38" fmla="*/ 78 w 2274"/>
                <a:gd name="T39" fmla="*/ 2440 h 2518"/>
                <a:gd name="T40" fmla="*/ 1137 w 2274"/>
                <a:gd name="T41" fmla="*/ 651 h 2518"/>
                <a:gd name="T42" fmla="*/ 651 w 2274"/>
                <a:gd name="T43" fmla="*/ 1137 h 2518"/>
                <a:gd name="T44" fmla="*/ 651 w 2274"/>
                <a:gd name="T45" fmla="*/ 1809 h 2518"/>
                <a:gd name="T46" fmla="*/ 78 w 2274"/>
                <a:gd name="T47" fmla="*/ 1809 h 2518"/>
                <a:gd name="T48" fmla="*/ 78 w 2274"/>
                <a:gd name="T49" fmla="*/ 1137 h 2518"/>
                <a:gd name="T50" fmla="*/ 1137 w 2274"/>
                <a:gd name="T51" fmla="*/ 78 h 2518"/>
                <a:gd name="T52" fmla="*/ 2196 w 2274"/>
                <a:gd name="T53" fmla="*/ 1137 h 2518"/>
                <a:gd name="T54" fmla="*/ 2196 w 2274"/>
                <a:gd name="T55" fmla="*/ 1809 h 2518"/>
                <a:gd name="T56" fmla="*/ 1623 w 2274"/>
                <a:gd name="T57" fmla="*/ 1809 h 2518"/>
                <a:gd name="T58" fmla="*/ 1623 w 2274"/>
                <a:gd name="T59" fmla="*/ 1137 h 2518"/>
                <a:gd name="T60" fmla="*/ 1137 w 2274"/>
                <a:gd name="T61" fmla="*/ 651 h 2518"/>
                <a:gd name="T62" fmla="*/ 1623 w 2274"/>
                <a:gd name="T63" fmla="*/ 2440 h 2518"/>
                <a:gd name="T64" fmla="*/ 1623 w 2274"/>
                <a:gd name="T65" fmla="*/ 1887 h 2518"/>
                <a:gd name="T66" fmla="*/ 2196 w 2274"/>
                <a:gd name="T67" fmla="*/ 1887 h 2518"/>
                <a:gd name="T68" fmla="*/ 2196 w 2274"/>
                <a:gd name="T69" fmla="*/ 2440 h 2518"/>
                <a:gd name="T70" fmla="*/ 1623 w 2274"/>
                <a:gd name="T71" fmla="*/ 244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74" h="2518">
                  <a:moveTo>
                    <a:pt x="1137" y="0"/>
                  </a:moveTo>
                  <a:cubicBezTo>
                    <a:pt x="510" y="0"/>
                    <a:pt x="0" y="510"/>
                    <a:pt x="0" y="1137"/>
                  </a:cubicBezTo>
                  <a:cubicBezTo>
                    <a:pt x="0" y="2479"/>
                    <a:pt x="0" y="2479"/>
                    <a:pt x="0" y="2479"/>
                  </a:cubicBezTo>
                  <a:cubicBezTo>
                    <a:pt x="0" y="2500"/>
                    <a:pt x="18" y="2518"/>
                    <a:pt x="39" y="2518"/>
                  </a:cubicBezTo>
                  <a:cubicBezTo>
                    <a:pt x="690" y="2518"/>
                    <a:pt x="690" y="2518"/>
                    <a:pt x="690" y="2518"/>
                  </a:cubicBezTo>
                  <a:cubicBezTo>
                    <a:pt x="711" y="2518"/>
                    <a:pt x="729" y="2500"/>
                    <a:pt x="729" y="2479"/>
                  </a:cubicBezTo>
                  <a:cubicBezTo>
                    <a:pt x="729" y="1137"/>
                    <a:pt x="729" y="1137"/>
                    <a:pt x="729" y="1137"/>
                  </a:cubicBezTo>
                  <a:cubicBezTo>
                    <a:pt x="729" y="912"/>
                    <a:pt x="912" y="729"/>
                    <a:pt x="1137" y="729"/>
                  </a:cubicBezTo>
                  <a:cubicBezTo>
                    <a:pt x="1362" y="729"/>
                    <a:pt x="1545" y="912"/>
                    <a:pt x="1545" y="1137"/>
                  </a:cubicBezTo>
                  <a:cubicBezTo>
                    <a:pt x="1545" y="2479"/>
                    <a:pt x="1545" y="2479"/>
                    <a:pt x="1545" y="2479"/>
                  </a:cubicBezTo>
                  <a:cubicBezTo>
                    <a:pt x="1545" y="2500"/>
                    <a:pt x="1563" y="2518"/>
                    <a:pt x="1584" y="2518"/>
                  </a:cubicBezTo>
                  <a:cubicBezTo>
                    <a:pt x="2235" y="2518"/>
                    <a:pt x="2235" y="2518"/>
                    <a:pt x="2235" y="2518"/>
                  </a:cubicBezTo>
                  <a:cubicBezTo>
                    <a:pt x="2256" y="2518"/>
                    <a:pt x="2274" y="2500"/>
                    <a:pt x="2274" y="2479"/>
                  </a:cubicBezTo>
                  <a:cubicBezTo>
                    <a:pt x="2274" y="1137"/>
                    <a:pt x="2274" y="1137"/>
                    <a:pt x="2274" y="1137"/>
                  </a:cubicBezTo>
                  <a:cubicBezTo>
                    <a:pt x="2274" y="510"/>
                    <a:pt x="1764" y="0"/>
                    <a:pt x="1137" y="0"/>
                  </a:cubicBezTo>
                  <a:close/>
                  <a:moveTo>
                    <a:pt x="78" y="2440"/>
                  </a:moveTo>
                  <a:cubicBezTo>
                    <a:pt x="78" y="1887"/>
                    <a:pt x="78" y="1887"/>
                    <a:pt x="78" y="1887"/>
                  </a:cubicBezTo>
                  <a:cubicBezTo>
                    <a:pt x="651" y="1887"/>
                    <a:pt x="651" y="1887"/>
                    <a:pt x="651" y="1887"/>
                  </a:cubicBezTo>
                  <a:cubicBezTo>
                    <a:pt x="651" y="2440"/>
                    <a:pt x="651" y="2440"/>
                    <a:pt x="651" y="2440"/>
                  </a:cubicBezTo>
                  <a:lnTo>
                    <a:pt x="78" y="2440"/>
                  </a:lnTo>
                  <a:close/>
                  <a:moveTo>
                    <a:pt x="1137" y="651"/>
                  </a:moveTo>
                  <a:cubicBezTo>
                    <a:pt x="869" y="651"/>
                    <a:pt x="651" y="869"/>
                    <a:pt x="651" y="1137"/>
                  </a:cubicBezTo>
                  <a:cubicBezTo>
                    <a:pt x="651" y="1809"/>
                    <a:pt x="651" y="1809"/>
                    <a:pt x="651" y="1809"/>
                  </a:cubicBezTo>
                  <a:cubicBezTo>
                    <a:pt x="78" y="1809"/>
                    <a:pt x="78" y="1809"/>
                    <a:pt x="78" y="1809"/>
                  </a:cubicBezTo>
                  <a:cubicBezTo>
                    <a:pt x="78" y="1137"/>
                    <a:pt x="78" y="1137"/>
                    <a:pt x="78" y="1137"/>
                  </a:cubicBezTo>
                  <a:cubicBezTo>
                    <a:pt x="78" y="553"/>
                    <a:pt x="553" y="78"/>
                    <a:pt x="1137" y="78"/>
                  </a:cubicBezTo>
                  <a:cubicBezTo>
                    <a:pt x="1721" y="78"/>
                    <a:pt x="2196" y="553"/>
                    <a:pt x="2196" y="1137"/>
                  </a:cubicBezTo>
                  <a:cubicBezTo>
                    <a:pt x="2196" y="1809"/>
                    <a:pt x="2196" y="1809"/>
                    <a:pt x="2196" y="1809"/>
                  </a:cubicBezTo>
                  <a:cubicBezTo>
                    <a:pt x="1623" y="1809"/>
                    <a:pt x="1623" y="1809"/>
                    <a:pt x="1623" y="1809"/>
                  </a:cubicBezTo>
                  <a:cubicBezTo>
                    <a:pt x="1623" y="1137"/>
                    <a:pt x="1623" y="1137"/>
                    <a:pt x="1623" y="1137"/>
                  </a:cubicBezTo>
                  <a:cubicBezTo>
                    <a:pt x="1623" y="869"/>
                    <a:pt x="1405" y="651"/>
                    <a:pt x="1137" y="651"/>
                  </a:cubicBezTo>
                  <a:close/>
                  <a:moveTo>
                    <a:pt x="1623" y="2440"/>
                  </a:moveTo>
                  <a:cubicBezTo>
                    <a:pt x="1623" y="1887"/>
                    <a:pt x="1623" y="1887"/>
                    <a:pt x="1623" y="1887"/>
                  </a:cubicBezTo>
                  <a:cubicBezTo>
                    <a:pt x="2196" y="1887"/>
                    <a:pt x="2196" y="1887"/>
                    <a:pt x="2196" y="1887"/>
                  </a:cubicBezTo>
                  <a:cubicBezTo>
                    <a:pt x="2196" y="2440"/>
                    <a:pt x="2196" y="2440"/>
                    <a:pt x="2196" y="2440"/>
                  </a:cubicBezTo>
                  <a:lnTo>
                    <a:pt x="1623" y="24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p>
          </p:txBody>
        </p:sp>
        <p:sp>
          <p:nvSpPr>
            <p:cNvPr id="45" name="Freeform 106">
              <a:extLst>
                <a:ext uri="{FF2B5EF4-FFF2-40B4-BE49-F238E27FC236}">
                  <a16:creationId xmlns:a16="http://schemas.microsoft.com/office/drawing/2014/main" id="{8615C390-4722-4F52-9C72-988BA72CAE07}"/>
                </a:ext>
              </a:extLst>
            </p:cNvPr>
            <p:cNvSpPr>
              <a:spLocks/>
            </p:cNvSpPr>
            <p:nvPr/>
          </p:nvSpPr>
          <p:spPr bwMode="auto">
            <a:xfrm>
              <a:off x="957" y="286"/>
              <a:ext cx="44" cy="10"/>
            </a:xfrm>
            <a:custGeom>
              <a:avLst/>
              <a:gdLst>
                <a:gd name="T0" fmla="*/ 288 w 327"/>
                <a:gd name="T1" fmla="*/ 0 h 77"/>
                <a:gd name="T2" fmla="*/ 39 w 327"/>
                <a:gd name="T3" fmla="*/ 0 h 77"/>
                <a:gd name="T4" fmla="*/ 0 w 327"/>
                <a:gd name="T5" fmla="*/ 39 h 77"/>
                <a:gd name="T6" fmla="*/ 39 w 327"/>
                <a:gd name="T7" fmla="*/ 77 h 77"/>
                <a:gd name="T8" fmla="*/ 288 w 327"/>
                <a:gd name="T9" fmla="*/ 77 h 77"/>
                <a:gd name="T10" fmla="*/ 327 w 327"/>
                <a:gd name="T11" fmla="*/ 39 h 77"/>
                <a:gd name="T12" fmla="*/ 288 w 327"/>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327" h="77">
                  <a:moveTo>
                    <a:pt x="288" y="0"/>
                  </a:moveTo>
                  <a:cubicBezTo>
                    <a:pt x="39" y="0"/>
                    <a:pt x="39" y="0"/>
                    <a:pt x="39" y="0"/>
                  </a:cubicBezTo>
                  <a:cubicBezTo>
                    <a:pt x="18" y="0"/>
                    <a:pt x="0" y="17"/>
                    <a:pt x="0" y="39"/>
                  </a:cubicBezTo>
                  <a:cubicBezTo>
                    <a:pt x="0" y="60"/>
                    <a:pt x="18" y="77"/>
                    <a:pt x="39" y="77"/>
                  </a:cubicBezTo>
                  <a:cubicBezTo>
                    <a:pt x="288" y="77"/>
                    <a:pt x="288" y="77"/>
                    <a:pt x="288" y="77"/>
                  </a:cubicBezTo>
                  <a:cubicBezTo>
                    <a:pt x="310" y="77"/>
                    <a:pt x="327" y="60"/>
                    <a:pt x="327" y="39"/>
                  </a:cubicBezTo>
                  <a:cubicBezTo>
                    <a:pt x="327" y="17"/>
                    <a:pt x="310" y="0"/>
                    <a:pt x="2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p>
          </p:txBody>
        </p:sp>
        <p:sp>
          <p:nvSpPr>
            <p:cNvPr id="46" name="Freeform 107">
              <a:extLst>
                <a:ext uri="{FF2B5EF4-FFF2-40B4-BE49-F238E27FC236}">
                  <a16:creationId xmlns:a16="http://schemas.microsoft.com/office/drawing/2014/main" id="{C17B9FC1-0916-4BAD-AE22-3A1DE6A2E3AE}"/>
                </a:ext>
              </a:extLst>
            </p:cNvPr>
            <p:cNvSpPr>
              <a:spLocks/>
            </p:cNvSpPr>
            <p:nvPr/>
          </p:nvSpPr>
          <p:spPr bwMode="auto">
            <a:xfrm>
              <a:off x="1166" y="269"/>
              <a:ext cx="44" cy="44"/>
            </a:xfrm>
            <a:custGeom>
              <a:avLst/>
              <a:gdLst>
                <a:gd name="T0" fmla="*/ 288 w 327"/>
                <a:gd name="T1" fmla="*/ 125 h 327"/>
                <a:gd name="T2" fmla="*/ 202 w 327"/>
                <a:gd name="T3" fmla="*/ 125 h 327"/>
                <a:gd name="T4" fmla="*/ 202 w 327"/>
                <a:gd name="T5" fmla="*/ 39 h 327"/>
                <a:gd name="T6" fmla="*/ 163 w 327"/>
                <a:gd name="T7" fmla="*/ 0 h 327"/>
                <a:gd name="T8" fmla="*/ 125 w 327"/>
                <a:gd name="T9" fmla="*/ 39 h 327"/>
                <a:gd name="T10" fmla="*/ 125 w 327"/>
                <a:gd name="T11" fmla="*/ 125 h 327"/>
                <a:gd name="T12" fmla="*/ 39 w 327"/>
                <a:gd name="T13" fmla="*/ 125 h 327"/>
                <a:gd name="T14" fmla="*/ 0 w 327"/>
                <a:gd name="T15" fmla="*/ 164 h 327"/>
                <a:gd name="T16" fmla="*/ 39 w 327"/>
                <a:gd name="T17" fmla="*/ 202 h 327"/>
                <a:gd name="T18" fmla="*/ 125 w 327"/>
                <a:gd name="T19" fmla="*/ 202 h 327"/>
                <a:gd name="T20" fmla="*/ 125 w 327"/>
                <a:gd name="T21" fmla="*/ 288 h 327"/>
                <a:gd name="T22" fmla="*/ 163 w 327"/>
                <a:gd name="T23" fmla="*/ 327 h 327"/>
                <a:gd name="T24" fmla="*/ 202 w 327"/>
                <a:gd name="T25" fmla="*/ 288 h 327"/>
                <a:gd name="T26" fmla="*/ 202 w 327"/>
                <a:gd name="T27" fmla="*/ 202 h 327"/>
                <a:gd name="T28" fmla="*/ 288 w 327"/>
                <a:gd name="T29" fmla="*/ 202 h 327"/>
                <a:gd name="T30" fmla="*/ 327 w 327"/>
                <a:gd name="T31" fmla="*/ 164 h 327"/>
                <a:gd name="T32" fmla="*/ 288 w 327"/>
                <a:gd name="T33" fmla="*/ 1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327">
                  <a:moveTo>
                    <a:pt x="288" y="125"/>
                  </a:moveTo>
                  <a:cubicBezTo>
                    <a:pt x="202" y="125"/>
                    <a:pt x="202" y="125"/>
                    <a:pt x="202" y="125"/>
                  </a:cubicBezTo>
                  <a:cubicBezTo>
                    <a:pt x="202" y="39"/>
                    <a:pt x="202" y="39"/>
                    <a:pt x="202" y="39"/>
                  </a:cubicBezTo>
                  <a:cubicBezTo>
                    <a:pt x="202" y="18"/>
                    <a:pt x="185" y="0"/>
                    <a:pt x="163" y="0"/>
                  </a:cubicBezTo>
                  <a:cubicBezTo>
                    <a:pt x="142" y="0"/>
                    <a:pt x="125" y="18"/>
                    <a:pt x="125" y="39"/>
                  </a:cubicBezTo>
                  <a:cubicBezTo>
                    <a:pt x="125" y="125"/>
                    <a:pt x="125" y="125"/>
                    <a:pt x="125" y="125"/>
                  </a:cubicBezTo>
                  <a:cubicBezTo>
                    <a:pt x="39" y="125"/>
                    <a:pt x="39" y="125"/>
                    <a:pt x="39" y="125"/>
                  </a:cubicBezTo>
                  <a:cubicBezTo>
                    <a:pt x="18" y="125"/>
                    <a:pt x="0" y="142"/>
                    <a:pt x="0" y="164"/>
                  </a:cubicBezTo>
                  <a:cubicBezTo>
                    <a:pt x="0" y="185"/>
                    <a:pt x="18" y="202"/>
                    <a:pt x="39" y="202"/>
                  </a:cubicBezTo>
                  <a:cubicBezTo>
                    <a:pt x="125" y="202"/>
                    <a:pt x="125" y="202"/>
                    <a:pt x="125" y="202"/>
                  </a:cubicBezTo>
                  <a:cubicBezTo>
                    <a:pt x="125" y="288"/>
                    <a:pt x="125" y="288"/>
                    <a:pt x="125" y="288"/>
                  </a:cubicBezTo>
                  <a:cubicBezTo>
                    <a:pt x="125" y="310"/>
                    <a:pt x="142" y="327"/>
                    <a:pt x="163" y="327"/>
                  </a:cubicBezTo>
                  <a:cubicBezTo>
                    <a:pt x="185" y="327"/>
                    <a:pt x="202" y="310"/>
                    <a:pt x="202" y="288"/>
                  </a:cubicBezTo>
                  <a:cubicBezTo>
                    <a:pt x="202" y="202"/>
                    <a:pt x="202" y="202"/>
                    <a:pt x="202" y="202"/>
                  </a:cubicBezTo>
                  <a:cubicBezTo>
                    <a:pt x="288" y="202"/>
                    <a:pt x="288" y="202"/>
                    <a:pt x="288" y="202"/>
                  </a:cubicBezTo>
                  <a:cubicBezTo>
                    <a:pt x="309" y="202"/>
                    <a:pt x="327" y="185"/>
                    <a:pt x="327" y="164"/>
                  </a:cubicBezTo>
                  <a:cubicBezTo>
                    <a:pt x="327" y="142"/>
                    <a:pt x="309" y="125"/>
                    <a:pt x="28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p>
          </p:txBody>
        </p:sp>
      </p:grpSp>
      <p:grpSp>
        <p:nvGrpSpPr>
          <p:cNvPr id="47" name="Group 217">
            <a:extLst>
              <a:ext uri="{FF2B5EF4-FFF2-40B4-BE49-F238E27FC236}">
                <a16:creationId xmlns:a16="http://schemas.microsoft.com/office/drawing/2014/main" id="{6F462194-7D96-4D73-A3E0-D1D6D836B3D4}"/>
              </a:ext>
            </a:extLst>
          </p:cNvPr>
          <p:cNvGrpSpPr>
            <a:grpSpLocks noChangeAspect="1"/>
          </p:cNvGrpSpPr>
          <p:nvPr/>
        </p:nvGrpSpPr>
        <p:grpSpPr bwMode="auto">
          <a:xfrm>
            <a:off x="523053" y="3037424"/>
            <a:ext cx="541338" cy="334963"/>
            <a:chOff x="4040" y="2492"/>
            <a:chExt cx="341" cy="211"/>
          </a:xfrm>
          <a:solidFill>
            <a:schemeClr val="bg1"/>
          </a:solidFill>
        </p:grpSpPr>
        <p:sp>
          <p:nvSpPr>
            <p:cNvPr id="48" name="Freeform 218">
              <a:extLst>
                <a:ext uri="{FF2B5EF4-FFF2-40B4-BE49-F238E27FC236}">
                  <a16:creationId xmlns:a16="http://schemas.microsoft.com/office/drawing/2014/main" id="{01CE9673-9678-4B2E-A32E-B22BC9AE031E}"/>
                </a:ext>
              </a:extLst>
            </p:cNvPr>
            <p:cNvSpPr>
              <a:spLocks noEditPoints="1"/>
            </p:cNvSpPr>
            <p:nvPr/>
          </p:nvSpPr>
          <p:spPr bwMode="auto">
            <a:xfrm>
              <a:off x="4299" y="2492"/>
              <a:ext cx="52" cy="53"/>
            </a:xfrm>
            <a:custGeom>
              <a:avLst/>
              <a:gdLst>
                <a:gd name="T0" fmla="*/ 194 w 388"/>
                <a:gd name="T1" fmla="*/ 388 h 388"/>
                <a:gd name="T2" fmla="*/ 388 w 388"/>
                <a:gd name="T3" fmla="*/ 194 h 388"/>
                <a:gd name="T4" fmla="*/ 194 w 388"/>
                <a:gd name="T5" fmla="*/ 0 h 388"/>
                <a:gd name="T6" fmla="*/ 0 w 388"/>
                <a:gd name="T7" fmla="*/ 194 h 388"/>
                <a:gd name="T8" fmla="*/ 194 w 388"/>
                <a:gd name="T9" fmla="*/ 388 h 388"/>
                <a:gd name="T10" fmla="*/ 194 w 388"/>
                <a:gd name="T11" fmla="*/ 78 h 388"/>
                <a:gd name="T12" fmla="*/ 311 w 388"/>
                <a:gd name="T13" fmla="*/ 194 h 388"/>
                <a:gd name="T14" fmla="*/ 194 w 388"/>
                <a:gd name="T15" fmla="*/ 311 h 388"/>
                <a:gd name="T16" fmla="*/ 78 w 388"/>
                <a:gd name="T17" fmla="*/ 194 h 388"/>
                <a:gd name="T18" fmla="*/ 194 w 388"/>
                <a:gd name="T19" fmla="*/ 7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8" h="388">
                  <a:moveTo>
                    <a:pt x="194" y="388"/>
                  </a:moveTo>
                  <a:cubicBezTo>
                    <a:pt x="301" y="388"/>
                    <a:pt x="388" y="301"/>
                    <a:pt x="388" y="194"/>
                  </a:cubicBezTo>
                  <a:cubicBezTo>
                    <a:pt x="388" y="87"/>
                    <a:pt x="301" y="0"/>
                    <a:pt x="194" y="0"/>
                  </a:cubicBezTo>
                  <a:cubicBezTo>
                    <a:pt x="87" y="0"/>
                    <a:pt x="0" y="87"/>
                    <a:pt x="0" y="194"/>
                  </a:cubicBezTo>
                  <a:cubicBezTo>
                    <a:pt x="0" y="301"/>
                    <a:pt x="87" y="388"/>
                    <a:pt x="194" y="388"/>
                  </a:cubicBezTo>
                  <a:close/>
                  <a:moveTo>
                    <a:pt x="194" y="78"/>
                  </a:moveTo>
                  <a:cubicBezTo>
                    <a:pt x="258" y="78"/>
                    <a:pt x="311" y="130"/>
                    <a:pt x="311" y="194"/>
                  </a:cubicBezTo>
                  <a:cubicBezTo>
                    <a:pt x="311" y="259"/>
                    <a:pt x="258" y="311"/>
                    <a:pt x="194" y="311"/>
                  </a:cubicBezTo>
                  <a:cubicBezTo>
                    <a:pt x="130" y="311"/>
                    <a:pt x="78" y="259"/>
                    <a:pt x="78" y="194"/>
                  </a:cubicBezTo>
                  <a:cubicBezTo>
                    <a:pt x="78" y="130"/>
                    <a:pt x="130" y="78"/>
                    <a:pt x="194"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p>
          </p:txBody>
        </p:sp>
        <p:sp>
          <p:nvSpPr>
            <p:cNvPr id="49" name="Freeform 219">
              <a:extLst>
                <a:ext uri="{FF2B5EF4-FFF2-40B4-BE49-F238E27FC236}">
                  <a16:creationId xmlns:a16="http://schemas.microsoft.com/office/drawing/2014/main" id="{881305A0-5956-408E-8E01-CA48824D0AA5}"/>
                </a:ext>
              </a:extLst>
            </p:cNvPr>
            <p:cNvSpPr>
              <a:spLocks/>
            </p:cNvSpPr>
            <p:nvPr/>
          </p:nvSpPr>
          <p:spPr bwMode="auto">
            <a:xfrm>
              <a:off x="4143" y="2511"/>
              <a:ext cx="238" cy="192"/>
            </a:xfrm>
            <a:custGeom>
              <a:avLst/>
              <a:gdLst>
                <a:gd name="T0" fmla="*/ 1749 w 1763"/>
                <a:gd name="T1" fmla="*/ 325 h 1417"/>
                <a:gd name="T2" fmla="*/ 1695 w 1763"/>
                <a:gd name="T3" fmla="*/ 321 h 1417"/>
                <a:gd name="T4" fmla="*/ 1452 w 1763"/>
                <a:gd name="T5" fmla="*/ 526 h 1417"/>
                <a:gd name="T6" fmla="*/ 928 w 1763"/>
                <a:gd name="T7" fmla="*/ 13 h 1417"/>
                <a:gd name="T8" fmla="*/ 891 w 1763"/>
                <a:gd name="T9" fmla="*/ 3 h 1417"/>
                <a:gd name="T10" fmla="*/ 522 w 1763"/>
                <a:gd name="T11" fmla="*/ 92 h 1417"/>
                <a:gd name="T12" fmla="*/ 494 w 1763"/>
                <a:gd name="T13" fmla="*/ 139 h 1417"/>
                <a:gd name="T14" fmla="*/ 541 w 1763"/>
                <a:gd name="T15" fmla="*/ 167 h 1417"/>
                <a:gd name="T16" fmla="*/ 889 w 1763"/>
                <a:gd name="T17" fmla="*/ 83 h 1417"/>
                <a:gd name="T18" fmla="*/ 1110 w 1763"/>
                <a:gd name="T19" fmla="*/ 300 h 1417"/>
                <a:gd name="T20" fmla="*/ 677 w 1763"/>
                <a:gd name="T21" fmla="*/ 698 h 1417"/>
                <a:gd name="T22" fmla="*/ 395 w 1763"/>
                <a:gd name="T23" fmla="*/ 940 h 1417"/>
                <a:gd name="T24" fmla="*/ 68 w 1763"/>
                <a:gd name="T25" fmla="*/ 667 h 1417"/>
                <a:gd name="T26" fmla="*/ 13 w 1763"/>
                <a:gd name="T27" fmla="*/ 672 h 1417"/>
                <a:gd name="T28" fmla="*/ 18 w 1763"/>
                <a:gd name="T29" fmla="*/ 727 h 1417"/>
                <a:gd name="T30" fmla="*/ 370 w 1763"/>
                <a:gd name="T31" fmla="*/ 1021 h 1417"/>
                <a:gd name="T32" fmla="*/ 395 w 1763"/>
                <a:gd name="T33" fmla="*/ 1029 h 1417"/>
                <a:gd name="T34" fmla="*/ 420 w 1763"/>
                <a:gd name="T35" fmla="*/ 1020 h 1417"/>
                <a:gd name="T36" fmla="*/ 708 w 1763"/>
                <a:gd name="T37" fmla="*/ 774 h 1417"/>
                <a:gd name="T38" fmla="*/ 1102 w 1763"/>
                <a:gd name="T39" fmla="*/ 992 h 1417"/>
                <a:gd name="T40" fmla="*/ 868 w 1763"/>
                <a:gd name="T41" fmla="*/ 1357 h 1417"/>
                <a:gd name="T42" fmla="*/ 880 w 1763"/>
                <a:gd name="T43" fmla="*/ 1411 h 1417"/>
                <a:gd name="T44" fmla="*/ 900 w 1763"/>
                <a:gd name="T45" fmla="*/ 1417 h 1417"/>
                <a:gd name="T46" fmla="*/ 933 w 1763"/>
                <a:gd name="T47" fmla="*/ 1399 h 1417"/>
                <a:gd name="T48" fmla="*/ 1189 w 1763"/>
                <a:gd name="T49" fmla="*/ 999 h 1417"/>
                <a:gd name="T50" fmla="*/ 1194 w 1763"/>
                <a:gd name="T51" fmla="*/ 969 h 1417"/>
                <a:gd name="T52" fmla="*/ 1175 w 1763"/>
                <a:gd name="T53" fmla="*/ 944 h 1417"/>
                <a:gd name="T54" fmla="*/ 769 w 1763"/>
                <a:gd name="T55" fmla="*/ 720 h 1417"/>
                <a:gd name="T56" fmla="*/ 1165 w 1763"/>
                <a:gd name="T57" fmla="*/ 354 h 1417"/>
                <a:gd name="T58" fmla="*/ 1423 w 1763"/>
                <a:gd name="T59" fmla="*/ 606 h 1417"/>
                <a:gd name="T60" fmla="*/ 1450 w 1763"/>
                <a:gd name="T61" fmla="*/ 617 h 1417"/>
                <a:gd name="T62" fmla="*/ 1475 w 1763"/>
                <a:gd name="T63" fmla="*/ 608 h 1417"/>
                <a:gd name="T64" fmla="*/ 1745 w 1763"/>
                <a:gd name="T65" fmla="*/ 380 h 1417"/>
                <a:gd name="T66" fmla="*/ 1749 w 1763"/>
                <a:gd name="T67" fmla="*/ 32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3" h="1417">
                  <a:moveTo>
                    <a:pt x="1749" y="325"/>
                  </a:moveTo>
                  <a:cubicBezTo>
                    <a:pt x="1736" y="309"/>
                    <a:pt x="1711" y="307"/>
                    <a:pt x="1695" y="321"/>
                  </a:cubicBezTo>
                  <a:cubicBezTo>
                    <a:pt x="1452" y="526"/>
                    <a:pt x="1452" y="526"/>
                    <a:pt x="1452" y="526"/>
                  </a:cubicBezTo>
                  <a:cubicBezTo>
                    <a:pt x="928" y="13"/>
                    <a:pt x="928" y="13"/>
                    <a:pt x="928" y="13"/>
                  </a:cubicBezTo>
                  <a:cubicBezTo>
                    <a:pt x="918" y="3"/>
                    <a:pt x="904" y="0"/>
                    <a:pt x="891" y="3"/>
                  </a:cubicBezTo>
                  <a:cubicBezTo>
                    <a:pt x="522" y="92"/>
                    <a:pt x="522" y="92"/>
                    <a:pt x="522" y="92"/>
                  </a:cubicBezTo>
                  <a:cubicBezTo>
                    <a:pt x="502" y="97"/>
                    <a:pt x="489" y="118"/>
                    <a:pt x="494" y="139"/>
                  </a:cubicBezTo>
                  <a:cubicBezTo>
                    <a:pt x="499" y="160"/>
                    <a:pt x="520" y="172"/>
                    <a:pt x="541" y="167"/>
                  </a:cubicBezTo>
                  <a:cubicBezTo>
                    <a:pt x="889" y="83"/>
                    <a:pt x="889" y="83"/>
                    <a:pt x="889" y="83"/>
                  </a:cubicBezTo>
                  <a:cubicBezTo>
                    <a:pt x="1110" y="300"/>
                    <a:pt x="1110" y="300"/>
                    <a:pt x="1110" y="300"/>
                  </a:cubicBezTo>
                  <a:cubicBezTo>
                    <a:pt x="677" y="698"/>
                    <a:pt x="677" y="698"/>
                    <a:pt x="677" y="698"/>
                  </a:cubicBezTo>
                  <a:cubicBezTo>
                    <a:pt x="395" y="940"/>
                    <a:pt x="395" y="940"/>
                    <a:pt x="395" y="940"/>
                  </a:cubicBezTo>
                  <a:cubicBezTo>
                    <a:pt x="68" y="667"/>
                    <a:pt x="68" y="667"/>
                    <a:pt x="68" y="667"/>
                  </a:cubicBezTo>
                  <a:cubicBezTo>
                    <a:pt x="51" y="654"/>
                    <a:pt x="27" y="656"/>
                    <a:pt x="13" y="672"/>
                  </a:cubicBezTo>
                  <a:cubicBezTo>
                    <a:pt x="0" y="689"/>
                    <a:pt x="2" y="713"/>
                    <a:pt x="18" y="727"/>
                  </a:cubicBezTo>
                  <a:cubicBezTo>
                    <a:pt x="370" y="1021"/>
                    <a:pt x="370" y="1021"/>
                    <a:pt x="370" y="1021"/>
                  </a:cubicBezTo>
                  <a:cubicBezTo>
                    <a:pt x="377" y="1027"/>
                    <a:pt x="386" y="1029"/>
                    <a:pt x="395" y="1029"/>
                  </a:cubicBezTo>
                  <a:cubicBezTo>
                    <a:pt x="404" y="1029"/>
                    <a:pt x="413" y="1026"/>
                    <a:pt x="420" y="1020"/>
                  </a:cubicBezTo>
                  <a:cubicBezTo>
                    <a:pt x="708" y="774"/>
                    <a:pt x="708" y="774"/>
                    <a:pt x="708" y="774"/>
                  </a:cubicBezTo>
                  <a:cubicBezTo>
                    <a:pt x="1102" y="992"/>
                    <a:pt x="1102" y="992"/>
                    <a:pt x="1102" y="992"/>
                  </a:cubicBezTo>
                  <a:cubicBezTo>
                    <a:pt x="868" y="1357"/>
                    <a:pt x="868" y="1357"/>
                    <a:pt x="868" y="1357"/>
                  </a:cubicBezTo>
                  <a:cubicBezTo>
                    <a:pt x="856" y="1375"/>
                    <a:pt x="861" y="1399"/>
                    <a:pt x="880" y="1411"/>
                  </a:cubicBezTo>
                  <a:cubicBezTo>
                    <a:pt x="886" y="1415"/>
                    <a:pt x="893" y="1417"/>
                    <a:pt x="900" y="1417"/>
                  </a:cubicBezTo>
                  <a:cubicBezTo>
                    <a:pt x="913" y="1417"/>
                    <a:pt x="926" y="1410"/>
                    <a:pt x="933" y="1399"/>
                  </a:cubicBezTo>
                  <a:cubicBezTo>
                    <a:pt x="1189" y="999"/>
                    <a:pt x="1189" y="999"/>
                    <a:pt x="1189" y="999"/>
                  </a:cubicBezTo>
                  <a:cubicBezTo>
                    <a:pt x="1195" y="990"/>
                    <a:pt x="1197" y="979"/>
                    <a:pt x="1194" y="969"/>
                  </a:cubicBezTo>
                  <a:cubicBezTo>
                    <a:pt x="1192" y="958"/>
                    <a:pt x="1185" y="949"/>
                    <a:pt x="1175" y="944"/>
                  </a:cubicBezTo>
                  <a:cubicBezTo>
                    <a:pt x="769" y="720"/>
                    <a:pt x="769" y="720"/>
                    <a:pt x="769" y="720"/>
                  </a:cubicBezTo>
                  <a:cubicBezTo>
                    <a:pt x="1165" y="354"/>
                    <a:pt x="1165" y="354"/>
                    <a:pt x="1165" y="354"/>
                  </a:cubicBezTo>
                  <a:cubicBezTo>
                    <a:pt x="1423" y="606"/>
                    <a:pt x="1423" y="606"/>
                    <a:pt x="1423" y="606"/>
                  </a:cubicBezTo>
                  <a:cubicBezTo>
                    <a:pt x="1430" y="613"/>
                    <a:pt x="1440" y="617"/>
                    <a:pt x="1450" y="617"/>
                  </a:cubicBezTo>
                  <a:cubicBezTo>
                    <a:pt x="1459" y="617"/>
                    <a:pt x="1467" y="614"/>
                    <a:pt x="1475" y="608"/>
                  </a:cubicBezTo>
                  <a:cubicBezTo>
                    <a:pt x="1745" y="380"/>
                    <a:pt x="1745" y="380"/>
                    <a:pt x="1745" y="380"/>
                  </a:cubicBezTo>
                  <a:cubicBezTo>
                    <a:pt x="1761" y="366"/>
                    <a:pt x="1763" y="341"/>
                    <a:pt x="1749" y="3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p>
          </p:txBody>
        </p:sp>
        <p:sp>
          <p:nvSpPr>
            <p:cNvPr id="50" name="Freeform 220">
              <a:extLst>
                <a:ext uri="{FF2B5EF4-FFF2-40B4-BE49-F238E27FC236}">
                  <a16:creationId xmlns:a16="http://schemas.microsoft.com/office/drawing/2014/main" id="{CC070A7E-2465-40DD-A27A-7731D58878D3}"/>
                </a:ext>
              </a:extLst>
            </p:cNvPr>
            <p:cNvSpPr>
              <a:spLocks/>
            </p:cNvSpPr>
            <p:nvPr/>
          </p:nvSpPr>
          <p:spPr bwMode="auto">
            <a:xfrm>
              <a:off x="4040" y="2521"/>
              <a:ext cx="126" cy="11"/>
            </a:xfrm>
            <a:custGeom>
              <a:avLst/>
              <a:gdLst>
                <a:gd name="T0" fmla="*/ 39 w 931"/>
                <a:gd name="T1" fmla="*/ 77 h 77"/>
                <a:gd name="T2" fmla="*/ 892 w 931"/>
                <a:gd name="T3" fmla="*/ 77 h 77"/>
                <a:gd name="T4" fmla="*/ 931 w 931"/>
                <a:gd name="T5" fmla="*/ 39 h 77"/>
                <a:gd name="T6" fmla="*/ 892 w 931"/>
                <a:gd name="T7" fmla="*/ 0 h 77"/>
                <a:gd name="T8" fmla="*/ 39 w 931"/>
                <a:gd name="T9" fmla="*/ 0 h 77"/>
                <a:gd name="T10" fmla="*/ 0 w 931"/>
                <a:gd name="T11" fmla="*/ 39 h 77"/>
                <a:gd name="T12" fmla="*/ 39 w 931"/>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931" h="77">
                  <a:moveTo>
                    <a:pt x="39" y="77"/>
                  </a:moveTo>
                  <a:cubicBezTo>
                    <a:pt x="892" y="77"/>
                    <a:pt x="892" y="77"/>
                    <a:pt x="892" y="77"/>
                  </a:cubicBezTo>
                  <a:cubicBezTo>
                    <a:pt x="914" y="77"/>
                    <a:pt x="931" y="60"/>
                    <a:pt x="931" y="39"/>
                  </a:cubicBezTo>
                  <a:cubicBezTo>
                    <a:pt x="931" y="17"/>
                    <a:pt x="914" y="0"/>
                    <a:pt x="892" y="0"/>
                  </a:cubicBezTo>
                  <a:cubicBezTo>
                    <a:pt x="39" y="0"/>
                    <a:pt x="39" y="0"/>
                    <a:pt x="39" y="0"/>
                  </a:cubicBezTo>
                  <a:cubicBezTo>
                    <a:pt x="18" y="0"/>
                    <a:pt x="0" y="17"/>
                    <a:pt x="0" y="39"/>
                  </a:cubicBezTo>
                  <a:cubicBezTo>
                    <a:pt x="0" y="60"/>
                    <a:pt x="18"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p>
          </p:txBody>
        </p:sp>
        <p:sp>
          <p:nvSpPr>
            <p:cNvPr id="51" name="Freeform 221">
              <a:extLst>
                <a:ext uri="{FF2B5EF4-FFF2-40B4-BE49-F238E27FC236}">
                  <a16:creationId xmlns:a16="http://schemas.microsoft.com/office/drawing/2014/main" id="{422E3784-7293-4DF2-BC4B-9DC3A1374B9C}"/>
                </a:ext>
              </a:extLst>
            </p:cNvPr>
            <p:cNvSpPr>
              <a:spLocks/>
            </p:cNvSpPr>
            <p:nvPr/>
          </p:nvSpPr>
          <p:spPr bwMode="auto">
            <a:xfrm>
              <a:off x="4040" y="2565"/>
              <a:ext cx="126" cy="11"/>
            </a:xfrm>
            <a:custGeom>
              <a:avLst/>
              <a:gdLst>
                <a:gd name="T0" fmla="*/ 39 w 931"/>
                <a:gd name="T1" fmla="*/ 77 h 77"/>
                <a:gd name="T2" fmla="*/ 892 w 931"/>
                <a:gd name="T3" fmla="*/ 77 h 77"/>
                <a:gd name="T4" fmla="*/ 931 w 931"/>
                <a:gd name="T5" fmla="*/ 39 h 77"/>
                <a:gd name="T6" fmla="*/ 892 w 931"/>
                <a:gd name="T7" fmla="*/ 0 h 77"/>
                <a:gd name="T8" fmla="*/ 39 w 931"/>
                <a:gd name="T9" fmla="*/ 0 h 77"/>
                <a:gd name="T10" fmla="*/ 0 w 931"/>
                <a:gd name="T11" fmla="*/ 39 h 77"/>
                <a:gd name="T12" fmla="*/ 39 w 931"/>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931" h="77">
                  <a:moveTo>
                    <a:pt x="39" y="77"/>
                  </a:moveTo>
                  <a:cubicBezTo>
                    <a:pt x="892" y="77"/>
                    <a:pt x="892" y="77"/>
                    <a:pt x="892" y="77"/>
                  </a:cubicBezTo>
                  <a:cubicBezTo>
                    <a:pt x="914" y="77"/>
                    <a:pt x="931" y="60"/>
                    <a:pt x="931" y="39"/>
                  </a:cubicBezTo>
                  <a:cubicBezTo>
                    <a:pt x="931" y="17"/>
                    <a:pt x="914" y="0"/>
                    <a:pt x="892" y="0"/>
                  </a:cubicBezTo>
                  <a:cubicBezTo>
                    <a:pt x="39" y="0"/>
                    <a:pt x="39" y="0"/>
                    <a:pt x="39" y="0"/>
                  </a:cubicBezTo>
                  <a:cubicBezTo>
                    <a:pt x="18" y="0"/>
                    <a:pt x="0" y="17"/>
                    <a:pt x="0" y="39"/>
                  </a:cubicBezTo>
                  <a:cubicBezTo>
                    <a:pt x="0" y="60"/>
                    <a:pt x="18"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p>
          </p:txBody>
        </p:sp>
        <p:sp>
          <p:nvSpPr>
            <p:cNvPr id="52" name="Freeform 222">
              <a:extLst>
                <a:ext uri="{FF2B5EF4-FFF2-40B4-BE49-F238E27FC236}">
                  <a16:creationId xmlns:a16="http://schemas.microsoft.com/office/drawing/2014/main" id="{BD11C654-9CF4-47A9-9B7D-7CB3C1A97F9D}"/>
                </a:ext>
              </a:extLst>
            </p:cNvPr>
            <p:cNvSpPr>
              <a:spLocks/>
            </p:cNvSpPr>
            <p:nvPr/>
          </p:nvSpPr>
          <p:spPr bwMode="auto">
            <a:xfrm>
              <a:off x="4040" y="2609"/>
              <a:ext cx="63" cy="10"/>
            </a:xfrm>
            <a:custGeom>
              <a:avLst/>
              <a:gdLst>
                <a:gd name="T0" fmla="*/ 428 w 467"/>
                <a:gd name="T1" fmla="*/ 0 h 77"/>
                <a:gd name="T2" fmla="*/ 39 w 467"/>
                <a:gd name="T3" fmla="*/ 0 h 77"/>
                <a:gd name="T4" fmla="*/ 0 w 467"/>
                <a:gd name="T5" fmla="*/ 39 h 77"/>
                <a:gd name="T6" fmla="*/ 39 w 467"/>
                <a:gd name="T7" fmla="*/ 77 h 77"/>
                <a:gd name="T8" fmla="*/ 428 w 467"/>
                <a:gd name="T9" fmla="*/ 77 h 77"/>
                <a:gd name="T10" fmla="*/ 467 w 467"/>
                <a:gd name="T11" fmla="*/ 39 h 77"/>
                <a:gd name="T12" fmla="*/ 428 w 467"/>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467" h="77">
                  <a:moveTo>
                    <a:pt x="428" y="0"/>
                  </a:moveTo>
                  <a:cubicBezTo>
                    <a:pt x="39" y="0"/>
                    <a:pt x="39" y="0"/>
                    <a:pt x="39" y="0"/>
                  </a:cubicBezTo>
                  <a:cubicBezTo>
                    <a:pt x="18" y="0"/>
                    <a:pt x="0" y="17"/>
                    <a:pt x="0" y="39"/>
                  </a:cubicBezTo>
                  <a:cubicBezTo>
                    <a:pt x="0" y="60"/>
                    <a:pt x="18" y="77"/>
                    <a:pt x="39" y="77"/>
                  </a:cubicBezTo>
                  <a:cubicBezTo>
                    <a:pt x="428" y="77"/>
                    <a:pt x="428" y="77"/>
                    <a:pt x="428" y="77"/>
                  </a:cubicBezTo>
                  <a:cubicBezTo>
                    <a:pt x="449" y="77"/>
                    <a:pt x="467" y="60"/>
                    <a:pt x="467" y="39"/>
                  </a:cubicBezTo>
                  <a:cubicBezTo>
                    <a:pt x="467" y="17"/>
                    <a:pt x="449" y="0"/>
                    <a:pt x="4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p>
          </p:txBody>
        </p:sp>
      </p:grpSp>
      <p:sp>
        <p:nvSpPr>
          <p:cNvPr id="59" name="Rectangle 58" descr="CMSLegal_Shape_Fill">
            <a:extLst>
              <a:ext uri="{FF2B5EF4-FFF2-40B4-BE49-F238E27FC236}">
                <a16:creationId xmlns:a16="http://schemas.microsoft.com/office/drawing/2014/main" id="{FC62EAF9-5C64-4AB1-B4C5-162786B059A0}"/>
              </a:ext>
            </a:extLst>
          </p:cNvPr>
          <p:cNvSpPr/>
          <p:nvPr/>
        </p:nvSpPr>
        <p:spPr>
          <a:xfrm>
            <a:off x="5738030" y="1880920"/>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a:solidFill>
                  <a:schemeClr val="tx1"/>
                </a:solidFill>
              </a:rPr>
              <a:t>I</a:t>
            </a:r>
            <a:r>
              <a:rPr lang="en-US" sz="1100">
                <a:solidFill>
                  <a:schemeClr val="tx1"/>
                </a:solidFill>
              </a:rPr>
              <a:t>mplement procedures to monitor activities that impact information security</a:t>
            </a:r>
            <a:endParaRPr lang="en-US" sz="1100" dirty="0">
              <a:solidFill>
                <a:schemeClr val="tx1"/>
              </a:solidFill>
            </a:endParaRPr>
          </a:p>
        </p:txBody>
      </p:sp>
      <p:sp>
        <p:nvSpPr>
          <p:cNvPr id="60" name="Rectangle 59" descr="CMSLegal_Shape_Fill">
            <a:extLst>
              <a:ext uri="{FF2B5EF4-FFF2-40B4-BE49-F238E27FC236}">
                <a16:creationId xmlns:a16="http://schemas.microsoft.com/office/drawing/2014/main" id="{C8F963A7-6439-47A6-854E-4FCFB2343720}"/>
              </a:ext>
            </a:extLst>
          </p:cNvPr>
          <p:cNvSpPr/>
          <p:nvPr/>
        </p:nvSpPr>
        <p:spPr>
          <a:xfrm>
            <a:off x="5740434" y="2778524"/>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a:solidFill>
                  <a:schemeClr val="tx1"/>
                </a:solidFill>
              </a:rPr>
              <a:t>P</a:t>
            </a:r>
            <a:r>
              <a:rPr lang="en-US" sz="1100">
                <a:solidFill>
                  <a:schemeClr val="tx1"/>
                </a:solidFill>
              </a:rPr>
              <a:t>erform information security reviews, assessments and testing to identify vulnerabilities in ICT systems and services</a:t>
            </a:r>
            <a:endParaRPr lang="en-US" sz="1100" dirty="0">
              <a:solidFill>
                <a:schemeClr val="tx1"/>
              </a:solidFill>
            </a:endParaRPr>
          </a:p>
        </p:txBody>
      </p:sp>
      <p:sp>
        <p:nvSpPr>
          <p:cNvPr id="61" name="Rectangle 60" descr="CMSLegal_Shape_Fill">
            <a:extLst>
              <a:ext uri="{FF2B5EF4-FFF2-40B4-BE49-F238E27FC236}">
                <a16:creationId xmlns:a16="http://schemas.microsoft.com/office/drawing/2014/main" id="{7790E111-EFEA-49EE-90C7-57352FA345E4}"/>
              </a:ext>
            </a:extLst>
          </p:cNvPr>
          <p:cNvSpPr/>
          <p:nvPr/>
        </p:nvSpPr>
        <p:spPr>
          <a:xfrm>
            <a:off x="5728405" y="3681120"/>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buNone/>
            </a:pPr>
            <a:r>
              <a:rPr lang="pl-PL" sz="1100" dirty="0">
                <a:solidFill>
                  <a:schemeClr val="tx1"/>
                </a:solidFill>
              </a:rPr>
              <a:t>E</a:t>
            </a:r>
            <a:r>
              <a:rPr lang="en-US" sz="1100" dirty="0">
                <a:solidFill>
                  <a:schemeClr val="tx1"/>
                </a:solidFill>
              </a:rPr>
              <a:t>stablish information security training programs for all staff</a:t>
            </a:r>
          </a:p>
        </p:txBody>
      </p:sp>
      <p:sp>
        <p:nvSpPr>
          <p:cNvPr id="62" name="Rectangle 61" descr="CMSLegal_Shape_Fill">
            <a:extLst>
              <a:ext uri="{FF2B5EF4-FFF2-40B4-BE49-F238E27FC236}">
                <a16:creationId xmlns:a16="http://schemas.microsoft.com/office/drawing/2014/main" id="{57A684DC-FD27-4BC5-B6D9-E221E667A4B0}"/>
              </a:ext>
            </a:extLst>
          </p:cNvPr>
          <p:cNvSpPr/>
          <p:nvPr/>
        </p:nvSpPr>
        <p:spPr>
          <a:xfrm>
            <a:off x="5728405" y="4578724"/>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solidFill>
                  <a:schemeClr val="tx1"/>
                </a:solidFill>
              </a:rPr>
              <a:t>I</a:t>
            </a:r>
            <a:r>
              <a:rPr lang="en-US" sz="1100" dirty="0" err="1">
                <a:solidFill>
                  <a:schemeClr val="tx1"/>
                </a:solidFill>
              </a:rPr>
              <a:t>mplement</a:t>
            </a:r>
            <a:r>
              <a:rPr lang="en-US" sz="1100" dirty="0">
                <a:solidFill>
                  <a:schemeClr val="tx1"/>
                </a:solidFill>
              </a:rPr>
              <a:t> an incident &amp; problem management process to monitor operational or security incidents</a:t>
            </a:r>
          </a:p>
        </p:txBody>
      </p:sp>
      <p:sp>
        <p:nvSpPr>
          <p:cNvPr id="63" name="Rectangle 62" descr="CMSLegal_Shape_Fill">
            <a:extLst>
              <a:ext uri="{FF2B5EF4-FFF2-40B4-BE49-F238E27FC236}">
                <a16:creationId xmlns:a16="http://schemas.microsoft.com/office/drawing/2014/main" id="{205C22AF-D09F-4192-BE2A-53A54E2358D1}"/>
              </a:ext>
            </a:extLst>
          </p:cNvPr>
          <p:cNvSpPr/>
          <p:nvPr/>
        </p:nvSpPr>
        <p:spPr>
          <a:xfrm>
            <a:off x="5716376" y="5481320"/>
            <a:ext cx="2988000" cy="828000"/>
          </a:xfrm>
          <a:prstGeom prst="rect">
            <a:avLst/>
          </a:prstGeom>
          <a:solidFill>
            <a:srgbClr val="3095B4">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solidFill>
                  <a:schemeClr val="tx1"/>
                </a:solidFill>
              </a:rPr>
              <a:t>D</a:t>
            </a:r>
            <a:r>
              <a:rPr lang="en-US" sz="1100" dirty="0" err="1">
                <a:solidFill>
                  <a:schemeClr val="tx1"/>
                </a:solidFill>
              </a:rPr>
              <a:t>evelop</a:t>
            </a:r>
            <a:r>
              <a:rPr lang="en-US" sz="1100" dirty="0">
                <a:solidFill>
                  <a:schemeClr val="tx1"/>
                </a:solidFill>
              </a:rPr>
              <a:t> business continuity and response &amp; recovery plan</a:t>
            </a:r>
          </a:p>
        </p:txBody>
      </p:sp>
      <p:sp>
        <p:nvSpPr>
          <p:cNvPr id="64" name="Text Placeholder 1">
            <a:extLst>
              <a:ext uri="{FF2B5EF4-FFF2-40B4-BE49-F238E27FC236}">
                <a16:creationId xmlns:a16="http://schemas.microsoft.com/office/drawing/2014/main" id="{97880DD2-44B7-42EF-8BB2-71A6997811BB}"/>
              </a:ext>
            </a:extLst>
          </p:cNvPr>
          <p:cNvSpPr>
            <a:spLocks noGrp="1"/>
          </p:cNvSpPr>
          <p:nvPr>
            <p:ph type="body" sz="quarter" idx="10"/>
          </p:nvPr>
        </p:nvSpPr>
        <p:spPr>
          <a:xfrm>
            <a:off x="432000" y="547200"/>
            <a:ext cx="8280000" cy="720000"/>
          </a:xfrm>
        </p:spPr>
        <p:txBody>
          <a:bodyPr/>
          <a:lstStyle/>
          <a:p>
            <a:r>
              <a:rPr lang="en-GB" dirty="0"/>
              <a:t>Guidelines on Information and Communication Technology Security and Governance from EIOPA</a:t>
            </a:r>
            <a:endParaRPr lang="it-IT" dirty="0"/>
          </a:p>
        </p:txBody>
      </p:sp>
      <p:grpSp>
        <p:nvGrpSpPr>
          <p:cNvPr id="65" name="Group 376">
            <a:extLst>
              <a:ext uri="{FF2B5EF4-FFF2-40B4-BE49-F238E27FC236}">
                <a16:creationId xmlns:a16="http://schemas.microsoft.com/office/drawing/2014/main" id="{8ED417D6-BF3C-490D-9BF0-C6CDB2E98774}"/>
              </a:ext>
            </a:extLst>
          </p:cNvPr>
          <p:cNvGrpSpPr>
            <a:grpSpLocks noChangeAspect="1"/>
          </p:cNvGrpSpPr>
          <p:nvPr/>
        </p:nvGrpSpPr>
        <p:grpSpPr bwMode="auto">
          <a:xfrm>
            <a:off x="4968245" y="2022150"/>
            <a:ext cx="539750" cy="539750"/>
            <a:chOff x="4036" y="3580"/>
            <a:chExt cx="340" cy="340"/>
          </a:xfrm>
          <a:solidFill>
            <a:schemeClr val="bg1"/>
          </a:solidFill>
        </p:grpSpPr>
        <p:sp>
          <p:nvSpPr>
            <p:cNvPr id="66" name="Freeform 377">
              <a:extLst>
                <a:ext uri="{FF2B5EF4-FFF2-40B4-BE49-F238E27FC236}">
                  <a16:creationId xmlns:a16="http://schemas.microsoft.com/office/drawing/2014/main" id="{D4E216CF-F0C9-48F7-BC22-2FCB65F3AB74}"/>
                </a:ext>
              </a:extLst>
            </p:cNvPr>
            <p:cNvSpPr>
              <a:spLocks/>
            </p:cNvSpPr>
            <p:nvPr/>
          </p:nvSpPr>
          <p:spPr bwMode="auto">
            <a:xfrm>
              <a:off x="4213" y="3660"/>
              <a:ext cx="86" cy="179"/>
            </a:xfrm>
            <a:custGeom>
              <a:avLst/>
              <a:gdLst>
                <a:gd name="T0" fmla="*/ 44 w 635"/>
                <a:gd name="T1" fmla="*/ 1324 h 1324"/>
                <a:gd name="T2" fmla="*/ 18 w 635"/>
                <a:gd name="T3" fmla="*/ 1315 h 1324"/>
                <a:gd name="T4" fmla="*/ 15 w 635"/>
                <a:gd name="T5" fmla="*/ 1260 h 1324"/>
                <a:gd name="T6" fmla="*/ 541 w 635"/>
                <a:gd name="T7" fmla="*/ 665 h 1324"/>
                <a:gd name="T8" fmla="*/ 15 w 635"/>
                <a:gd name="T9" fmla="*/ 69 h 1324"/>
                <a:gd name="T10" fmla="*/ 18 w 635"/>
                <a:gd name="T11" fmla="*/ 14 h 1324"/>
                <a:gd name="T12" fmla="*/ 73 w 635"/>
                <a:gd name="T13" fmla="*/ 18 h 1324"/>
                <a:gd name="T14" fmla="*/ 622 w 635"/>
                <a:gd name="T15" fmla="*/ 639 h 1324"/>
                <a:gd name="T16" fmla="*/ 622 w 635"/>
                <a:gd name="T17" fmla="*/ 690 h 1324"/>
                <a:gd name="T18" fmla="*/ 73 w 635"/>
                <a:gd name="T19" fmla="*/ 1311 h 1324"/>
                <a:gd name="T20" fmla="*/ 44 w 635"/>
                <a:gd name="T21" fmla="*/ 1324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5" h="1324">
                  <a:moveTo>
                    <a:pt x="44" y="1324"/>
                  </a:moveTo>
                  <a:cubicBezTo>
                    <a:pt x="34" y="1324"/>
                    <a:pt x="25" y="1321"/>
                    <a:pt x="18" y="1315"/>
                  </a:cubicBezTo>
                  <a:cubicBezTo>
                    <a:pt x="2" y="1300"/>
                    <a:pt x="0" y="1276"/>
                    <a:pt x="15" y="1260"/>
                  </a:cubicBezTo>
                  <a:cubicBezTo>
                    <a:pt x="541" y="665"/>
                    <a:pt x="541" y="665"/>
                    <a:pt x="541" y="665"/>
                  </a:cubicBezTo>
                  <a:cubicBezTo>
                    <a:pt x="15" y="69"/>
                    <a:pt x="15" y="69"/>
                    <a:pt x="15" y="69"/>
                  </a:cubicBezTo>
                  <a:cubicBezTo>
                    <a:pt x="0" y="53"/>
                    <a:pt x="2" y="29"/>
                    <a:pt x="18" y="14"/>
                  </a:cubicBezTo>
                  <a:cubicBezTo>
                    <a:pt x="34" y="0"/>
                    <a:pt x="59" y="2"/>
                    <a:pt x="73" y="18"/>
                  </a:cubicBezTo>
                  <a:cubicBezTo>
                    <a:pt x="622" y="639"/>
                    <a:pt x="622" y="639"/>
                    <a:pt x="622" y="639"/>
                  </a:cubicBezTo>
                  <a:cubicBezTo>
                    <a:pt x="635" y="654"/>
                    <a:pt x="635" y="676"/>
                    <a:pt x="622" y="690"/>
                  </a:cubicBezTo>
                  <a:cubicBezTo>
                    <a:pt x="73" y="1311"/>
                    <a:pt x="73" y="1311"/>
                    <a:pt x="73" y="1311"/>
                  </a:cubicBezTo>
                  <a:cubicBezTo>
                    <a:pt x="65" y="1320"/>
                    <a:pt x="54" y="1324"/>
                    <a:pt x="44" y="1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378">
              <a:extLst>
                <a:ext uri="{FF2B5EF4-FFF2-40B4-BE49-F238E27FC236}">
                  <a16:creationId xmlns:a16="http://schemas.microsoft.com/office/drawing/2014/main" id="{1B249561-1745-4509-84B9-14EE9554D242}"/>
                </a:ext>
              </a:extLst>
            </p:cNvPr>
            <p:cNvSpPr>
              <a:spLocks/>
            </p:cNvSpPr>
            <p:nvPr/>
          </p:nvSpPr>
          <p:spPr bwMode="auto">
            <a:xfrm>
              <a:off x="4113" y="3660"/>
              <a:ext cx="86" cy="179"/>
            </a:xfrm>
            <a:custGeom>
              <a:avLst/>
              <a:gdLst>
                <a:gd name="T0" fmla="*/ 43 w 634"/>
                <a:gd name="T1" fmla="*/ 1324 h 1324"/>
                <a:gd name="T2" fmla="*/ 17 w 634"/>
                <a:gd name="T3" fmla="*/ 1315 h 1324"/>
                <a:gd name="T4" fmla="*/ 14 w 634"/>
                <a:gd name="T5" fmla="*/ 1260 h 1324"/>
                <a:gd name="T6" fmla="*/ 540 w 634"/>
                <a:gd name="T7" fmla="*/ 665 h 1324"/>
                <a:gd name="T8" fmla="*/ 14 w 634"/>
                <a:gd name="T9" fmla="*/ 69 h 1324"/>
                <a:gd name="T10" fmla="*/ 17 w 634"/>
                <a:gd name="T11" fmla="*/ 14 h 1324"/>
                <a:gd name="T12" fmla="*/ 72 w 634"/>
                <a:gd name="T13" fmla="*/ 18 h 1324"/>
                <a:gd name="T14" fmla="*/ 621 w 634"/>
                <a:gd name="T15" fmla="*/ 639 h 1324"/>
                <a:gd name="T16" fmla="*/ 621 w 634"/>
                <a:gd name="T17" fmla="*/ 690 h 1324"/>
                <a:gd name="T18" fmla="*/ 72 w 634"/>
                <a:gd name="T19" fmla="*/ 1311 h 1324"/>
                <a:gd name="T20" fmla="*/ 43 w 634"/>
                <a:gd name="T21" fmla="*/ 1324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324">
                  <a:moveTo>
                    <a:pt x="43" y="1324"/>
                  </a:moveTo>
                  <a:cubicBezTo>
                    <a:pt x="34" y="1324"/>
                    <a:pt x="25" y="1321"/>
                    <a:pt x="17" y="1315"/>
                  </a:cubicBezTo>
                  <a:cubicBezTo>
                    <a:pt x="1" y="1300"/>
                    <a:pt x="0" y="1276"/>
                    <a:pt x="14" y="1260"/>
                  </a:cubicBezTo>
                  <a:cubicBezTo>
                    <a:pt x="540" y="665"/>
                    <a:pt x="540" y="665"/>
                    <a:pt x="540" y="665"/>
                  </a:cubicBezTo>
                  <a:cubicBezTo>
                    <a:pt x="14" y="69"/>
                    <a:pt x="14" y="69"/>
                    <a:pt x="14" y="69"/>
                  </a:cubicBezTo>
                  <a:cubicBezTo>
                    <a:pt x="0" y="53"/>
                    <a:pt x="1" y="29"/>
                    <a:pt x="17" y="14"/>
                  </a:cubicBezTo>
                  <a:cubicBezTo>
                    <a:pt x="33" y="0"/>
                    <a:pt x="58" y="2"/>
                    <a:pt x="72" y="18"/>
                  </a:cubicBezTo>
                  <a:cubicBezTo>
                    <a:pt x="621" y="639"/>
                    <a:pt x="621" y="639"/>
                    <a:pt x="621" y="639"/>
                  </a:cubicBezTo>
                  <a:cubicBezTo>
                    <a:pt x="634" y="653"/>
                    <a:pt x="634" y="676"/>
                    <a:pt x="621" y="690"/>
                  </a:cubicBezTo>
                  <a:cubicBezTo>
                    <a:pt x="72" y="1311"/>
                    <a:pt x="72" y="1311"/>
                    <a:pt x="72" y="1311"/>
                  </a:cubicBezTo>
                  <a:cubicBezTo>
                    <a:pt x="64" y="1320"/>
                    <a:pt x="54" y="1324"/>
                    <a:pt x="43" y="1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379">
              <a:extLst>
                <a:ext uri="{FF2B5EF4-FFF2-40B4-BE49-F238E27FC236}">
                  <a16:creationId xmlns:a16="http://schemas.microsoft.com/office/drawing/2014/main" id="{F4C40D81-1798-4F33-8A8F-DEC544277A2A}"/>
                </a:ext>
              </a:extLst>
            </p:cNvPr>
            <p:cNvSpPr>
              <a:spLocks noEditPoints="1"/>
            </p:cNvSpPr>
            <p:nvPr/>
          </p:nvSpPr>
          <p:spPr bwMode="auto">
            <a:xfrm>
              <a:off x="4036" y="3580"/>
              <a:ext cx="340" cy="340"/>
            </a:xfrm>
            <a:custGeom>
              <a:avLst/>
              <a:gdLst>
                <a:gd name="T0" fmla="*/ 1258 w 2517"/>
                <a:gd name="T1" fmla="*/ 2517 h 2517"/>
                <a:gd name="T2" fmla="*/ 368 w 2517"/>
                <a:gd name="T3" fmla="*/ 2148 h 2517"/>
                <a:gd name="T4" fmla="*/ 0 w 2517"/>
                <a:gd name="T5" fmla="*/ 1259 h 2517"/>
                <a:gd name="T6" fmla="*/ 368 w 2517"/>
                <a:gd name="T7" fmla="*/ 369 h 2517"/>
                <a:gd name="T8" fmla="*/ 1258 w 2517"/>
                <a:gd name="T9" fmla="*/ 0 h 2517"/>
                <a:gd name="T10" fmla="*/ 2148 w 2517"/>
                <a:gd name="T11" fmla="*/ 369 h 2517"/>
                <a:gd name="T12" fmla="*/ 2517 w 2517"/>
                <a:gd name="T13" fmla="*/ 1259 h 2517"/>
                <a:gd name="T14" fmla="*/ 2148 w 2517"/>
                <a:gd name="T15" fmla="*/ 2148 h 2517"/>
                <a:gd name="T16" fmla="*/ 1258 w 2517"/>
                <a:gd name="T17" fmla="*/ 2517 h 2517"/>
                <a:gd name="T18" fmla="*/ 1258 w 2517"/>
                <a:gd name="T19" fmla="*/ 77 h 2517"/>
                <a:gd name="T20" fmla="*/ 77 w 2517"/>
                <a:gd name="T21" fmla="*/ 1259 h 2517"/>
                <a:gd name="T22" fmla="*/ 1258 w 2517"/>
                <a:gd name="T23" fmla="*/ 2440 h 2517"/>
                <a:gd name="T24" fmla="*/ 2439 w 2517"/>
                <a:gd name="T25" fmla="*/ 1259 h 2517"/>
                <a:gd name="T26" fmla="*/ 1258 w 2517"/>
                <a:gd name="T27" fmla="*/ 77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7" h="2517">
                  <a:moveTo>
                    <a:pt x="1258" y="2517"/>
                  </a:moveTo>
                  <a:cubicBezTo>
                    <a:pt x="922" y="2517"/>
                    <a:pt x="606" y="2386"/>
                    <a:pt x="368" y="2148"/>
                  </a:cubicBezTo>
                  <a:cubicBezTo>
                    <a:pt x="131" y="1911"/>
                    <a:pt x="0" y="1595"/>
                    <a:pt x="0" y="1259"/>
                  </a:cubicBezTo>
                  <a:cubicBezTo>
                    <a:pt x="0" y="922"/>
                    <a:pt x="131" y="606"/>
                    <a:pt x="368" y="369"/>
                  </a:cubicBezTo>
                  <a:cubicBezTo>
                    <a:pt x="606" y="131"/>
                    <a:pt x="922" y="0"/>
                    <a:pt x="1258" y="0"/>
                  </a:cubicBezTo>
                  <a:cubicBezTo>
                    <a:pt x="1595" y="0"/>
                    <a:pt x="1911" y="131"/>
                    <a:pt x="2148" y="369"/>
                  </a:cubicBezTo>
                  <a:cubicBezTo>
                    <a:pt x="2386" y="606"/>
                    <a:pt x="2517" y="922"/>
                    <a:pt x="2517" y="1259"/>
                  </a:cubicBezTo>
                  <a:cubicBezTo>
                    <a:pt x="2517" y="1595"/>
                    <a:pt x="2386" y="1911"/>
                    <a:pt x="2148" y="2148"/>
                  </a:cubicBezTo>
                  <a:cubicBezTo>
                    <a:pt x="1911" y="2386"/>
                    <a:pt x="1595" y="2517"/>
                    <a:pt x="1258" y="2517"/>
                  </a:cubicBezTo>
                  <a:close/>
                  <a:moveTo>
                    <a:pt x="1258" y="77"/>
                  </a:moveTo>
                  <a:cubicBezTo>
                    <a:pt x="607" y="77"/>
                    <a:pt x="77" y="607"/>
                    <a:pt x="77" y="1259"/>
                  </a:cubicBezTo>
                  <a:cubicBezTo>
                    <a:pt x="77" y="1910"/>
                    <a:pt x="607" y="2440"/>
                    <a:pt x="1258" y="2440"/>
                  </a:cubicBezTo>
                  <a:cubicBezTo>
                    <a:pt x="1910" y="2440"/>
                    <a:pt x="2439" y="1910"/>
                    <a:pt x="2439" y="1259"/>
                  </a:cubicBezTo>
                  <a:cubicBezTo>
                    <a:pt x="2439" y="607"/>
                    <a:pt x="1910" y="77"/>
                    <a:pt x="1258"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9" name="Group 89">
            <a:extLst>
              <a:ext uri="{FF2B5EF4-FFF2-40B4-BE49-F238E27FC236}">
                <a16:creationId xmlns:a16="http://schemas.microsoft.com/office/drawing/2014/main" id="{0035C74F-E97E-4DC7-A699-D027CE376045}"/>
              </a:ext>
            </a:extLst>
          </p:cNvPr>
          <p:cNvGrpSpPr>
            <a:grpSpLocks noChangeAspect="1"/>
          </p:cNvGrpSpPr>
          <p:nvPr/>
        </p:nvGrpSpPr>
        <p:grpSpPr bwMode="auto">
          <a:xfrm>
            <a:off x="597935" y="5631827"/>
            <a:ext cx="457200" cy="468313"/>
            <a:chOff x="363" y="1826"/>
            <a:chExt cx="288" cy="295"/>
          </a:xfrm>
          <a:solidFill>
            <a:schemeClr val="bg1"/>
          </a:solidFill>
        </p:grpSpPr>
        <p:sp>
          <p:nvSpPr>
            <p:cNvPr id="70" name="Freeform 90">
              <a:extLst>
                <a:ext uri="{FF2B5EF4-FFF2-40B4-BE49-F238E27FC236}">
                  <a16:creationId xmlns:a16="http://schemas.microsoft.com/office/drawing/2014/main" id="{647D04D5-3FF5-4B0C-B7D3-017521993A53}"/>
                </a:ext>
              </a:extLst>
            </p:cNvPr>
            <p:cNvSpPr>
              <a:spLocks noEditPoints="1"/>
            </p:cNvSpPr>
            <p:nvPr/>
          </p:nvSpPr>
          <p:spPr bwMode="auto">
            <a:xfrm>
              <a:off x="363" y="2017"/>
              <a:ext cx="205" cy="104"/>
            </a:xfrm>
            <a:custGeom>
              <a:avLst/>
              <a:gdLst>
                <a:gd name="T0" fmla="*/ 1684 w 1745"/>
                <a:gd name="T1" fmla="*/ 707 h 889"/>
                <a:gd name="T2" fmla="*/ 1225 w 1745"/>
                <a:gd name="T3" fmla="*/ 811 h 889"/>
                <a:gd name="T4" fmla="*/ 545 w 1745"/>
                <a:gd name="T5" fmla="*/ 564 h 889"/>
                <a:gd name="T6" fmla="*/ 537 w 1745"/>
                <a:gd name="T7" fmla="*/ 559 h 889"/>
                <a:gd name="T8" fmla="*/ 642 w 1745"/>
                <a:gd name="T9" fmla="*/ 321 h 889"/>
                <a:gd name="T10" fmla="*/ 321 w 1745"/>
                <a:gd name="T11" fmla="*/ 0 h 889"/>
                <a:gd name="T12" fmla="*/ 0 w 1745"/>
                <a:gd name="T13" fmla="*/ 321 h 889"/>
                <a:gd name="T14" fmla="*/ 321 w 1745"/>
                <a:gd name="T15" fmla="*/ 642 h 889"/>
                <a:gd name="T16" fmla="*/ 482 w 1745"/>
                <a:gd name="T17" fmla="*/ 599 h 889"/>
                <a:gd name="T18" fmla="*/ 495 w 1745"/>
                <a:gd name="T19" fmla="*/ 623 h 889"/>
                <a:gd name="T20" fmla="*/ 1225 w 1745"/>
                <a:gd name="T21" fmla="*/ 889 h 889"/>
                <a:gd name="T22" fmla="*/ 1717 w 1745"/>
                <a:gd name="T23" fmla="*/ 777 h 889"/>
                <a:gd name="T24" fmla="*/ 1735 w 1745"/>
                <a:gd name="T25" fmla="*/ 725 h 889"/>
                <a:gd name="T26" fmla="*/ 1684 w 1745"/>
                <a:gd name="T27" fmla="*/ 707 h 889"/>
                <a:gd name="T28" fmla="*/ 77 w 1745"/>
                <a:gd name="T29" fmla="*/ 321 h 889"/>
                <a:gd name="T30" fmla="*/ 321 w 1745"/>
                <a:gd name="T31" fmla="*/ 78 h 889"/>
                <a:gd name="T32" fmla="*/ 565 w 1745"/>
                <a:gd name="T33" fmla="*/ 321 h 889"/>
                <a:gd name="T34" fmla="*/ 321 w 1745"/>
                <a:gd name="T35" fmla="*/ 565 h 889"/>
                <a:gd name="T36" fmla="*/ 77 w 1745"/>
                <a:gd name="T37" fmla="*/ 321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5" h="889">
                  <a:moveTo>
                    <a:pt x="1684" y="707"/>
                  </a:moveTo>
                  <a:cubicBezTo>
                    <a:pt x="1540" y="776"/>
                    <a:pt x="1386" y="811"/>
                    <a:pt x="1225" y="811"/>
                  </a:cubicBezTo>
                  <a:cubicBezTo>
                    <a:pt x="976" y="811"/>
                    <a:pt x="734" y="724"/>
                    <a:pt x="545" y="564"/>
                  </a:cubicBezTo>
                  <a:cubicBezTo>
                    <a:pt x="543" y="562"/>
                    <a:pt x="540" y="560"/>
                    <a:pt x="537" y="559"/>
                  </a:cubicBezTo>
                  <a:cubicBezTo>
                    <a:pt x="602" y="500"/>
                    <a:pt x="642" y="415"/>
                    <a:pt x="642" y="321"/>
                  </a:cubicBezTo>
                  <a:cubicBezTo>
                    <a:pt x="642" y="144"/>
                    <a:pt x="498" y="0"/>
                    <a:pt x="321" y="0"/>
                  </a:cubicBezTo>
                  <a:cubicBezTo>
                    <a:pt x="144" y="0"/>
                    <a:pt x="0" y="144"/>
                    <a:pt x="0" y="321"/>
                  </a:cubicBezTo>
                  <a:cubicBezTo>
                    <a:pt x="0" y="498"/>
                    <a:pt x="144" y="642"/>
                    <a:pt x="321" y="642"/>
                  </a:cubicBezTo>
                  <a:cubicBezTo>
                    <a:pt x="380" y="642"/>
                    <a:pt x="434" y="627"/>
                    <a:pt x="482" y="599"/>
                  </a:cubicBezTo>
                  <a:cubicBezTo>
                    <a:pt x="483" y="608"/>
                    <a:pt x="488" y="617"/>
                    <a:pt x="495" y="623"/>
                  </a:cubicBezTo>
                  <a:cubicBezTo>
                    <a:pt x="698" y="795"/>
                    <a:pt x="957" y="889"/>
                    <a:pt x="1225" y="889"/>
                  </a:cubicBezTo>
                  <a:cubicBezTo>
                    <a:pt x="1397" y="889"/>
                    <a:pt x="1563" y="851"/>
                    <a:pt x="1717" y="777"/>
                  </a:cubicBezTo>
                  <a:cubicBezTo>
                    <a:pt x="1737" y="767"/>
                    <a:pt x="1745" y="744"/>
                    <a:pt x="1735" y="725"/>
                  </a:cubicBezTo>
                  <a:cubicBezTo>
                    <a:pt x="1726" y="706"/>
                    <a:pt x="1703" y="698"/>
                    <a:pt x="1684" y="707"/>
                  </a:cubicBezTo>
                  <a:close/>
                  <a:moveTo>
                    <a:pt x="77" y="321"/>
                  </a:moveTo>
                  <a:cubicBezTo>
                    <a:pt x="77" y="187"/>
                    <a:pt x="187" y="78"/>
                    <a:pt x="321" y="78"/>
                  </a:cubicBezTo>
                  <a:cubicBezTo>
                    <a:pt x="455" y="78"/>
                    <a:pt x="565" y="187"/>
                    <a:pt x="565" y="321"/>
                  </a:cubicBezTo>
                  <a:cubicBezTo>
                    <a:pt x="565" y="456"/>
                    <a:pt x="455" y="565"/>
                    <a:pt x="321" y="565"/>
                  </a:cubicBezTo>
                  <a:cubicBezTo>
                    <a:pt x="187" y="565"/>
                    <a:pt x="77" y="456"/>
                    <a:pt x="77" y="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91">
              <a:extLst>
                <a:ext uri="{FF2B5EF4-FFF2-40B4-BE49-F238E27FC236}">
                  <a16:creationId xmlns:a16="http://schemas.microsoft.com/office/drawing/2014/main" id="{E39C11A0-73F8-405C-BA2A-C3449E4FB249}"/>
                </a:ext>
              </a:extLst>
            </p:cNvPr>
            <p:cNvSpPr>
              <a:spLocks noEditPoints="1"/>
            </p:cNvSpPr>
            <p:nvPr/>
          </p:nvSpPr>
          <p:spPr bwMode="auto">
            <a:xfrm>
              <a:off x="374" y="1826"/>
              <a:ext cx="163" cy="161"/>
            </a:xfrm>
            <a:custGeom>
              <a:avLst/>
              <a:gdLst>
                <a:gd name="T0" fmla="*/ 39 w 1391"/>
                <a:gd name="T1" fmla="*/ 1374 h 1374"/>
                <a:gd name="T2" fmla="*/ 40 w 1391"/>
                <a:gd name="T3" fmla="*/ 1374 h 1374"/>
                <a:gd name="T4" fmla="*/ 79 w 1391"/>
                <a:gd name="T5" fmla="*/ 1336 h 1374"/>
                <a:gd name="T6" fmla="*/ 589 w 1391"/>
                <a:gd name="T7" fmla="*/ 466 h 1374"/>
                <a:gd name="T8" fmla="*/ 754 w 1391"/>
                <a:gd name="T9" fmla="*/ 385 h 1374"/>
                <a:gd name="T10" fmla="*/ 1069 w 1391"/>
                <a:gd name="T11" fmla="*/ 642 h 1374"/>
                <a:gd name="T12" fmla="*/ 1391 w 1391"/>
                <a:gd name="T13" fmla="*/ 321 h 1374"/>
                <a:gd name="T14" fmla="*/ 1069 w 1391"/>
                <a:gd name="T15" fmla="*/ 0 h 1374"/>
                <a:gd name="T16" fmla="*/ 748 w 1391"/>
                <a:gd name="T17" fmla="*/ 310 h 1374"/>
                <a:gd name="T18" fmla="*/ 727 w 1391"/>
                <a:gd name="T19" fmla="*/ 312 h 1374"/>
                <a:gd name="T20" fmla="*/ 549 w 1391"/>
                <a:gd name="T21" fmla="*/ 399 h 1374"/>
                <a:gd name="T22" fmla="*/ 1 w 1391"/>
                <a:gd name="T23" fmla="*/ 1334 h 1374"/>
                <a:gd name="T24" fmla="*/ 39 w 1391"/>
                <a:gd name="T25" fmla="*/ 1374 h 1374"/>
                <a:gd name="T26" fmla="*/ 1069 w 1391"/>
                <a:gd name="T27" fmla="*/ 77 h 1374"/>
                <a:gd name="T28" fmla="*/ 1314 w 1391"/>
                <a:gd name="T29" fmla="*/ 321 h 1374"/>
                <a:gd name="T30" fmla="*/ 1069 w 1391"/>
                <a:gd name="T31" fmla="*/ 564 h 1374"/>
                <a:gd name="T32" fmla="*/ 826 w 1391"/>
                <a:gd name="T33" fmla="*/ 320 h 1374"/>
                <a:gd name="T34" fmla="*/ 1069 w 1391"/>
                <a:gd name="T35" fmla="*/ 77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1" h="1374">
                  <a:moveTo>
                    <a:pt x="39" y="1374"/>
                  </a:moveTo>
                  <a:cubicBezTo>
                    <a:pt x="39" y="1374"/>
                    <a:pt x="39" y="1374"/>
                    <a:pt x="40" y="1374"/>
                  </a:cubicBezTo>
                  <a:cubicBezTo>
                    <a:pt x="61" y="1374"/>
                    <a:pt x="78" y="1357"/>
                    <a:pt x="79" y="1336"/>
                  </a:cubicBezTo>
                  <a:cubicBezTo>
                    <a:pt x="91" y="976"/>
                    <a:pt x="282" y="651"/>
                    <a:pt x="589" y="466"/>
                  </a:cubicBezTo>
                  <a:cubicBezTo>
                    <a:pt x="641" y="435"/>
                    <a:pt x="696" y="407"/>
                    <a:pt x="754" y="385"/>
                  </a:cubicBezTo>
                  <a:cubicBezTo>
                    <a:pt x="784" y="531"/>
                    <a:pt x="914" y="642"/>
                    <a:pt x="1069" y="642"/>
                  </a:cubicBezTo>
                  <a:cubicBezTo>
                    <a:pt x="1247" y="642"/>
                    <a:pt x="1391" y="498"/>
                    <a:pt x="1391" y="321"/>
                  </a:cubicBezTo>
                  <a:cubicBezTo>
                    <a:pt x="1391" y="144"/>
                    <a:pt x="1247" y="0"/>
                    <a:pt x="1069" y="0"/>
                  </a:cubicBezTo>
                  <a:cubicBezTo>
                    <a:pt x="896" y="0"/>
                    <a:pt x="754" y="138"/>
                    <a:pt x="748" y="310"/>
                  </a:cubicBezTo>
                  <a:cubicBezTo>
                    <a:pt x="741" y="309"/>
                    <a:pt x="734" y="309"/>
                    <a:pt x="727" y="312"/>
                  </a:cubicBezTo>
                  <a:cubicBezTo>
                    <a:pt x="664" y="336"/>
                    <a:pt x="604" y="366"/>
                    <a:pt x="549" y="399"/>
                  </a:cubicBezTo>
                  <a:cubicBezTo>
                    <a:pt x="219" y="598"/>
                    <a:pt x="14" y="947"/>
                    <a:pt x="1" y="1334"/>
                  </a:cubicBezTo>
                  <a:cubicBezTo>
                    <a:pt x="0" y="1355"/>
                    <a:pt x="17" y="1373"/>
                    <a:pt x="39" y="1374"/>
                  </a:cubicBezTo>
                  <a:close/>
                  <a:moveTo>
                    <a:pt x="1069" y="77"/>
                  </a:moveTo>
                  <a:cubicBezTo>
                    <a:pt x="1205" y="77"/>
                    <a:pt x="1314" y="187"/>
                    <a:pt x="1314" y="321"/>
                  </a:cubicBezTo>
                  <a:cubicBezTo>
                    <a:pt x="1314" y="455"/>
                    <a:pt x="1205" y="564"/>
                    <a:pt x="1069" y="564"/>
                  </a:cubicBezTo>
                  <a:cubicBezTo>
                    <a:pt x="935" y="564"/>
                    <a:pt x="826" y="455"/>
                    <a:pt x="826" y="320"/>
                  </a:cubicBezTo>
                  <a:cubicBezTo>
                    <a:pt x="826" y="186"/>
                    <a:pt x="935" y="77"/>
                    <a:pt x="106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92">
              <a:extLst>
                <a:ext uri="{FF2B5EF4-FFF2-40B4-BE49-F238E27FC236}">
                  <a16:creationId xmlns:a16="http://schemas.microsoft.com/office/drawing/2014/main" id="{E86420A4-6587-4891-974A-EC75B2D7995B}"/>
                </a:ext>
              </a:extLst>
            </p:cNvPr>
            <p:cNvSpPr>
              <a:spLocks noEditPoints="1"/>
            </p:cNvSpPr>
            <p:nvPr/>
          </p:nvSpPr>
          <p:spPr bwMode="auto">
            <a:xfrm>
              <a:off x="572" y="1875"/>
              <a:ext cx="79" cy="206"/>
            </a:xfrm>
            <a:custGeom>
              <a:avLst/>
              <a:gdLst>
                <a:gd name="T0" fmla="*/ 550 w 677"/>
                <a:gd name="T1" fmla="*/ 1182 h 1760"/>
                <a:gd name="T2" fmla="*/ 565 w 677"/>
                <a:gd name="T3" fmla="*/ 1157 h 1760"/>
                <a:gd name="T4" fmla="*/ 582 w 677"/>
                <a:gd name="T5" fmla="*/ 963 h 1760"/>
                <a:gd name="T6" fmla="*/ 66 w 677"/>
                <a:gd name="T7" fmla="*/ 11 h 1760"/>
                <a:gd name="T8" fmla="*/ 12 w 677"/>
                <a:gd name="T9" fmla="*/ 23 h 1760"/>
                <a:gd name="T10" fmla="*/ 23 w 677"/>
                <a:gd name="T11" fmla="*/ 76 h 1760"/>
                <a:gd name="T12" fmla="*/ 505 w 677"/>
                <a:gd name="T13" fmla="*/ 963 h 1760"/>
                <a:gd name="T14" fmla="*/ 489 w 677"/>
                <a:gd name="T15" fmla="*/ 1144 h 1760"/>
                <a:gd name="T16" fmla="*/ 489 w 677"/>
                <a:gd name="T17" fmla="*/ 1146 h 1760"/>
                <a:gd name="T18" fmla="*/ 356 w 677"/>
                <a:gd name="T19" fmla="*/ 1117 h 1760"/>
                <a:gd name="T20" fmla="*/ 35 w 677"/>
                <a:gd name="T21" fmla="*/ 1438 h 1760"/>
                <a:gd name="T22" fmla="*/ 356 w 677"/>
                <a:gd name="T23" fmla="*/ 1760 h 1760"/>
                <a:gd name="T24" fmla="*/ 677 w 677"/>
                <a:gd name="T25" fmla="*/ 1438 h 1760"/>
                <a:gd name="T26" fmla="*/ 550 w 677"/>
                <a:gd name="T27" fmla="*/ 1182 h 1760"/>
                <a:gd name="T28" fmla="*/ 356 w 677"/>
                <a:gd name="T29" fmla="*/ 1682 h 1760"/>
                <a:gd name="T30" fmla="*/ 112 w 677"/>
                <a:gd name="T31" fmla="*/ 1438 h 1760"/>
                <a:gd name="T32" fmla="*/ 356 w 677"/>
                <a:gd name="T33" fmla="*/ 1195 h 1760"/>
                <a:gd name="T34" fmla="*/ 600 w 677"/>
                <a:gd name="T35" fmla="*/ 1438 h 1760"/>
                <a:gd name="T36" fmla="*/ 356 w 677"/>
                <a:gd name="T37" fmla="*/ 1682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7" h="1760">
                  <a:moveTo>
                    <a:pt x="550" y="1182"/>
                  </a:moveTo>
                  <a:cubicBezTo>
                    <a:pt x="558" y="1177"/>
                    <a:pt x="564" y="1168"/>
                    <a:pt x="565" y="1157"/>
                  </a:cubicBezTo>
                  <a:cubicBezTo>
                    <a:pt x="577" y="1092"/>
                    <a:pt x="582" y="1026"/>
                    <a:pt x="582" y="963"/>
                  </a:cubicBezTo>
                  <a:cubicBezTo>
                    <a:pt x="582" y="577"/>
                    <a:pt x="389" y="222"/>
                    <a:pt x="66" y="11"/>
                  </a:cubicBezTo>
                  <a:cubicBezTo>
                    <a:pt x="48" y="0"/>
                    <a:pt x="24" y="5"/>
                    <a:pt x="12" y="23"/>
                  </a:cubicBezTo>
                  <a:cubicBezTo>
                    <a:pt x="0" y="41"/>
                    <a:pt x="6" y="65"/>
                    <a:pt x="23" y="76"/>
                  </a:cubicBezTo>
                  <a:cubicBezTo>
                    <a:pt x="325" y="272"/>
                    <a:pt x="505" y="604"/>
                    <a:pt x="505" y="963"/>
                  </a:cubicBezTo>
                  <a:cubicBezTo>
                    <a:pt x="505" y="1022"/>
                    <a:pt x="499" y="1083"/>
                    <a:pt x="489" y="1144"/>
                  </a:cubicBezTo>
                  <a:cubicBezTo>
                    <a:pt x="489" y="1145"/>
                    <a:pt x="489" y="1146"/>
                    <a:pt x="489" y="1146"/>
                  </a:cubicBezTo>
                  <a:cubicBezTo>
                    <a:pt x="448" y="1128"/>
                    <a:pt x="403" y="1117"/>
                    <a:pt x="356" y="1117"/>
                  </a:cubicBezTo>
                  <a:cubicBezTo>
                    <a:pt x="179" y="1117"/>
                    <a:pt x="35" y="1261"/>
                    <a:pt x="35" y="1438"/>
                  </a:cubicBezTo>
                  <a:cubicBezTo>
                    <a:pt x="35" y="1615"/>
                    <a:pt x="179" y="1760"/>
                    <a:pt x="356" y="1760"/>
                  </a:cubicBezTo>
                  <a:cubicBezTo>
                    <a:pt x="533" y="1760"/>
                    <a:pt x="677" y="1615"/>
                    <a:pt x="677" y="1438"/>
                  </a:cubicBezTo>
                  <a:cubicBezTo>
                    <a:pt x="677" y="1334"/>
                    <a:pt x="627" y="1241"/>
                    <a:pt x="550" y="1182"/>
                  </a:cubicBezTo>
                  <a:close/>
                  <a:moveTo>
                    <a:pt x="356" y="1682"/>
                  </a:moveTo>
                  <a:cubicBezTo>
                    <a:pt x="222" y="1682"/>
                    <a:pt x="112" y="1573"/>
                    <a:pt x="112" y="1438"/>
                  </a:cubicBezTo>
                  <a:cubicBezTo>
                    <a:pt x="112" y="1304"/>
                    <a:pt x="222" y="1195"/>
                    <a:pt x="356" y="1195"/>
                  </a:cubicBezTo>
                  <a:cubicBezTo>
                    <a:pt x="490" y="1195"/>
                    <a:pt x="600" y="1304"/>
                    <a:pt x="600" y="1438"/>
                  </a:cubicBezTo>
                  <a:cubicBezTo>
                    <a:pt x="600" y="1573"/>
                    <a:pt x="490" y="1682"/>
                    <a:pt x="356" y="16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3" name="Group 276">
            <a:extLst>
              <a:ext uri="{FF2B5EF4-FFF2-40B4-BE49-F238E27FC236}">
                <a16:creationId xmlns:a16="http://schemas.microsoft.com/office/drawing/2014/main" id="{B312F247-B4FB-451E-9122-98BED5135E1D}"/>
              </a:ext>
            </a:extLst>
          </p:cNvPr>
          <p:cNvGrpSpPr>
            <a:grpSpLocks noChangeAspect="1"/>
          </p:cNvGrpSpPr>
          <p:nvPr/>
        </p:nvGrpSpPr>
        <p:grpSpPr bwMode="auto">
          <a:xfrm>
            <a:off x="657903" y="3825245"/>
            <a:ext cx="381000" cy="539750"/>
            <a:chOff x="4102" y="2986"/>
            <a:chExt cx="240" cy="340"/>
          </a:xfrm>
          <a:solidFill>
            <a:schemeClr val="bg1"/>
          </a:solidFill>
        </p:grpSpPr>
        <p:sp>
          <p:nvSpPr>
            <p:cNvPr id="74" name="Freeform 277">
              <a:extLst>
                <a:ext uri="{FF2B5EF4-FFF2-40B4-BE49-F238E27FC236}">
                  <a16:creationId xmlns:a16="http://schemas.microsoft.com/office/drawing/2014/main" id="{0D0C9DF6-8655-4454-8724-33CF2825F6EC}"/>
                </a:ext>
              </a:extLst>
            </p:cNvPr>
            <p:cNvSpPr>
              <a:spLocks/>
            </p:cNvSpPr>
            <p:nvPr/>
          </p:nvSpPr>
          <p:spPr bwMode="auto">
            <a:xfrm>
              <a:off x="4223" y="3135"/>
              <a:ext cx="16" cy="16"/>
            </a:xfrm>
            <a:custGeom>
              <a:avLst/>
              <a:gdLst>
                <a:gd name="T0" fmla="*/ 23 w 117"/>
                <a:gd name="T1" fmla="*/ 114 h 121"/>
                <a:gd name="T2" fmla="*/ 45 w 117"/>
                <a:gd name="T3" fmla="*/ 121 h 121"/>
                <a:gd name="T4" fmla="*/ 78 w 117"/>
                <a:gd name="T5" fmla="*/ 104 h 121"/>
                <a:gd name="T6" fmla="*/ 105 w 117"/>
                <a:gd name="T7" fmla="*/ 66 h 121"/>
                <a:gd name="T8" fmla="*/ 94 w 117"/>
                <a:gd name="T9" fmla="*/ 12 h 121"/>
                <a:gd name="T10" fmla="*/ 38 w 117"/>
                <a:gd name="T11" fmla="*/ 23 h 121"/>
                <a:gd name="T12" fmla="*/ 12 w 117"/>
                <a:gd name="T13" fmla="*/ 60 h 121"/>
                <a:gd name="T14" fmla="*/ 23 w 117"/>
                <a:gd name="T15" fmla="*/ 114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1">
                  <a:moveTo>
                    <a:pt x="23" y="114"/>
                  </a:moveTo>
                  <a:cubicBezTo>
                    <a:pt x="30" y="119"/>
                    <a:pt x="38" y="121"/>
                    <a:pt x="45" y="121"/>
                  </a:cubicBezTo>
                  <a:cubicBezTo>
                    <a:pt x="58" y="121"/>
                    <a:pt x="71" y="115"/>
                    <a:pt x="78" y="104"/>
                  </a:cubicBezTo>
                  <a:cubicBezTo>
                    <a:pt x="105" y="66"/>
                    <a:pt x="105" y="66"/>
                    <a:pt x="105" y="66"/>
                  </a:cubicBezTo>
                  <a:cubicBezTo>
                    <a:pt x="117" y="48"/>
                    <a:pt x="112" y="24"/>
                    <a:pt x="94" y="12"/>
                  </a:cubicBezTo>
                  <a:cubicBezTo>
                    <a:pt x="76" y="0"/>
                    <a:pt x="51" y="5"/>
                    <a:pt x="38" y="23"/>
                  </a:cubicBezTo>
                  <a:cubicBezTo>
                    <a:pt x="12" y="60"/>
                    <a:pt x="12" y="60"/>
                    <a:pt x="12" y="60"/>
                  </a:cubicBezTo>
                  <a:cubicBezTo>
                    <a:pt x="0" y="78"/>
                    <a:pt x="5" y="102"/>
                    <a:pt x="23"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78">
              <a:extLst>
                <a:ext uri="{FF2B5EF4-FFF2-40B4-BE49-F238E27FC236}">
                  <a16:creationId xmlns:a16="http://schemas.microsoft.com/office/drawing/2014/main" id="{2930F055-7D3B-42ED-9955-02B700096B01}"/>
                </a:ext>
              </a:extLst>
            </p:cNvPr>
            <p:cNvSpPr>
              <a:spLocks/>
            </p:cNvSpPr>
            <p:nvPr/>
          </p:nvSpPr>
          <p:spPr bwMode="auto">
            <a:xfrm>
              <a:off x="4117" y="3287"/>
              <a:ext cx="16" cy="16"/>
            </a:xfrm>
            <a:custGeom>
              <a:avLst/>
              <a:gdLst>
                <a:gd name="T0" fmla="*/ 94 w 117"/>
                <a:gd name="T1" fmla="*/ 12 h 120"/>
                <a:gd name="T2" fmla="*/ 39 w 117"/>
                <a:gd name="T3" fmla="*/ 22 h 120"/>
                <a:gd name="T4" fmla="*/ 13 w 117"/>
                <a:gd name="T5" fmla="*/ 60 h 120"/>
                <a:gd name="T6" fmla="*/ 23 w 117"/>
                <a:gd name="T7" fmla="*/ 114 h 120"/>
                <a:gd name="T8" fmla="*/ 46 w 117"/>
                <a:gd name="T9" fmla="*/ 120 h 120"/>
                <a:gd name="T10" fmla="*/ 79 w 117"/>
                <a:gd name="T11" fmla="*/ 103 h 120"/>
                <a:gd name="T12" fmla="*/ 105 w 117"/>
                <a:gd name="T13" fmla="*/ 66 h 120"/>
                <a:gd name="T14" fmla="*/ 94 w 117"/>
                <a:gd name="T15" fmla="*/ 12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0">
                  <a:moveTo>
                    <a:pt x="94" y="12"/>
                  </a:moveTo>
                  <a:cubicBezTo>
                    <a:pt x="76" y="0"/>
                    <a:pt x="51" y="5"/>
                    <a:pt x="39" y="22"/>
                  </a:cubicBezTo>
                  <a:cubicBezTo>
                    <a:pt x="13" y="60"/>
                    <a:pt x="13" y="60"/>
                    <a:pt x="13" y="60"/>
                  </a:cubicBezTo>
                  <a:cubicBezTo>
                    <a:pt x="0" y="78"/>
                    <a:pt x="5" y="102"/>
                    <a:pt x="23" y="114"/>
                  </a:cubicBezTo>
                  <a:cubicBezTo>
                    <a:pt x="30" y="118"/>
                    <a:pt x="38" y="120"/>
                    <a:pt x="46" y="120"/>
                  </a:cubicBezTo>
                  <a:cubicBezTo>
                    <a:pt x="58" y="120"/>
                    <a:pt x="71" y="114"/>
                    <a:pt x="79" y="103"/>
                  </a:cubicBezTo>
                  <a:cubicBezTo>
                    <a:pt x="105" y="66"/>
                    <a:pt x="105" y="66"/>
                    <a:pt x="105" y="66"/>
                  </a:cubicBezTo>
                  <a:cubicBezTo>
                    <a:pt x="117" y="48"/>
                    <a:pt x="113" y="24"/>
                    <a:pt x="9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79">
              <a:extLst>
                <a:ext uri="{FF2B5EF4-FFF2-40B4-BE49-F238E27FC236}">
                  <a16:creationId xmlns:a16="http://schemas.microsoft.com/office/drawing/2014/main" id="{A37668C0-C01B-4BE5-B617-416BEA373C20}"/>
                </a:ext>
              </a:extLst>
            </p:cNvPr>
            <p:cNvSpPr>
              <a:spLocks/>
            </p:cNvSpPr>
            <p:nvPr/>
          </p:nvSpPr>
          <p:spPr bwMode="auto">
            <a:xfrm>
              <a:off x="4205" y="3160"/>
              <a:ext cx="16" cy="16"/>
            </a:xfrm>
            <a:custGeom>
              <a:avLst/>
              <a:gdLst>
                <a:gd name="T0" fmla="*/ 23 w 117"/>
                <a:gd name="T1" fmla="*/ 114 h 120"/>
                <a:gd name="T2" fmla="*/ 46 w 117"/>
                <a:gd name="T3" fmla="*/ 120 h 120"/>
                <a:gd name="T4" fmla="*/ 79 w 117"/>
                <a:gd name="T5" fmla="*/ 103 h 120"/>
                <a:gd name="T6" fmla="*/ 105 w 117"/>
                <a:gd name="T7" fmla="*/ 66 h 120"/>
                <a:gd name="T8" fmla="*/ 94 w 117"/>
                <a:gd name="T9" fmla="*/ 12 h 120"/>
                <a:gd name="T10" fmla="*/ 39 w 117"/>
                <a:gd name="T11" fmla="*/ 22 h 120"/>
                <a:gd name="T12" fmla="*/ 12 w 117"/>
                <a:gd name="T13" fmla="*/ 60 h 120"/>
                <a:gd name="T14" fmla="*/ 23 w 117"/>
                <a:gd name="T15" fmla="*/ 114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0">
                  <a:moveTo>
                    <a:pt x="23" y="114"/>
                  </a:moveTo>
                  <a:cubicBezTo>
                    <a:pt x="30" y="118"/>
                    <a:pt x="38" y="120"/>
                    <a:pt x="46" y="120"/>
                  </a:cubicBezTo>
                  <a:cubicBezTo>
                    <a:pt x="58" y="120"/>
                    <a:pt x="71" y="114"/>
                    <a:pt x="79" y="103"/>
                  </a:cubicBezTo>
                  <a:cubicBezTo>
                    <a:pt x="105" y="66"/>
                    <a:pt x="105" y="66"/>
                    <a:pt x="105" y="66"/>
                  </a:cubicBezTo>
                  <a:cubicBezTo>
                    <a:pt x="117" y="48"/>
                    <a:pt x="112" y="24"/>
                    <a:pt x="94" y="12"/>
                  </a:cubicBezTo>
                  <a:cubicBezTo>
                    <a:pt x="76" y="0"/>
                    <a:pt x="51" y="5"/>
                    <a:pt x="39" y="22"/>
                  </a:cubicBezTo>
                  <a:cubicBezTo>
                    <a:pt x="12" y="60"/>
                    <a:pt x="12" y="60"/>
                    <a:pt x="12" y="60"/>
                  </a:cubicBezTo>
                  <a:cubicBezTo>
                    <a:pt x="0" y="78"/>
                    <a:pt x="5" y="102"/>
                    <a:pt x="23"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80">
              <a:extLst>
                <a:ext uri="{FF2B5EF4-FFF2-40B4-BE49-F238E27FC236}">
                  <a16:creationId xmlns:a16="http://schemas.microsoft.com/office/drawing/2014/main" id="{4A96B733-7ACD-4E96-B4C1-4368A2D5B0EF}"/>
                </a:ext>
              </a:extLst>
            </p:cNvPr>
            <p:cNvSpPr>
              <a:spLocks/>
            </p:cNvSpPr>
            <p:nvPr/>
          </p:nvSpPr>
          <p:spPr bwMode="auto">
            <a:xfrm>
              <a:off x="4135" y="3262"/>
              <a:ext cx="16" cy="16"/>
            </a:xfrm>
            <a:custGeom>
              <a:avLst/>
              <a:gdLst>
                <a:gd name="T0" fmla="*/ 94 w 117"/>
                <a:gd name="T1" fmla="*/ 12 h 121"/>
                <a:gd name="T2" fmla="*/ 38 w 117"/>
                <a:gd name="T3" fmla="*/ 23 h 121"/>
                <a:gd name="T4" fmla="*/ 12 w 117"/>
                <a:gd name="T5" fmla="*/ 60 h 121"/>
                <a:gd name="T6" fmla="*/ 23 w 117"/>
                <a:gd name="T7" fmla="*/ 114 h 121"/>
                <a:gd name="T8" fmla="*/ 45 w 117"/>
                <a:gd name="T9" fmla="*/ 121 h 121"/>
                <a:gd name="T10" fmla="*/ 79 w 117"/>
                <a:gd name="T11" fmla="*/ 104 h 121"/>
                <a:gd name="T12" fmla="*/ 105 w 117"/>
                <a:gd name="T13" fmla="*/ 66 h 121"/>
                <a:gd name="T14" fmla="*/ 94 w 117"/>
                <a:gd name="T15" fmla="*/ 12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1">
                  <a:moveTo>
                    <a:pt x="94" y="12"/>
                  </a:moveTo>
                  <a:cubicBezTo>
                    <a:pt x="76" y="0"/>
                    <a:pt x="51" y="5"/>
                    <a:pt x="38" y="23"/>
                  </a:cubicBezTo>
                  <a:cubicBezTo>
                    <a:pt x="12" y="60"/>
                    <a:pt x="12" y="60"/>
                    <a:pt x="12" y="60"/>
                  </a:cubicBezTo>
                  <a:cubicBezTo>
                    <a:pt x="0" y="78"/>
                    <a:pt x="5" y="102"/>
                    <a:pt x="23" y="114"/>
                  </a:cubicBezTo>
                  <a:cubicBezTo>
                    <a:pt x="30" y="119"/>
                    <a:pt x="38" y="121"/>
                    <a:pt x="45" y="121"/>
                  </a:cubicBezTo>
                  <a:cubicBezTo>
                    <a:pt x="58" y="121"/>
                    <a:pt x="71" y="115"/>
                    <a:pt x="79" y="104"/>
                  </a:cubicBezTo>
                  <a:cubicBezTo>
                    <a:pt x="105" y="66"/>
                    <a:pt x="105" y="66"/>
                    <a:pt x="105" y="66"/>
                  </a:cubicBezTo>
                  <a:cubicBezTo>
                    <a:pt x="117" y="48"/>
                    <a:pt x="112" y="24"/>
                    <a:pt x="9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81">
              <a:extLst>
                <a:ext uri="{FF2B5EF4-FFF2-40B4-BE49-F238E27FC236}">
                  <a16:creationId xmlns:a16="http://schemas.microsoft.com/office/drawing/2014/main" id="{ADA6D8AD-620C-4597-8C91-9DDA2FE18D32}"/>
                </a:ext>
              </a:extLst>
            </p:cNvPr>
            <p:cNvSpPr>
              <a:spLocks/>
            </p:cNvSpPr>
            <p:nvPr/>
          </p:nvSpPr>
          <p:spPr bwMode="auto">
            <a:xfrm>
              <a:off x="4276" y="3059"/>
              <a:ext cx="16" cy="16"/>
            </a:xfrm>
            <a:custGeom>
              <a:avLst/>
              <a:gdLst>
                <a:gd name="T0" fmla="*/ 23 w 117"/>
                <a:gd name="T1" fmla="*/ 113 h 120"/>
                <a:gd name="T2" fmla="*/ 46 w 117"/>
                <a:gd name="T3" fmla="*/ 120 h 120"/>
                <a:gd name="T4" fmla="*/ 79 w 117"/>
                <a:gd name="T5" fmla="*/ 103 h 120"/>
                <a:gd name="T6" fmla="*/ 105 w 117"/>
                <a:gd name="T7" fmla="*/ 65 h 120"/>
                <a:gd name="T8" fmla="*/ 94 w 117"/>
                <a:gd name="T9" fmla="*/ 12 h 120"/>
                <a:gd name="T10" fmla="*/ 39 w 117"/>
                <a:gd name="T11" fmla="*/ 22 h 120"/>
                <a:gd name="T12" fmla="*/ 12 w 117"/>
                <a:gd name="T13" fmla="*/ 60 h 120"/>
                <a:gd name="T14" fmla="*/ 23 w 117"/>
                <a:gd name="T15" fmla="*/ 113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0">
                  <a:moveTo>
                    <a:pt x="23" y="113"/>
                  </a:moveTo>
                  <a:cubicBezTo>
                    <a:pt x="30" y="118"/>
                    <a:pt x="38" y="120"/>
                    <a:pt x="46" y="120"/>
                  </a:cubicBezTo>
                  <a:cubicBezTo>
                    <a:pt x="58" y="120"/>
                    <a:pt x="71" y="114"/>
                    <a:pt x="79" y="103"/>
                  </a:cubicBezTo>
                  <a:cubicBezTo>
                    <a:pt x="105" y="65"/>
                    <a:pt x="105" y="65"/>
                    <a:pt x="105" y="65"/>
                  </a:cubicBezTo>
                  <a:cubicBezTo>
                    <a:pt x="117" y="48"/>
                    <a:pt x="112" y="24"/>
                    <a:pt x="94" y="12"/>
                  </a:cubicBezTo>
                  <a:cubicBezTo>
                    <a:pt x="76" y="0"/>
                    <a:pt x="51" y="4"/>
                    <a:pt x="39" y="22"/>
                  </a:cubicBezTo>
                  <a:cubicBezTo>
                    <a:pt x="12" y="60"/>
                    <a:pt x="12" y="60"/>
                    <a:pt x="12" y="60"/>
                  </a:cubicBezTo>
                  <a:cubicBezTo>
                    <a:pt x="0" y="77"/>
                    <a:pt x="5" y="101"/>
                    <a:pt x="23"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82">
              <a:extLst>
                <a:ext uri="{FF2B5EF4-FFF2-40B4-BE49-F238E27FC236}">
                  <a16:creationId xmlns:a16="http://schemas.microsoft.com/office/drawing/2014/main" id="{BFB8D00C-738A-4046-886D-72E3B05F8565}"/>
                </a:ext>
              </a:extLst>
            </p:cNvPr>
            <p:cNvSpPr>
              <a:spLocks/>
            </p:cNvSpPr>
            <p:nvPr/>
          </p:nvSpPr>
          <p:spPr bwMode="auto">
            <a:xfrm>
              <a:off x="4258" y="3084"/>
              <a:ext cx="16" cy="17"/>
            </a:xfrm>
            <a:custGeom>
              <a:avLst/>
              <a:gdLst>
                <a:gd name="T0" fmla="*/ 23 w 118"/>
                <a:gd name="T1" fmla="*/ 114 h 121"/>
                <a:gd name="T2" fmla="*/ 46 w 118"/>
                <a:gd name="T3" fmla="*/ 121 h 121"/>
                <a:gd name="T4" fmla="*/ 79 w 118"/>
                <a:gd name="T5" fmla="*/ 104 h 121"/>
                <a:gd name="T6" fmla="*/ 105 w 118"/>
                <a:gd name="T7" fmla="*/ 66 h 121"/>
                <a:gd name="T8" fmla="*/ 94 w 118"/>
                <a:gd name="T9" fmla="*/ 12 h 121"/>
                <a:gd name="T10" fmla="*/ 39 w 118"/>
                <a:gd name="T11" fmla="*/ 23 h 121"/>
                <a:gd name="T12" fmla="*/ 13 w 118"/>
                <a:gd name="T13" fmla="*/ 60 h 121"/>
                <a:gd name="T14" fmla="*/ 23 w 118"/>
                <a:gd name="T15" fmla="*/ 114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1">
                  <a:moveTo>
                    <a:pt x="23" y="114"/>
                  </a:moveTo>
                  <a:cubicBezTo>
                    <a:pt x="30" y="118"/>
                    <a:pt x="38" y="121"/>
                    <a:pt x="46" y="121"/>
                  </a:cubicBezTo>
                  <a:cubicBezTo>
                    <a:pt x="59" y="121"/>
                    <a:pt x="71" y="115"/>
                    <a:pt x="79" y="104"/>
                  </a:cubicBezTo>
                  <a:cubicBezTo>
                    <a:pt x="105" y="66"/>
                    <a:pt x="105" y="66"/>
                    <a:pt x="105" y="66"/>
                  </a:cubicBezTo>
                  <a:cubicBezTo>
                    <a:pt x="118" y="48"/>
                    <a:pt x="113" y="24"/>
                    <a:pt x="94" y="12"/>
                  </a:cubicBezTo>
                  <a:cubicBezTo>
                    <a:pt x="76" y="0"/>
                    <a:pt x="51" y="5"/>
                    <a:pt x="39" y="23"/>
                  </a:cubicBezTo>
                  <a:cubicBezTo>
                    <a:pt x="13" y="60"/>
                    <a:pt x="13" y="60"/>
                    <a:pt x="13" y="60"/>
                  </a:cubicBezTo>
                  <a:cubicBezTo>
                    <a:pt x="0" y="78"/>
                    <a:pt x="5" y="102"/>
                    <a:pt x="23"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83">
              <a:extLst>
                <a:ext uri="{FF2B5EF4-FFF2-40B4-BE49-F238E27FC236}">
                  <a16:creationId xmlns:a16="http://schemas.microsoft.com/office/drawing/2014/main" id="{7E5D0D89-CAF1-4230-9F0B-1469CF4AB588}"/>
                </a:ext>
              </a:extLst>
            </p:cNvPr>
            <p:cNvSpPr>
              <a:spLocks/>
            </p:cNvSpPr>
            <p:nvPr/>
          </p:nvSpPr>
          <p:spPr bwMode="auto">
            <a:xfrm>
              <a:off x="4294" y="3034"/>
              <a:ext cx="15" cy="16"/>
            </a:xfrm>
            <a:custGeom>
              <a:avLst/>
              <a:gdLst>
                <a:gd name="T0" fmla="*/ 23 w 117"/>
                <a:gd name="T1" fmla="*/ 114 h 120"/>
                <a:gd name="T2" fmla="*/ 45 w 117"/>
                <a:gd name="T3" fmla="*/ 120 h 120"/>
                <a:gd name="T4" fmla="*/ 79 w 117"/>
                <a:gd name="T5" fmla="*/ 103 h 120"/>
                <a:gd name="T6" fmla="*/ 105 w 117"/>
                <a:gd name="T7" fmla="*/ 66 h 120"/>
                <a:gd name="T8" fmla="*/ 94 w 117"/>
                <a:gd name="T9" fmla="*/ 12 h 120"/>
                <a:gd name="T10" fmla="*/ 38 w 117"/>
                <a:gd name="T11" fmla="*/ 22 h 120"/>
                <a:gd name="T12" fmla="*/ 12 w 117"/>
                <a:gd name="T13" fmla="*/ 60 h 120"/>
                <a:gd name="T14" fmla="*/ 23 w 117"/>
                <a:gd name="T15" fmla="*/ 114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0">
                  <a:moveTo>
                    <a:pt x="23" y="114"/>
                  </a:moveTo>
                  <a:cubicBezTo>
                    <a:pt x="30" y="118"/>
                    <a:pt x="38" y="120"/>
                    <a:pt x="45" y="120"/>
                  </a:cubicBezTo>
                  <a:cubicBezTo>
                    <a:pt x="58" y="120"/>
                    <a:pt x="71" y="114"/>
                    <a:pt x="79" y="103"/>
                  </a:cubicBezTo>
                  <a:cubicBezTo>
                    <a:pt x="105" y="66"/>
                    <a:pt x="105" y="66"/>
                    <a:pt x="105" y="66"/>
                  </a:cubicBezTo>
                  <a:cubicBezTo>
                    <a:pt x="117" y="48"/>
                    <a:pt x="112" y="24"/>
                    <a:pt x="94" y="12"/>
                  </a:cubicBezTo>
                  <a:cubicBezTo>
                    <a:pt x="76" y="0"/>
                    <a:pt x="51" y="5"/>
                    <a:pt x="38" y="22"/>
                  </a:cubicBezTo>
                  <a:cubicBezTo>
                    <a:pt x="12" y="60"/>
                    <a:pt x="12" y="60"/>
                    <a:pt x="12" y="60"/>
                  </a:cubicBezTo>
                  <a:cubicBezTo>
                    <a:pt x="0" y="78"/>
                    <a:pt x="5" y="102"/>
                    <a:pt x="23"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84">
              <a:extLst>
                <a:ext uri="{FF2B5EF4-FFF2-40B4-BE49-F238E27FC236}">
                  <a16:creationId xmlns:a16="http://schemas.microsoft.com/office/drawing/2014/main" id="{FAD5FE5E-435E-4200-8AF2-46C47735492E}"/>
                </a:ext>
              </a:extLst>
            </p:cNvPr>
            <p:cNvSpPr>
              <a:spLocks/>
            </p:cNvSpPr>
            <p:nvPr/>
          </p:nvSpPr>
          <p:spPr bwMode="auto">
            <a:xfrm>
              <a:off x="4241" y="3110"/>
              <a:ext cx="15" cy="16"/>
            </a:xfrm>
            <a:custGeom>
              <a:avLst/>
              <a:gdLst>
                <a:gd name="T0" fmla="*/ 23 w 117"/>
                <a:gd name="T1" fmla="*/ 114 h 120"/>
                <a:gd name="T2" fmla="*/ 45 w 117"/>
                <a:gd name="T3" fmla="*/ 120 h 120"/>
                <a:gd name="T4" fmla="*/ 78 w 117"/>
                <a:gd name="T5" fmla="*/ 103 h 120"/>
                <a:gd name="T6" fmla="*/ 104 w 117"/>
                <a:gd name="T7" fmla="*/ 66 h 120"/>
                <a:gd name="T8" fmla="*/ 94 w 117"/>
                <a:gd name="T9" fmla="*/ 12 h 120"/>
                <a:gd name="T10" fmla="*/ 38 w 117"/>
                <a:gd name="T11" fmla="*/ 22 h 120"/>
                <a:gd name="T12" fmla="*/ 12 w 117"/>
                <a:gd name="T13" fmla="*/ 60 h 120"/>
                <a:gd name="T14" fmla="*/ 23 w 117"/>
                <a:gd name="T15" fmla="*/ 114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0">
                  <a:moveTo>
                    <a:pt x="23" y="114"/>
                  </a:moveTo>
                  <a:cubicBezTo>
                    <a:pt x="30" y="118"/>
                    <a:pt x="37" y="120"/>
                    <a:pt x="45" y="120"/>
                  </a:cubicBezTo>
                  <a:cubicBezTo>
                    <a:pt x="58" y="120"/>
                    <a:pt x="71" y="114"/>
                    <a:pt x="78" y="103"/>
                  </a:cubicBezTo>
                  <a:cubicBezTo>
                    <a:pt x="104" y="66"/>
                    <a:pt x="104" y="66"/>
                    <a:pt x="104" y="66"/>
                  </a:cubicBezTo>
                  <a:cubicBezTo>
                    <a:pt x="117" y="48"/>
                    <a:pt x="112" y="24"/>
                    <a:pt x="94" y="12"/>
                  </a:cubicBezTo>
                  <a:cubicBezTo>
                    <a:pt x="75" y="0"/>
                    <a:pt x="50" y="4"/>
                    <a:pt x="38" y="22"/>
                  </a:cubicBezTo>
                  <a:cubicBezTo>
                    <a:pt x="12" y="60"/>
                    <a:pt x="12" y="60"/>
                    <a:pt x="12" y="60"/>
                  </a:cubicBezTo>
                  <a:cubicBezTo>
                    <a:pt x="0" y="77"/>
                    <a:pt x="4" y="102"/>
                    <a:pt x="23"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85">
              <a:extLst>
                <a:ext uri="{FF2B5EF4-FFF2-40B4-BE49-F238E27FC236}">
                  <a16:creationId xmlns:a16="http://schemas.microsoft.com/office/drawing/2014/main" id="{E7E24C0B-8D6C-4E10-BD62-87B6ED6A8968}"/>
                </a:ext>
              </a:extLst>
            </p:cNvPr>
            <p:cNvSpPr>
              <a:spLocks/>
            </p:cNvSpPr>
            <p:nvPr/>
          </p:nvSpPr>
          <p:spPr bwMode="auto">
            <a:xfrm>
              <a:off x="4188" y="3186"/>
              <a:ext cx="15" cy="16"/>
            </a:xfrm>
            <a:custGeom>
              <a:avLst/>
              <a:gdLst>
                <a:gd name="T0" fmla="*/ 94 w 117"/>
                <a:gd name="T1" fmla="*/ 11 h 120"/>
                <a:gd name="T2" fmla="*/ 39 w 117"/>
                <a:gd name="T3" fmla="*/ 22 h 120"/>
                <a:gd name="T4" fmla="*/ 13 w 117"/>
                <a:gd name="T5" fmla="*/ 59 h 120"/>
                <a:gd name="T6" fmla="*/ 23 w 117"/>
                <a:gd name="T7" fmla="*/ 113 h 120"/>
                <a:gd name="T8" fmla="*/ 46 w 117"/>
                <a:gd name="T9" fmla="*/ 120 h 120"/>
                <a:gd name="T10" fmla="*/ 79 w 117"/>
                <a:gd name="T11" fmla="*/ 103 h 120"/>
                <a:gd name="T12" fmla="*/ 105 w 117"/>
                <a:gd name="T13" fmla="*/ 65 h 120"/>
                <a:gd name="T14" fmla="*/ 94 w 117"/>
                <a:gd name="T15" fmla="*/ 11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0">
                  <a:moveTo>
                    <a:pt x="94" y="11"/>
                  </a:moveTo>
                  <a:cubicBezTo>
                    <a:pt x="76" y="0"/>
                    <a:pt x="51" y="4"/>
                    <a:pt x="39" y="22"/>
                  </a:cubicBezTo>
                  <a:cubicBezTo>
                    <a:pt x="13" y="59"/>
                    <a:pt x="13" y="59"/>
                    <a:pt x="13" y="59"/>
                  </a:cubicBezTo>
                  <a:cubicBezTo>
                    <a:pt x="0" y="77"/>
                    <a:pt x="5" y="101"/>
                    <a:pt x="23" y="113"/>
                  </a:cubicBezTo>
                  <a:cubicBezTo>
                    <a:pt x="30" y="118"/>
                    <a:pt x="38" y="120"/>
                    <a:pt x="46" y="120"/>
                  </a:cubicBezTo>
                  <a:cubicBezTo>
                    <a:pt x="59" y="120"/>
                    <a:pt x="71" y="114"/>
                    <a:pt x="79" y="103"/>
                  </a:cubicBezTo>
                  <a:cubicBezTo>
                    <a:pt x="105" y="65"/>
                    <a:pt x="105" y="65"/>
                    <a:pt x="105" y="65"/>
                  </a:cubicBezTo>
                  <a:cubicBezTo>
                    <a:pt x="117" y="48"/>
                    <a:pt x="113" y="23"/>
                    <a:pt x="9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86">
              <a:extLst>
                <a:ext uri="{FF2B5EF4-FFF2-40B4-BE49-F238E27FC236}">
                  <a16:creationId xmlns:a16="http://schemas.microsoft.com/office/drawing/2014/main" id="{FA5C9C1C-5E61-47B6-810C-F2AC55896920}"/>
                </a:ext>
              </a:extLst>
            </p:cNvPr>
            <p:cNvSpPr>
              <a:spLocks/>
            </p:cNvSpPr>
            <p:nvPr/>
          </p:nvSpPr>
          <p:spPr bwMode="auto">
            <a:xfrm>
              <a:off x="4311" y="3008"/>
              <a:ext cx="16" cy="16"/>
            </a:xfrm>
            <a:custGeom>
              <a:avLst/>
              <a:gdLst>
                <a:gd name="T0" fmla="*/ 94 w 117"/>
                <a:gd name="T1" fmla="*/ 12 h 121"/>
                <a:gd name="T2" fmla="*/ 38 w 117"/>
                <a:gd name="T3" fmla="*/ 23 h 121"/>
                <a:gd name="T4" fmla="*/ 12 w 117"/>
                <a:gd name="T5" fmla="*/ 60 h 121"/>
                <a:gd name="T6" fmla="*/ 23 w 117"/>
                <a:gd name="T7" fmla="*/ 114 h 121"/>
                <a:gd name="T8" fmla="*/ 45 w 117"/>
                <a:gd name="T9" fmla="*/ 121 h 121"/>
                <a:gd name="T10" fmla="*/ 78 w 117"/>
                <a:gd name="T11" fmla="*/ 104 h 121"/>
                <a:gd name="T12" fmla="*/ 104 w 117"/>
                <a:gd name="T13" fmla="*/ 66 h 121"/>
                <a:gd name="T14" fmla="*/ 94 w 117"/>
                <a:gd name="T15" fmla="*/ 12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1">
                  <a:moveTo>
                    <a:pt x="94" y="12"/>
                  </a:moveTo>
                  <a:cubicBezTo>
                    <a:pt x="75" y="0"/>
                    <a:pt x="51" y="5"/>
                    <a:pt x="38" y="23"/>
                  </a:cubicBezTo>
                  <a:cubicBezTo>
                    <a:pt x="12" y="60"/>
                    <a:pt x="12" y="60"/>
                    <a:pt x="12" y="60"/>
                  </a:cubicBezTo>
                  <a:cubicBezTo>
                    <a:pt x="0" y="78"/>
                    <a:pt x="4" y="102"/>
                    <a:pt x="23" y="114"/>
                  </a:cubicBezTo>
                  <a:cubicBezTo>
                    <a:pt x="30" y="119"/>
                    <a:pt x="37" y="121"/>
                    <a:pt x="45" y="121"/>
                  </a:cubicBezTo>
                  <a:cubicBezTo>
                    <a:pt x="58" y="121"/>
                    <a:pt x="71" y="115"/>
                    <a:pt x="78" y="104"/>
                  </a:cubicBezTo>
                  <a:cubicBezTo>
                    <a:pt x="104" y="66"/>
                    <a:pt x="104" y="66"/>
                    <a:pt x="104" y="66"/>
                  </a:cubicBezTo>
                  <a:cubicBezTo>
                    <a:pt x="117" y="48"/>
                    <a:pt x="112" y="24"/>
                    <a:pt x="9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87">
              <a:extLst>
                <a:ext uri="{FF2B5EF4-FFF2-40B4-BE49-F238E27FC236}">
                  <a16:creationId xmlns:a16="http://schemas.microsoft.com/office/drawing/2014/main" id="{50A258DB-595B-4D56-B54C-D6478114C6BC}"/>
                </a:ext>
              </a:extLst>
            </p:cNvPr>
            <p:cNvSpPr>
              <a:spLocks/>
            </p:cNvSpPr>
            <p:nvPr/>
          </p:nvSpPr>
          <p:spPr bwMode="auto">
            <a:xfrm>
              <a:off x="4152" y="3236"/>
              <a:ext cx="16" cy="16"/>
            </a:xfrm>
            <a:custGeom>
              <a:avLst/>
              <a:gdLst>
                <a:gd name="T0" fmla="*/ 94 w 117"/>
                <a:gd name="T1" fmla="*/ 12 h 120"/>
                <a:gd name="T2" fmla="*/ 38 w 117"/>
                <a:gd name="T3" fmla="*/ 22 h 120"/>
                <a:gd name="T4" fmla="*/ 12 w 117"/>
                <a:gd name="T5" fmla="*/ 60 h 120"/>
                <a:gd name="T6" fmla="*/ 23 w 117"/>
                <a:gd name="T7" fmla="*/ 113 h 120"/>
                <a:gd name="T8" fmla="*/ 45 w 117"/>
                <a:gd name="T9" fmla="*/ 120 h 120"/>
                <a:gd name="T10" fmla="*/ 78 w 117"/>
                <a:gd name="T11" fmla="*/ 103 h 120"/>
                <a:gd name="T12" fmla="*/ 105 w 117"/>
                <a:gd name="T13" fmla="*/ 65 h 120"/>
                <a:gd name="T14" fmla="*/ 94 w 117"/>
                <a:gd name="T15" fmla="*/ 12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0">
                  <a:moveTo>
                    <a:pt x="94" y="12"/>
                  </a:moveTo>
                  <a:cubicBezTo>
                    <a:pt x="75" y="0"/>
                    <a:pt x="51" y="4"/>
                    <a:pt x="38" y="22"/>
                  </a:cubicBezTo>
                  <a:cubicBezTo>
                    <a:pt x="12" y="60"/>
                    <a:pt x="12" y="60"/>
                    <a:pt x="12" y="60"/>
                  </a:cubicBezTo>
                  <a:cubicBezTo>
                    <a:pt x="0" y="77"/>
                    <a:pt x="5" y="101"/>
                    <a:pt x="23" y="113"/>
                  </a:cubicBezTo>
                  <a:cubicBezTo>
                    <a:pt x="30" y="118"/>
                    <a:pt x="37" y="120"/>
                    <a:pt x="45" y="120"/>
                  </a:cubicBezTo>
                  <a:cubicBezTo>
                    <a:pt x="58" y="120"/>
                    <a:pt x="71" y="114"/>
                    <a:pt x="78" y="103"/>
                  </a:cubicBezTo>
                  <a:cubicBezTo>
                    <a:pt x="105" y="65"/>
                    <a:pt x="105" y="65"/>
                    <a:pt x="105" y="65"/>
                  </a:cubicBezTo>
                  <a:cubicBezTo>
                    <a:pt x="117" y="48"/>
                    <a:pt x="112" y="24"/>
                    <a:pt x="9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88">
              <a:extLst>
                <a:ext uri="{FF2B5EF4-FFF2-40B4-BE49-F238E27FC236}">
                  <a16:creationId xmlns:a16="http://schemas.microsoft.com/office/drawing/2014/main" id="{7582B695-53AD-450C-B744-EB383EDA6337}"/>
                </a:ext>
              </a:extLst>
            </p:cNvPr>
            <p:cNvSpPr>
              <a:spLocks/>
            </p:cNvSpPr>
            <p:nvPr/>
          </p:nvSpPr>
          <p:spPr bwMode="auto">
            <a:xfrm>
              <a:off x="4170" y="3211"/>
              <a:ext cx="16" cy="16"/>
            </a:xfrm>
            <a:custGeom>
              <a:avLst/>
              <a:gdLst>
                <a:gd name="T0" fmla="*/ 95 w 118"/>
                <a:gd name="T1" fmla="*/ 12 h 120"/>
                <a:gd name="T2" fmla="*/ 39 w 118"/>
                <a:gd name="T3" fmla="*/ 22 h 120"/>
                <a:gd name="T4" fmla="*/ 13 w 118"/>
                <a:gd name="T5" fmla="*/ 60 h 120"/>
                <a:gd name="T6" fmla="*/ 24 w 118"/>
                <a:gd name="T7" fmla="*/ 114 h 120"/>
                <a:gd name="T8" fmla="*/ 46 w 118"/>
                <a:gd name="T9" fmla="*/ 120 h 120"/>
                <a:gd name="T10" fmla="*/ 79 w 118"/>
                <a:gd name="T11" fmla="*/ 103 h 120"/>
                <a:gd name="T12" fmla="*/ 105 w 118"/>
                <a:gd name="T13" fmla="*/ 66 h 120"/>
                <a:gd name="T14" fmla="*/ 95 w 118"/>
                <a:gd name="T15" fmla="*/ 12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0">
                  <a:moveTo>
                    <a:pt x="95" y="12"/>
                  </a:moveTo>
                  <a:cubicBezTo>
                    <a:pt x="76" y="0"/>
                    <a:pt x="51" y="5"/>
                    <a:pt x="39" y="22"/>
                  </a:cubicBezTo>
                  <a:cubicBezTo>
                    <a:pt x="13" y="60"/>
                    <a:pt x="13" y="60"/>
                    <a:pt x="13" y="60"/>
                  </a:cubicBezTo>
                  <a:cubicBezTo>
                    <a:pt x="0" y="78"/>
                    <a:pt x="5" y="102"/>
                    <a:pt x="24" y="114"/>
                  </a:cubicBezTo>
                  <a:cubicBezTo>
                    <a:pt x="30" y="118"/>
                    <a:pt x="38" y="120"/>
                    <a:pt x="46" y="120"/>
                  </a:cubicBezTo>
                  <a:cubicBezTo>
                    <a:pt x="59" y="120"/>
                    <a:pt x="71" y="115"/>
                    <a:pt x="79" y="103"/>
                  </a:cubicBezTo>
                  <a:cubicBezTo>
                    <a:pt x="105" y="66"/>
                    <a:pt x="105" y="66"/>
                    <a:pt x="105" y="66"/>
                  </a:cubicBezTo>
                  <a:cubicBezTo>
                    <a:pt x="118" y="48"/>
                    <a:pt x="113" y="24"/>
                    <a:pt x="9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9">
              <a:extLst>
                <a:ext uri="{FF2B5EF4-FFF2-40B4-BE49-F238E27FC236}">
                  <a16:creationId xmlns:a16="http://schemas.microsoft.com/office/drawing/2014/main" id="{8C1BE2E4-BCB7-4A82-9CBA-D5ACCC945805}"/>
                </a:ext>
              </a:extLst>
            </p:cNvPr>
            <p:cNvSpPr>
              <a:spLocks noEditPoints="1"/>
            </p:cNvSpPr>
            <p:nvPr/>
          </p:nvSpPr>
          <p:spPr bwMode="auto">
            <a:xfrm>
              <a:off x="4102" y="2986"/>
              <a:ext cx="240" cy="340"/>
            </a:xfrm>
            <a:custGeom>
              <a:avLst/>
              <a:gdLst>
                <a:gd name="T0" fmla="*/ 1780 w 1780"/>
                <a:gd name="T1" fmla="*/ 33 h 2518"/>
                <a:gd name="T2" fmla="*/ 1779 w 1780"/>
                <a:gd name="T3" fmla="*/ 29 h 2518"/>
                <a:gd name="T4" fmla="*/ 1778 w 1780"/>
                <a:gd name="T5" fmla="*/ 26 h 2518"/>
                <a:gd name="T6" fmla="*/ 1776 w 1780"/>
                <a:gd name="T7" fmla="*/ 23 h 2518"/>
                <a:gd name="T8" fmla="*/ 1775 w 1780"/>
                <a:gd name="T9" fmla="*/ 19 h 2518"/>
                <a:gd name="T10" fmla="*/ 1773 w 1780"/>
                <a:gd name="T11" fmla="*/ 17 h 2518"/>
                <a:gd name="T12" fmla="*/ 1770 w 1780"/>
                <a:gd name="T13" fmla="*/ 14 h 2518"/>
                <a:gd name="T14" fmla="*/ 1767 w 1780"/>
                <a:gd name="T15" fmla="*/ 11 h 2518"/>
                <a:gd name="T16" fmla="*/ 1759 w 1780"/>
                <a:gd name="T17" fmla="*/ 5 h 2518"/>
                <a:gd name="T18" fmla="*/ 1756 w 1780"/>
                <a:gd name="T19" fmla="*/ 3 h 2518"/>
                <a:gd name="T20" fmla="*/ 1752 w 1780"/>
                <a:gd name="T21" fmla="*/ 2 h 2518"/>
                <a:gd name="T22" fmla="*/ 1748 w 1780"/>
                <a:gd name="T23" fmla="*/ 1 h 2518"/>
                <a:gd name="T24" fmla="*/ 1744 w 1780"/>
                <a:gd name="T25" fmla="*/ 1 h 2518"/>
                <a:gd name="T26" fmla="*/ 1740 w 1780"/>
                <a:gd name="T27" fmla="*/ 0 h 2518"/>
                <a:gd name="T28" fmla="*/ 0 w 1780"/>
                <a:gd name="T29" fmla="*/ 39 h 2518"/>
                <a:gd name="T30" fmla="*/ 0 w 1780"/>
                <a:gd name="T31" fmla="*/ 2483 h 2518"/>
                <a:gd name="T32" fmla="*/ 0 w 1780"/>
                <a:gd name="T33" fmla="*/ 2486 h 2518"/>
                <a:gd name="T34" fmla="*/ 1 w 1780"/>
                <a:gd name="T35" fmla="*/ 2490 h 2518"/>
                <a:gd name="T36" fmla="*/ 3 w 1780"/>
                <a:gd name="T37" fmla="*/ 2494 h 2518"/>
                <a:gd name="T38" fmla="*/ 4 w 1780"/>
                <a:gd name="T39" fmla="*/ 2497 h 2518"/>
                <a:gd name="T40" fmla="*/ 6 w 1780"/>
                <a:gd name="T41" fmla="*/ 2500 h 2518"/>
                <a:gd name="T42" fmla="*/ 9 w 1780"/>
                <a:gd name="T43" fmla="*/ 2503 h 2518"/>
                <a:gd name="T44" fmla="*/ 11 w 1780"/>
                <a:gd name="T45" fmla="*/ 2506 h 2518"/>
                <a:gd name="T46" fmla="*/ 14 w 1780"/>
                <a:gd name="T47" fmla="*/ 2509 h 2518"/>
                <a:gd name="T48" fmla="*/ 23 w 1780"/>
                <a:gd name="T49" fmla="*/ 2514 h 2518"/>
                <a:gd name="T50" fmla="*/ 29 w 1780"/>
                <a:gd name="T51" fmla="*/ 2516 h 2518"/>
                <a:gd name="T52" fmla="*/ 34 w 1780"/>
                <a:gd name="T53" fmla="*/ 2517 h 2518"/>
                <a:gd name="T54" fmla="*/ 40 w 1780"/>
                <a:gd name="T55" fmla="*/ 2518 h 2518"/>
                <a:gd name="T56" fmla="*/ 1740 w 1780"/>
                <a:gd name="T57" fmla="*/ 2518 h 2518"/>
                <a:gd name="T58" fmla="*/ 1780 w 1780"/>
                <a:gd name="T59" fmla="*/ 39 h 2518"/>
                <a:gd name="T60" fmla="*/ 88 w 1780"/>
                <a:gd name="T61" fmla="*/ 2440 h 2518"/>
                <a:gd name="T62" fmla="*/ 80 w 1780"/>
                <a:gd name="T63" fmla="*/ 78 h 2518"/>
                <a:gd name="T64" fmla="*/ 1700 w 1780"/>
                <a:gd name="T65" fmla="*/ 87 h 2518"/>
                <a:gd name="T66" fmla="*/ 88 w 1780"/>
                <a:gd name="T67" fmla="*/ 244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0" h="2518">
                  <a:moveTo>
                    <a:pt x="1780" y="35"/>
                  </a:moveTo>
                  <a:cubicBezTo>
                    <a:pt x="1780" y="35"/>
                    <a:pt x="1780" y="34"/>
                    <a:pt x="1780" y="33"/>
                  </a:cubicBezTo>
                  <a:cubicBezTo>
                    <a:pt x="1780" y="33"/>
                    <a:pt x="1780" y="32"/>
                    <a:pt x="1780" y="32"/>
                  </a:cubicBezTo>
                  <a:cubicBezTo>
                    <a:pt x="1779" y="31"/>
                    <a:pt x="1779" y="30"/>
                    <a:pt x="1779" y="29"/>
                  </a:cubicBezTo>
                  <a:cubicBezTo>
                    <a:pt x="1779" y="29"/>
                    <a:pt x="1779" y="28"/>
                    <a:pt x="1779" y="28"/>
                  </a:cubicBezTo>
                  <a:cubicBezTo>
                    <a:pt x="1778" y="27"/>
                    <a:pt x="1778" y="27"/>
                    <a:pt x="1778" y="26"/>
                  </a:cubicBezTo>
                  <a:cubicBezTo>
                    <a:pt x="1778" y="25"/>
                    <a:pt x="1778" y="25"/>
                    <a:pt x="1777" y="24"/>
                  </a:cubicBezTo>
                  <a:cubicBezTo>
                    <a:pt x="1777" y="24"/>
                    <a:pt x="1777" y="23"/>
                    <a:pt x="1776" y="23"/>
                  </a:cubicBezTo>
                  <a:cubicBezTo>
                    <a:pt x="1776" y="22"/>
                    <a:pt x="1776" y="22"/>
                    <a:pt x="1776" y="21"/>
                  </a:cubicBezTo>
                  <a:cubicBezTo>
                    <a:pt x="1775" y="20"/>
                    <a:pt x="1775" y="20"/>
                    <a:pt x="1775" y="19"/>
                  </a:cubicBezTo>
                  <a:cubicBezTo>
                    <a:pt x="1774" y="19"/>
                    <a:pt x="1774" y="18"/>
                    <a:pt x="1774" y="18"/>
                  </a:cubicBezTo>
                  <a:cubicBezTo>
                    <a:pt x="1773" y="17"/>
                    <a:pt x="1773" y="17"/>
                    <a:pt x="1773" y="17"/>
                  </a:cubicBezTo>
                  <a:cubicBezTo>
                    <a:pt x="1772" y="16"/>
                    <a:pt x="1772" y="15"/>
                    <a:pt x="1771" y="15"/>
                  </a:cubicBezTo>
                  <a:cubicBezTo>
                    <a:pt x="1771" y="14"/>
                    <a:pt x="1771" y="14"/>
                    <a:pt x="1770" y="14"/>
                  </a:cubicBezTo>
                  <a:cubicBezTo>
                    <a:pt x="1770" y="13"/>
                    <a:pt x="1769" y="12"/>
                    <a:pt x="1769" y="12"/>
                  </a:cubicBezTo>
                  <a:cubicBezTo>
                    <a:pt x="1768" y="11"/>
                    <a:pt x="1768" y="11"/>
                    <a:pt x="1767" y="11"/>
                  </a:cubicBezTo>
                  <a:cubicBezTo>
                    <a:pt x="1767" y="10"/>
                    <a:pt x="1766" y="10"/>
                    <a:pt x="1766" y="9"/>
                  </a:cubicBezTo>
                  <a:cubicBezTo>
                    <a:pt x="1764" y="8"/>
                    <a:pt x="1762" y="6"/>
                    <a:pt x="1759" y="5"/>
                  </a:cubicBezTo>
                  <a:cubicBezTo>
                    <a:pt x="1759" y="5"/>
                    <a:pt x="1759" y="5"/>
                    <a:pt x="1759" y="5"/>
                  </a:cubicBezTo>
                  <a:cubicBezTo>
                    <a:pt x="1758" y="4"/>
                    <a:pt x="1757" y="4"/>
                    <a:pt x="1756" y="3"/>
                  </a:cubicBezTo>
                  <a:cubicBezTo>
                    <a:pt x="1755" y="3"/>
                    <a:pt x="1755" y="3"/>
                    <a:pt x="1754" y="3"/>
                  </a:cubicBezTo>
                  <a:cubicBezTo>
                    <a:pt x="1754" y="3"/>
                    <a:pt x="1753" y="2"/>
                    <a:pt x="1752" y="2"/>
                  </a:cubicBezTo>
                  <a:cubicBezTo>
                    <a:pt x="1751" y="2"/>
                    <a:pt x="1751" y="2"/>
                    <a:pt x="1750" y="2"/>
                  </a:cubicBezTo>
                  <a:cubicBezTo>
                    <a:pt x="1749" y="1"/>
                    <a:pt x="1749" y="1"/>
                    <a:pt x="1748" y="1"/>
                  </a:cubicBezTo>
                  <a:cubicBezTo>
                    <a:pt x="1747" y="1"/>
                    <a:pt x="1746" y="1"/>
                    <a:pt x="1745" y="1"/>
                  </a:cubicBezTo>
                  <a:cubicBezTo>
                    <a:pt x="1745" y="1"/>
                    <a:pt x="1745" y="1"/>
                    <a:pt x="1744" y="1"/>
                  </a:cubicBezTo>
                  <a:cubicBezTo>
                    <a:pt x="1743" y="0"/>
                    <a:pt x="1742" y="0"/>
                    <a:pt x="1740" y="0"/>
                  </a:cubicBezTo>
                  <a:cubicBezTo>
                    <a:pt x="1740" y="0"/>
                    <a:pt x="1740" y="0"/>
                    <a:pt x="1740" y="0"/>
                  </a:cubicBezTo>
                  <a:cubicBezTo>
                    <a:pt x="40" y="0"/>
                    <a:pt x="40" y="0"/>
                    <a:pt x="40" y="0"/>
                  </a:cubicBezTo>
                  <a:cubicBezTo>
                    <a:pt x="18" y="0"/>
                    <a:pt x="0" y="18"/>
                    <a:pt x="0" y="39"/>
                  </a:cubicBezTo>
                  <a:cubicBezTo>
                    <a:pt x="0" y="2479"/>
                    <a:pt x="0" y="2479"/>
                    <a:pt x="0" y="2479"/>
                  </a:cubicBezTo>
                  <a:cubicBezTo>
                    <a:pt x="0" y="2480"/>
                    <a:pt x="0" y="2481"/>
                    <a:pt x="0" y="2483"/>
                  </a:cubicBezTo>
                  <a:cubicBezTo>
                    <a:pt x="0" y="2483"/>
                    <a:pt x="0" y="2484"/>
                    <a:pt x="0" y="2485"/>
                  </a:cubicBezTo>
                  <a:cubicBezTo>
                    <a:pt x="0" y="2485"/>
                    <a:pt x="0" y="2486"/>
                    <a:pt x="0" y="2486"/>
                  </a:cubicBezTo>
                  <a:cubicBezTo>
                    <a:pt x="1" y="2487"/>
                    <a:pt x="1" y="2488"/>
                    <a:pt x="1" y="2489"/>
                  </a:cubicBezTo>
                  <a:cubicBezTo>
                    <a:pt x="1" y="2489"/>
                    <a:pt x="1" y="2490"/>
                    <a:pt x="1" y="2490"/>
                  </a:cubicBezTo>
                  <a:cubicBezTo>
                    <a:pt x="2" y="2491"/>
                    <a:pt x="2" y="2491"/>
                    <a:pt x="2" y="2492"/>
                  </a:cubicBezTo>
                  <a:cubicBezTo>
                    <a:pt x="2" y="2493"/>
                    <a:pt x="2" y="2493"/>
                    <a:pt x="3" y="2494"/>
                  </a:cubicBezTo>
                  <a:cubicBezTo>
                    <a:pt x="3" y="2494"/>
                    <a:pt x="3" y="2495"/>
                    <a:pt x="4" y="2495"/>
                  </a:cubicBezTo>
                  <a:cubicBezTo>
                    <a:pt x="4" y="2496"/>
                    <a:pt x="4" y="2496"/>
                    <a:pt x="4" y="2497"/>
                  </a:cubicBezTo>
                  <a:cubicBezTo>
                    <a:pt x="5" y="2498"/>
                    <a:pt x="5" y="2498"/>
                    <a:pt x="5" y="2499"/>
                  </a:cubicBezTo>
                  <a:cubicBezTo>
                    <a:pt x="6" y="2499"/>
                    <a:pt x="6" y="2500"/>
                    <a:pt x="6" y="2500"/>
                  </a:cubicBezTo>
                  <a:cubicBezTo>
                    <a:pt x="7" y="2501"/>
                    <a:pt x="7" y="2501"/>
                    <a:pt x="7" y="2501"/>
                  </a:cubicBezTo>
                  <a:cubicBezTo>
                    <a:pt x="8" y="2502"/>
                    <a:pt x="8" y="2503"/>
                    <a:pt x="9" y="2503"/>
                  </a:cubicBezTo>
                  <a:cubicBezTo>
                    <a:pt x="9" y="2504"/>
                    <a:pt x="9" y="2504"/>
                    <a:pt x="10" y="2504"/>
                  </a:cubicBezTo>
                  <a:cubicBezTo>
                    <a:pt x="10" y="2505"/>
                    <a:pt x="11" y="2506"/>
                    <a:pt x="11" y="2506"/>
                  </a:cubicBezTo>
                  <a:cubicBezTo>
                    <a:pt x="12" y="2507"/>
                    <a:pt x="12" y="2507"/>
                    <a:pt x="13" y="2507"/>
                  </a:cubicBezTo>
                  <a:cubicBezTo>
                    <a:pt x="13" y="2508"/>
                    <a:pt x="14" y="2508"/>
                    <a:pt x="14" y="2509"/>
                  </a:cubicBezTo>
                  <a:cubicBezTo>
                    <a:pt x="16" y="2511"/>
                    <a:pt x="19" y="2512"/>
                    <a:pt x="22" y="2514"/>
                  </a:cubicBezTo>
                  <a:cubicBezTo>
                    <a:pt x="22" y="2514"/>
                    <a:pt x="23" y="2514"/>
                    <a:pt x="23" y="2514"/>
                  </a:cubicBezTo>
                  <a:cubicBezTo>
                    <a:pt x="25" y="2515"/>
                    <a:pt x="26" y="2515"/>
                    <a:pt x="28" y="2516"/>
                  </a:cubicBezTo>
                  <a:cubicBezTo>
                    <a:pt x="28" y="2516"/>
                    <a:pt x="28" y="2516"/>
                    <a:pt x="29" y="2516"/>
                  </a:cubicBezTo>
                  <a:cubicBezTo>
                    <a:pt x="30" y="2516"/>
                    <a:pt x="32" y="2517"/>
                    <a:pt x="33" y="2517"/>
                  </a:cubicBezTo>
                  <a:cubicBezTo>
                    <a:pt x="34" y="2517"/>
                    <a:pt x="34" y="2517"/>
                    <a:pt x="34" y="2517"/>
                  </a:cubicBezTo>
                  <a:cubicBezTo>
                    <a:pt x="36" y="2517"/>
                    <a:pt x="38" y="2518"/>
                    <a:pt x="39" y="2518"/>
                  </a:cubicBezTo>
                  <a:cubicBezTo>
                    <a:pt x="39" y="2518"/>
                    <a:pt x="39" y="2518"/>
                    <a:pt x="40" y="2518"/>
                  </a:cubicBezTo>
                  <a:cubicBezTo>
                    <a:pt x="40" y="2518"/>
                    <a:pt x="40" y="2518"/>
                    <a:pt x="40" y="2518"/>
                  </a:cubicBezTo>
                  <a:cubicBezTo>
                    <a:pt x="1740" y="2518"/>
                    <a:pt x="1740" y="2518"/>
                    <a:pt x="1740" y="2518"/>
                  </a:cubicBezTo>
                  <a:cubicBezTo>
                    <a:pt x="1762" y="2518"/>
                    <a:pt x="1780" y="2500"/>
                    <a:pt x="1780" y="2479"/>
                  </a:cubicBezTo>
                  <a:cubicBezTo>
                    <a:pt x="1780" y="39"/>
                    <a:pt x="1780" y="39"/>
                    <a:pt x="1780" y="39"/>
                  </a:cubicBezTo>
                  <a:cubicBezTo>
                    <a:pt x="1780" y="38"/>
                    <a:pt x="1780" y="37"/>
                    <a:pt x="1780" y="35"/>
                  </a:cubicBezTo>
                  <a:close/>
                  <a:moveTo>
                    <a:pt x="88" y="2440"/>
                  </a:moveTo>
                  <a:cubicBezTo>
                    <a:pt x="85" y="2437"/>
                    <a:pt x="83" y="2433"/>
                    <a:pt x="80" y="2431"/>
                  </a:cubicBezTo>
                  <a:cubicBezTo>
                    <a:pt x="80" y="78"/>
                    <a:pt x="80" y="78"/>
                    <a:pt x="80" y="78"/>
                  </a:cubicBezTo>
                  <a:cubicBezTo>
                    <a:pt x="1692" y="78"/>
                    <a:pt x="1692" y="78"/>
                    <a:pt x="1692" y="78"/>
                  </a:cubicBezTo>
                  <a:cubicBezTo>
                    <a:pt x="1695" y="81"/>
                    <a:pt x="1697" y="85"/>
                    <a:pt x="1700" y="87"/>
                  </a:cubicBezTo>
                  <a:cubicBezTo>
                    <a:pt x="1700" y="2440"/>
                    <a:pt x="1700" y="2440"/>
                    <a:pt x="1700" y="2440"/>
                  </a:cubicBezTo>
                  <a:lnTo>
                    <a:pt x="88" y="24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0">
              <a:extLst>
                <a:ext uri="{FF2B5EF4-FFF2-40B4-BE49-F238E27FC236}">
                  <a16:creationId xmlns:a16="http://schemas.microsoft.com/office/drawing/2014/main" id="{9C0FD226-6995-48D0-88BA-D9BE23FAE2AB}"/>
                </a:ext>
              </a:extLst>
            </p:cNvPr>
            <p:cNvSpPr>
              <a:spLocks/>
            </p:cNvSpPr>
            <p:nvPr/>
          </p:nvSpPr>
          <p:spPr bwMode="auto">
            <a:xfrm>
              <a:off x="4231" y="3224"/>
              <a:ext cx="57" cy="40"/>
            </a:xfrm>
            <a:custGeom>
              <a:avLst/>
              <a:gdLst>
                <a:gd name="T0" fmla="*/ 345 w 417"/>
                <a:gd name="T1" fmla="*/ 15 h 299"/>
                <a:gd name="T2" fmla="*/ 149 w 417"/>
                <a:gd name="T3" fmla="*/ 205 h 299"/>
                <a:gd name="T4" fmla="*/ 73 w 417"/>
                <a:gd name="T5" fmla="*/ 130 h 299"/>
                <a:gd name="T6" fmla="*/ 16 w 417"/>
                <a:gd name="T7" fmla="*/ 130 h 299"/>
                <a:gd name="T8" fmla="*/ 16 w 417"/>
                <a:gd name="T9" fmla="*/ 185 h 299"/>
                <a:gd name="T10" fmla="*/ 121 w 417"/>
                <a:gd name="T11" fmla="*/ 287 h 299"/>
                <a:gd name="T12" fmla="*/ 149 w 417"/>
                <a:gd name="T13" fmla="*/ 299 h 299"/>
                <a:gd name="T14" fmla="*/ 178 w 417"/>
                <a:gd name="T15" fmla="*/ 287 h 299"/>
                <a:gd name="T16" fmla="*/ 402 w 417"/>
                <a:gd name="T17" fmla="*/ 70 h 299"/>
                <a:gd name="T18" fmla="*/ 402 w 417"/>
                <a:gd name="T19" fmla="*/ 15 h 299"/>
                <a:gd name="T20" fmla="*/ 345 w 417"/>
                <a:gd name="T21" fmla="*/ 1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299">
                  <a:moveTo>
                    <a:pt x="345" y="15"/>
                  </a:moveTo>
                  <a:cubicBezTo>
                    <a:pt x="149" y="205"/>
                    <a:pt x="149" y="205"/>
                    <a:pt x="149" y="205"/>
                  </a:cubicBezTo>
                  <a:cubicBezTo>
                    <a:pt x="73" y="130"/>
                    <a:pt x="73" y="130"/>
                    <a:pt x="73" y="130"/>
                  </a:cubicBezTo>
                  <a:cubicBezTo>
                    <a:pt x="57" y="115"/>
                    <a:pt x="32" y="115"/>
                    <a:pt x="16" y="130"/>
                  </a:cubicBezTo>
                  <a:cubicBezTo>
                    <a:pt x="0" y="146"/>
                    <a:pt x="0" y="170"/>
                    <a:pt x="16" y="185"/>
                  </a:cubicBezTo>
                  <a:cubicBezTo>
                    <a:pt x="121" y="287"/>
                    <a:pt x="121" y="287"/>
                    <a:pt x="121" y="287"/>
                  </a:cubicBezTo>
                  <a:cubicBezTo>
                    <a:pt x="129" y="295"/>
                    <a:pt x="139" y="299"/>
                    <a:pt x="149" y="299"/>
                  </a:cubicBezTo>
                  <a:cubicBezTo>
                    <a:pt x="160" y="299"/>
                    <a:pt x="170" y="295"/>
                    <a:pt x="178" y="287"/>
                  </a:cubicBezTo>
                  <a:cubicBezTo>
                    <a:pt x="402" y="70"/>
                    <a:pt x="402" y="70"/>
                    <a:pt x="402" y="70"/>
                  </a:cubicBezTo>
                  <a:cubicBezTo>
                    <a:pt x="417" y="55"/>
                    <a:pt x="417" y="30"/>
                    <a:pt x="402" y="15"/>
                  </a:cubicBezTo>
                  <a:cubicBezTo>
                    <a:pt x="386" y="0"/>
                    <a:pt x="361" y="0"/>
                    <a:pt x="34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91">
              <a:extLst>
                <a:ext uri="{FF2B5EF4-FFF2-40B4-BE49-F238E27FC236}">
                  <a16:creationId xmlns:a16="http://schemas.microsoft.com/office/drawing/2014/main" id="{52328701-78FC-4041-B70D-F7268792E66E}"/>
                </a:ext>
              </a:extLst>
            </p:cNvPr>
            <p:cNvSpPr>
              <a:spLocks noEditPoints="1"/>
            </p:cNvSpPr>
            <p:nvPr/>
          </p:nvSpPr>
          <p:spPr bwMode="auto">
            <a:xfrm>
              <a:off x="4205" y="3190"/>
              <a:ext cx="107" cy="104"/>
            </a:xfrm>
            <a:custGeom>
              <a:avLst/>
              <a:gdLst>
                <a:gd name="T0" fmla="*/ 396 w 792"/>
                <a:gd name="T1" fmla="*/ 0 h 767"/>
                <a:gd name="T2" fmla="*/ 0 w 792"/>
                <a:gd name="T3" fmla="*/ 383 h 767"/>
                <a:gd name="T4" fmla="*/ 396 w 792"/>
                <a:gd name="T5" fmla="*/ 767 h 767"/>
                <a:gd name="T6" fmla="*/ 792 w 792"/>
                <a:gd name="T7" fmla="*/ 383 h 767"/>
                <a:gd name="T8" fmla="*/ 396 w 792"/>
                <a:gd name="T9" fmla="*/ 0 h 767"/>
                <a:gd name="T10" fmla="*/ 396 w 792"/>
                <a:gd name="T11" fmla="*/ 689 h 767"/>
                <a:gd name="T12" fmla="*/ 80 w 792"/>
                <a:gd name="T13" fmla="*/ 383 h 767"/>
                <a:gd name="T14" fmla="*/ 396 w 792"/>
                <a:gd name="T15" fmla="*/ 77 h 767"/>
                <a:gd name="T16" fmla="*/ 712 w 792"/>
                <a:gd name="T17" fmla="*/ 383 h 767"/>
                <a:gd name="T18" fmla="*/ 396 w 792"/>
                <a:gd name="T19" fmla="*/ 68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67">
                  <a:moveTo>
                    <a:pt x="396" y="0"/>
                  </a:moveTo>
                  <a:cubicBezTo>
                    <a:pt x="178" y="0"/>
                    <a:pt x="0" y="172"/>
                    <a:pt x="0" y="383"/>
                  </a:cubicBezTo>
                  <a:cubicBezTo>
                    <a:pt x="0" y="595"/>
                    <a:pt x="178" y="767"/>
                    <a:pt x="396" y="767"/>
                  </a:cubicBezTo>
                  <a:cubicBezTo>
                    <a:pt x="614" y="767"/>
                    <a:pt x="792" y="595"/>
                    <a:pt x="792" y="383"/>
                  </a:cubicBezTo>
                  <a:cubicBezTo>
                    <a:pt x="792" y="172"/>
                    <a:pt x="614" y="0"/>
                    <a:pt x="396" y="0"/>
                  </a:cubicBezTo>
                  <a:close/>
                  <a:moveTo>
                    <a:pt x="396" y="689"/>
                  </a:moveTo>
                  <a:cubicBezTo>
                    <a:pt x="222" y="689"/>
                    <a:pt x="80" y="552"/>
                    <a:pt x="80" y="383"/>
                  </a:cubicBezTo>
                  <a:cubicBezTo>
                    <a:pt x="80" y="215"/>
                    <a:pt x="222" y="77"/>
                    <a:pt x="396" y="77"/>
                  </a:cubicBezTo>
                  <a:cubicBezTo>
                    <a:pt x="570" y="77"/>
                    <a:pt x="712" y="215"/>
                    <a:pt x="712" y="383"/>
                  </a:cubicBezTo>
                  <a:cubicBezTo>
                    <a:pt x="712" y="552"/>
                    <a:pt x="570" y="689"/>
                    <a:pt x="396" y="6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9" name="Group 294">
            <a:extLst>
              <a:ext uri="{FF2B5EF4-FFF2-40B4-BE49-F238E27FC236}">
                <a16:creationId xmlns:a16="http://schemas.microsoft.com/office/drawing/2014/main" id="{833D2952-C8E3-41DA-A0F7-3810C6DAFEC1}"/>
              </a:ext>
            </a:extLst>
          </p:cNvPr>
          <p:cNvGrpSpPr>
            <a:grpSpLocks noChangeAspect="1"/>
          </p:cNvGrpSpPr>
          <p:nvPr/>
        </p:nvGrpSpPr>
        <p:grpSpPr bwMode="auto">
          <a:xfrm>
            <a:off x="4968245" y="5660370"/>
            <a:ext cx="482600" cy="469900"/>
            <a:chOff x="4591" y="3020"/>
            <a:chExt cx="304" cy="296"/>
          </a:xfrm>
          <a:solidFill>
            <a:schemeClr val="bg1"/>
          </a:solidFill>
        </p:grpSpPr>
        <p:sp>
          <p:nvSpPr>
            <p:cNvPr id="90" name="Freeform 295">
              <a:extLst>
                <a:ext uri="{FF2B5EF4-FFF2-40B4-BE49-F238E27FC236}">
                  <a16:creationId xmlns:a16="http://schemas.microsoft.com/office/drawing/2014/main" id="{6E8676CC-C05B-43A1-BE54-9BF4585B73F8}"/>
                </a:ext>
              </a:extLst>
            </p:cNvPr>
            <p:cNvSpPr>
              <a:spLocks/>
            </p:cNvSpPr>
            <p:nvPr/>
          </p:nvSpPr>
          <p:spPr bwMode="auto">
            <a:xfrm>
              <a:off x="4768" y="3073"/>
              <a:ext cx="72" cy="68"/>
            </a:xfrm>
            <a:custGeom>
              <a:avLst/>
              <a:gdLst>
                <a:gd name="T0" fmla="*/ 267 w 609"/>
                <a:gd name="T1" fmla="*/ 23 h 566"/>
                <a:gd name="T2" fmla="*/ 31 w 609"/>
                <a:gd name="T3" fmla="*/ 23 h 566"/>
                <a:gd name="T4" fmla="*/ 6 w 609"/>
                <a:gd name="T5" fmla="*/ 69 h 566"/>
                <a:gd name="T6" fmla="*/ 52 w 609"/>
                <a:gd name="T7" fmla="*/ 94 h 566"/>
                <a:gd name="T8" fmla="*/ 472 w 609"/>
                <a:gd name="T9" fmla="*/ 321 h 566"/>
                <a:gd name="T10" fmla="*/ 472 w 609"/>
                <a:gd name="T11" fmla="*/ 514 h 566"/>
                <a:gd name="T12" fmla="*/ 497 w 609"/>
                <a:gd name="T13" fmla="*/ 560 h 566"/>
                <a:gd name="T14" fmla="*/ 543 w 609"/>
                <a:gd name="T15" fmla="*/ 535 h 566"/>
                <a:gd name="T16" fmla="*/ 267 w 609"/>
                <a:gd name="T17" fmla="*/ 2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 h="566">
                  <a:moveTo>
                    <a:pt x="267" y="23"/>
                  </a:moveTo>
                  <a:cubicBezTo>
                    <a:pt x="190" y="0"/>
                    <a:pt x="108" y="0"/>
                    <a:pt x="31" y="23"/>
                  </a:cubicBezTo>
                  <a:cubicBezTo>
                    <a:pt x="11" y="29"/>
                    <a:pt x="0" y="49"/>
                    <a:pt x="6" y="69"/>
                  </a:cubicBezTo>
                  <a:cubicBezTo>
                    <a:pt x="12" y="89"/>
                    <a:pt x="33" y="100"/>
                    <a:pt x="52" y="94"/>
                  </a:cubicBezTo>
                  <a:cubicBezTo>
                    <a:pt x="231" y="41"/>
                    <a:pt x="418" y="142"/>
                    <a:pt x="472" y="321"/>
                  </a:cubicBezTo>
                  <a:cubicBezTo>
                    <a:pt x="491" y="384"/>
                    <a:pt x="491" y="451"/>
                    <a:pt x="472" y="514"/>
                  </a:cubicBezTo>
                  <a:cubicBezTo>
                    <a:pt x="466" y="534"/>
                    <a:pt x="477" y="554"/>
                    <a:pt x="497" y="560"/>
                  </a:cubicBezTo>
                  <a:cubicBezTo>
                    <a:pt x="517" y="566"/>
                    <a:pt x="538" y="555"/>
                    <a:pt x="543" y="535"/>
                  </a:cubicBezTo>
                  <a:cubicBezTo>
                    <a:pt x="609" y="317"/>
                    <a:pt x="485" y="88"/>
                    <a:pt x="26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96">
              <a:extLst>
                <a:ext uri="{FF2B5EF4-FFF2-40B4-BE49-F238E27FC236}">
                  <a16:creationId xmlns:a16="http://schemas.microsoft.com/office/drawing/2014/main" id="{42496627-6BC4-4A40-8DF4-456999082B7E}"/>
                </a:ext>
              </a:extLst>
            </p:cNvPr>
            <p:cNvSpPr>
              <a:spLocks/>
            </p:cNvSpPr>
            <p:nvPr/>
          </p:nvSpPr>
          <p:spPr bwMode="auto">
            <a:xfrm>
              <a:off x="4768" y="3046"/>
              <a:ext cx="100" cy="95"/>
            </a:xfrm>
            <a:custGeom>
              <a:avLst/>
              <a:gdLst>
                <a:gd name="T0" fmla="*/ 264 w 839"/>
                <a:gd name="T1" fmla="*/ 14 h 790"/>
                <a:gd name="T2" fmla="*/ 34 w 839"/>
                <a:gd name="T3" fmla="*/ 14 h 790"/>
                <a:gd name="T4" fmla="*/ 3 w 839"/>
                <a:gd name="T5" fmla="*/ 58 h 790"/>
                <a:gd name="T6" fmla="*/ 47 w 839"/>
                <a:gd name="T7" fmla="*/ 88 h 790"/>
                <a:gd name="T8" fmla="*/ 700 w 839"/>
                <a:gd name="T9" fmla="*/ 540 h 790"/>
                <a:gd name="T10" fmla="*/ 700 w 839"/>
                <a:gd name="T11" fmla="*/ 741 h 790"/>
                <a:gd name="T12" fmla="*/ 730 w 839"/>
                <a:gd name="T13" fmla="*/ 786 h 790"/>
                <a:gd name="T14" fmla="*/ 775 w 839"/>
                <a:gd name="T15" fmla="*/ 755 h 790"/>
                <a:gd name="T16" fmla="*/ 264 w 839"/>
                <a:gd name="T17" fmla="*/ 1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9" h="790">
                  <a:moveTo>
                    <a:pt x="264" y="14"/>
                  </a:moveTo>
                  <a:cubicBezTo>
                    <a:pt x="188" y="0"/>
                    <a:pt x="110" y="0"/>
                    <a:pt x="34" y="14"/>
                  </a:cubicBezTo>
                  <a:cubicBezTo>
                    <a:pt x="13" y="18"/>
                    <a:pt x="0" y="38"/>
                    <a:pt x="3" y="58"/>
                  </a:cubicBezTo>
                  <a:cubicBezTo>
                    <a:pt x="7" y="78"/>
                    <a:pt x="27" y="92"/>
                    <a:pt x="47" y="88"/>
                  </a:cubicBezTo>
                  <a:cubicBezTo>
                    <a:pt x="352" y="33"/>
                    <a:pt x="645" y="235"/>
                    <a:pt x="700" y="540"/>
                  </a:cubicBezTo>
                  <a:cubicBezTo>
                    <a:pt x="712" y="607"/>
                    <a:pt x="712" y="675"/>
                    <a:pt x="700" y="741"/>
                  </a:cubicBezTo>
                  <a:cubicBezTo>
                    <a:pt x="696" y="762"/>
                    <a:pt x="710" y="782"/>
                    <a:pt x="730" y="786"/>
                  </a:cubicBezTo>
                  <a:cubicBezTo>
                    <a:pt x="751" y="790"/>
                    <a:pt x="771" y="776"/>
                    <a:pt x="775" y="755"/>
                  </a:cubicBezTo>
                  <a:cubicBezTo>
                    <a:pt x="839" y="410"/>
                    <a:pt x="610" y="78"/>
                    <a:pt x="26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97">
              <a:extLst>
                <a:ext uri="{FF2B5EF4-FFF2-40B4-BE49-F238E27FC236}">
                  <a16:creationId xmlns:a16="http://schemas.microsoft.com/office/drawing/2014/main" id="{716B736E-D381-4FF6-9DD0-E94EE46D0CE1}"/>
                </a:ext>
              </a:extLst>
            </p:cNvPr>
            <p:cNvSpPr>
              <a:spLocks/>
            </p:cNvSpPr>
            <p:nvPr/>
          </p:nvSpPr>
          <p:spPr bwMode="auto">
            <a:xfrm>
              <a:off x="4768" y="3020"/>
              <a:ext cx="127" cy="120"/>
            </a:xfrm>
            <a:custGeom>
              <a:avLst/>
              <a:gdLst>
                <a:gd name="T0" fmla="*/ 259 w 1063"/>
                <a:gd name="T1" fmla="*/ 9 h 1007"/>
                <a:gd name="T2" fmla="*/ 35 w 1063"/>
                <a:gd name="T3" fmla="*/ 9 h 1007"/>
                <a:gd name="T4" fmla="*/ 3 w 1063"/>
                <a:gd name="T5" fmla="*/ 51 h 1007"/>
                <a:gd name="T6" fmla="*/ 45 w 1063"/>
                <a:gd name="T7" fmla="*/ 84 h 1007"/>
                <a:gd name="T8" fmla="*/ 927 w 1063"/>
                <a:gd name="T9" fmla="*/ 761 h 1007"/>
                <a:gd name="T10" fmla="*/ 927 w 1063"/>
                <a:gd name="T11" fmla="*/ 966 h 1007"/>
                <a:gd name="T12" fmla="*/ 962 w 1063"/>
                <a:gd name="T13" fmla="*/ 1005 h 1007"/>
                <a:gd name="T14" fmla="*/ 1001 w 1063"/>
                <a:gd name="T15" fmla="*/ 975 h 1007"/>
                <a:gd name="T16" fmla="*/ 259 w 1063"/>
                <a:gd name="T17" fmla="*/ 9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3" h="1007">
                  <a:moveTo>
                    <a:pt x="259" y="9"/>
                  </a:moveTo>
                  <a:cubicBezTo>
                    <a:pt x="185" y="0"/>
                    <a:pt x="109" y="0"/>
                    <a:pt x="35" y="9"/>
                  </a:cubicBezTo>
                  <a:cubicBezTo>
                    <a:pt x="14" y="12"/>
                    <a:pt x="0" y="31"/>
                    <a:pt x="3" y="51"/>
                  </a:cubicBezTo>
                  <a:cubicBezTo>
                    <a:pt x="5" y="72"/>
                    <a:pt x="24" y="86"/>
                    <a:pt x="45" y="84"/>
                  </a:cubicBezTo>
                  <a:cubicBezTo>
                    <a:pt x="475" y="27"/>
                    <a:pt x="870" y="330"/>
                    <a:pt x="927" y="761"/>
                  </a:cubicBezTo>
                  <a:cubicBezTo>
                    <a:pt x="936" y="829"/>
                    <a:pt x="936" y="898"/>
                    <a:pt x="927" y="966"/>
                  </a:cubicBezTo>
                  <a:cubicBezTo>
                    <a:pt x="925" y="986"/>
                    <a:pt x="941" y="1004"/>
                    <a:pt x="962" y="1005"/>
                  </a:cubicBezTo>
                  <a:cubicBezTo>
                    <a:pt x="980" y="1007"/>
                    <a:pt x="997" y="994"/>
                    <a:pt x="1001" y="975"/>
                  </a:cubicBezTo>
                  <a:cubicBezTo>
                    <a:pt x="1063" y="504"/>
                    <a:pt x="730" y="71"/>
                    <a:pt x="25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98">
              <a:extLst>
                <a:ext uri="{FF2B5EF4-FFF2-40B4-BE49-F238E27FC236}">
                  <a16:creationId xmlns:a16="http://schemas.microsoft.com/office/drawing/2014/main" id="{093026A8-05B5-46DF-A59B-4139FAA33299}"/>
                </a:ext>
              </a:extLst>
            </p:cNvPr>
            <p:cNvSpPr>
              <a:spLocks noEditPoints="1"/>
            </p:cNvSpPr>
            <p:nvPr/>
          </p:nvSpPr>
          <p:spPr bwMode="auto">
            <a:xfrm>
              <a:off x="4591" y="3097"/>
              <a:ext cx="222" cy="219"/>
            </a:xfrm>
            <a:custGeom>
              <a:avLst/>
              <a:gdLst>
                <a:gd name="T0" fmla="*/ 1838 w 1857"/>
                <a:gd name="T1" fmla="*/ 1423 h 1830"/>
                <a:gd name="T2" fmla="*/ 1152 w 1857"/>
                <a:gd name="T3" fmla="*/ 754 h 1830"/>
                <a:gd name="T4" fmla="*/ 1555 w 1857"/>
                <a:gd name="T5" fmla="*/ 351 h 1830"/>
                <a:gd name="T6" fmla="*/ 1647 w 1857"/>
                <a:gd name="T7" fmla="*/ 378 h 1830"/>
                <a:gd name="T8" fmla="*/ 1819 w 1857"/>
                <a:gd name="T9" fmla="*/ 206 h 1830"/>
                <a:gd name="T10" fmla="*/ 1647 w 1857"/>
                <a:gd name="T11" fmla="*/ 34 h 1830"/>
                <a:gd name="T12" fmla="*/ 1475 w 1857"/>
                <a:gd name="T13" fmla="*/ 206 h 1830"/>
                <a:gd name="T14" fmla="*/ 1501 w 1857"/>
                <a:gd name="T15" fmla="*/ 297 h 1830"/>
                <a:gd name="T16" fmla="*/ 1097 w 1857"/>
                <a:gd name="T17" fmla="*/ 701 h 1830"/>
                <a:gd name="T18" fmla="*/ 396 w 1857"/>
                <a:gd name="T19" fmla="*/ 18 h 1830"/>
                <a:gd name="T20" fmla="*/ 352 w 1857"/>
                <a:gd name="T21" fmla="*/ 1 h 1830"/>
                <a:gd name="T22" fmla="*/ 309 w 1857"/>
                <a:gd name="T23" fmla="*/ 20 h 1830"/>
                <a:gd name="T24" fmla="*/ 23 w 1857"/>
                <a:gd name="T25" fmla="*/ 773 h 1830"/>
                <a:gd name="T26" fmla="*/ 346 w 1857"/>
                <a:gd name="T27" fmla="*/ 1512 h 1830"/>
                <a:gd name="T28" fmla="*/ 1090 w 1857"/>
                <a:gd name="T29" fmla="*/ 1815 h 1830"/>
                <a:gd name="T30" fmla="*/ 1093 w 1857"/>
                <a:gd name="T31" fmla="*/ 1815 h 1830"/>
                <a:gd name="T32" fmla="*/ 1838 w 1857"/>
                <a:gd name="T33" fmla="*/ 1510 h 1830"/>
                <a:gd name="T34" fmla="*/ 1857 w 1857"/>
                <a:gd name="T35" fmla="*/ 1466 h 1830"/>
                <a:gd name="T36" fmla="*/ 1838 w 1857"/>
                <a:gd name="T37" fmla="*/ 1423 h 1830"/>
                <a:gd name="T38" fmla="*/ 1647 w 1857"/>
                <a:gd name="T39" fmla="*/ 110 h 1830"/>
                <a:gd name="T40" fmla="*/ 1743 w 1857"/>
                <a:gd name="T41" fmla="*/ 206 h 1830"/>
                <a:gd name="T42" fmla="*/ 1647 w 1857"/>
                <a:gd name="T43" fmla="*/ 302 h 1830"/>
                <a:gd name="T44" fmla="*/ 1551 w 1857"/>
                <a:gd name="T45" fmla="*/ 206 h 1830"/>
                <a:gd name="T46" fmla="*/ 1647 w 1857"/>
                <a:gd name="T47" fmla="*/ 110 h 1830"/>
                <a:gd name="T48" fmla="*/ 399 w 1857"/>
                <a:gd name="T49" fmla="*/ 1458 h 1830"/>
                <a:gd name="T50" fmla="*/ 354 w 1857"/>
                <a:gd name="T51" fmla="*/ 83 h 1830"/>
                <a:gd name="T52" fmla="*/ 1774 w 1857"/>
                <a:gd name="T53" fmla="*/ 1466 h 1830"/>
                <a:gd name="T54" fmla="*/ 399 w 1857"/>
                <a:gd name="T55" fmla="*/ 1458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7" h="1830">
                  <a:moveTo>
                    <a:pt x="1838" y="1423"/>
                  </a:moveTo>
                  <a:cubicBezTo>
                    <a:pt x="1152" y="754"/>
                    <a:pt x="1152" y="754"/>
                    <a:pt x="1152" y="754"/>
                  </a:cubicBezTo>
                  <a:cubicBezTo>
                    <a:pt x="1555" y="351"/>
                    <a:pt x="1555" y="351"/>
                    <a:pt x="1555" y="351"/>
                  </a:cubicBezTo>
                  <a:cubicBezTo>
                    <a:pt x="1581" y="368"/>
                    <a:pt x="1613" y="378"/>
                    <a:pt x="1647" y="378"/>
                  </a:cubicBezTo>
                  <a:cubicBezTo>
                    <a:pt x="1742" y="378"/>
                    <a:pt x="1819" y="301"/>
                    <a:pt x="1819" y="206"/>
                  </a:cubicBezTo>
                  <a:cubicBezTo>
                    <a:pt x="1819" y="111"/>
                    <a:pt x="1742" y="34"/>
                    <a:pt x="1647" y="34"/>
                  </a:cubicBezTo>
                  <a:cubicBezTo>
                    <a:pt x="1552" y="34"/>
                    <a:pt x="1475" y="111"/>
                    <a:pt x="1475" y="206"/>
                  </a:cubicBezTo>
                  <a:cubicBezTo>
                    <a:pt x="1475" y="239"/>
                    <a:pt x="1485" y="270"/>
                    <a:pt x="1501" y="297"/>
                  </a:cubicBezTo>
                  <a:cubicBezTo>
                    <a:pt x="1097" y="701"/>
                    <a:pt x="1097" y="701"/>
                    <a:pt x="1097" y="701"/>
                  </a:cubicBezTo>
                  <a:cubicBezTo>
                    <a:pt x="396" y="18"/>
                    <a:pt x="396" y="18"/>
                    <a:pt x="396" y="18"/>
                  </a:cubicBezTo>
                  <a:cubicBezTo>
                    <a:pt x="384" y="6"/>
                    <a:pt x="369" y="0"/>
                    <a:pt x="352" y="1"/>
                  </a:cubicBezTo>
                  <a:cubicBezTo>
                    <a:pt x="336" y="1"/>
                    <a:pt x="320" y="8"/>
                    <a:pt x="309" y="20"/>
                  </a:cubicBezTo>
                  <a:cubicBezTo>
                    <a:pt x="118" y="225"/>
                    <a:pt x="16" y="492"/>
                    <a:pt x="23" y="773"/>
                  </a:cubicBezTo>
                  <a:cubicBezTo>
                    <a:pt x="30" y="1054"/>
                    <a:pt x="144" y="1316"/>
                    <a:pt x="346" y="1512"/>
                  </a:cubicBezTo>
                  <a:cubicBezTo>
                    <a:pt x="546" y="1708"/>
                    <a:pt x="811" y="1815"/>
                    <a:pt x="1090" y="1815"/>
                  </a:cubicBezTo>
                  <a:cubicBezTo>
                    <a:pt x="1091" y="1815"/>
                    <a:pt x="1092" y="1815"/>
                    <a:pt x="1093" y="1815"/>
                  </a:cubicBezTo>
                  <a:cubicBezTo>
                    <a:pt x="1374" y="1815"/>
                    <a:pt x="1639" y="1706"/>
                    <a:pt x="1838" y="1510"/>
                  </a:cubicBezTo>
                  <a:cubicBezTo>
                    <a:pt x="1850" y="1498"/>
                    <a:pt x="1857" y="1483"/>
                    <a:pt x="1857" y="1466"/>
                  </a:cubicBezTo>
                  <a:cubicBezTo>
                    <a:pt x="1857" y="1450"/>
                    <a:pt x="1850" y="1434"/>
                    <a:pt x="1838" y="1423"/>
                  </a:cubicBezTo>
                  <a:close/>
                  <a:moveTo>
                    <a:pt x="1647" y="110"/>
                  </a:moveTo>
                  <a:cubicBezTo>
                    <a:pt x="1700" y="110"/>
                    <a:pt x="1743" y="153"/>
                    <a:pt x="1743" y="206"/>
                  </a:cubicBezTo>
                  <a:cubicBezTo>
                    <a:pt x="1743" y="259"/>
                    <a:pt x="1700" y="302"/>
                    <a:pt x="1647" y="302"/>
                  </a:cubicBezTo>
                  <a:cubicBezTo>
                    <a:pt x="1594" y="302"/>
                    <a:pt x="1551" y="259"/>
                    <a:pt x="1551" y="206"/>
                  </a:cubicBezTo>
                  <a:cubicBezTo>
                    <a:pt x="1551" y="153"/>
                    <a:pt x="1594" y="110"/>
                    <a:pt x="1647" y="110"/>
                  </a:cubicBezTo>
                  <a:close/>
                  <a:moveTo>
                    <a:pt x="399" y="1458"/>
                  </a:moveTo>
                  <a:cubicBezTo>
                    <a:pt x="19" y="1088"/>
                    <a:pt x="0" y="475"/>
                    <a:pt x="354" y="83"/>
                  </a:cubicBezTo>
                  <a:cubicBezTo>
                    <a:pt x="1774" y="1466"/>
                    <a:pt x="1774" y="1466"/>
                    <a:pt x="1774" y="1466"/>
                  </a:cubicBezTo>
                  <a:cubicBezTo>
                    <a:pt x="1392" y="1830"/>
                    <a:pt x="778" y="1828"/>
                    <a:pt x="399" y="14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4" name="Group 142">
            <a:extLst>
              <a:ext uri="{FF2B5EF4-FFF2-40B4-BE49-F238E27FC236}">
                <a16:creationId xmlns:a16="http://schemas.microsoft.com/office/drawing/2014/main" id="{AD74029E-762F-47D1-AD3C-9BC9B0DE5588}"/>
              </a:ext>
            </a:extLst>
          </p:cNvPr>
          <p:cNvGrpSpPr>
            <a:grpSpLocks noChangeAspect="1"/>
          </p:cNvGrpSpPr>
          <p:nvPr/>
        </p:nvGrpSpPr>
        <p:grpSpPr bwMode="auto">
          <a:xfrm>
            <a:off x="4938854" y="3818508"/>
            <a:ext cx="541338" cy="495299"/>
            <a:chOff x="4566" y="1788"/>
            <a:chExt cx="341" cy="312"/>
          </a:xfrm>
          <a:solidFill>
            <a:schemeClr val="bg1"/>
          </a:solidFill>
        </p:grpSpPr>
        <p:sp>
          <p:nvSpPr>
            <p:cNvPr id="95" name="Freeform 143">
              <a:extLst>
                <a:ext uri="{FF2B5EF4-FFF2-40B4-BE49-F238E27FC236}">
                  <a16:creationId xmlns:a16="http://schemas.microsoft.com/office/drawing/2014/main" id="{2EE5E124-CCF1-42B3-B395-BCFABB7C085A}"/>
                </a:ext>
              </a:extLst>
            </p:cNvPr>
            <p:cNvSpPr>
              <a:spLocks/>
            </p:cNvSpPr>
            <p:nvPr/>
          </p:nvSpPr>
          <p:spPr bwMode="auto">
            <a:xfrm>
              <a:off x="4566" y="1880"/>
              <a:ext cx="104" cy="173"/>
            </a:xfrm>
            <a:custGeom>
              <a:avLst/>
              <a:gdLst>
                <a:gd name="T0" fmla="*/ 439 w 771"/>
                <a:gd name="T1" fmla="*/ 827 h 1276"/>
                <a:gd name="T2" fmla="*/ 579 w 771"/>
                <a:gd name="T3" fmla="*/ 855 h 1276"/>
                <a:gd name="T4" fmla="*/ 748 w 771"/>
                <a:gd name="T5" fmla="*/ 805 h 1276"/>
                <a:gd name="T6" fmla="*/ 760 w 771"/>
                <a:gd name="T7" fmla="*/ 751 h 1276"/>
                <a:gd name="T8" fmla="*/ 706 w 771"/>
                <a:gd name="T9" fmla="*/ 740 h 1276"/>
                <a:gd name="T10" fmla="*/ 431 w 771"/>
                <a:gd name="T11" fmla="*/ 738 h 1276"/>
                <a:gd name="T12" fmla="*/ 426 w 771"/>
                <a:gd name="T13" fmla="*/ 734 h 1276"/>
                <a:gd name="T14" fmla="*/ 331 w 771"/>
                <a:gd name="T15" fmla="*/ 483 h 1276"/>
                <a:gd name="T16" fmla="*/ 331 w 771"/>
                <a:gd name="T17" fmla="*/ 482 h 1276"/>
                <a:gd name="T18" fmla="*/ 331 w 771"/>
                <a:gd name="T19" fmla="*/ 482 h 1276"/>
                <a:gd name="T20" fmla="*/ 347 w 771"/>
                <a:gd name="T21" fmla="*/ 342 h 1276"/>
                <a:gd name="T22" fmla="*/ 530 w 771"/>
                <a:gd name="T23" fmla="*/ 325 h 1276"/>
                <a:gd name="T24" fmla="*/ 570 w 771"/>
                <a:gd name="T25" fmla="*/ 288 h 1276"/>
                <a:gd name="T26" fmla="*/ 533 w 771"/>
                <a:gd name="T27" fmla="*/ 248 h 1276"/>
                <a:gd name="T28" fmla="*/ 434 w 771"/>
                <a:gd name="T29" fmla="*/ 248 h 1276"/>
                <a:gd name="T30" fmla="*/ 287 w 771"/>
                <a:gd name="T31" fmla="*/ 293 h 1276"/>
                <a:gd name="T32" fmla="*/ 261 w 771"/>
                <a:gd name="T33" fmla="*/ 361 h 1276"/>
                <a:gd name="T34" fmla="*/ 261 w 771"/>
                <a:gd name="T35" fmla="*/ 244 h 1276"/>
                <a:gd name="T36" fmla="*/ 363 w 771"/>
                <a:gd name="T37" fmla="*/ 146 h 1276"/>
                <a:gd name="T38" fmla="*/ 401 w 771"/>
                <a:gd name="T39" fmla="*/ 113 h 1276"/>
                <a:gd name="T40" fmla="*/ 434 w 771"/>
                <a:gd name="T41" fmla="*/ 78 h 1276"/>
                <a:gd name="T42" fmla="*/ 510 w 771"/>
                <a:gd name="T43" fmla="*/ 78 h 1276"/>
                <a:gd name="T44" fmla="*/ 549 w 771"/>
                <a:gd name="T45" fmla="*/ 39 h 1276"/>
                <a:gd name="T46" fmla="*/ 510 w 771"/>
                <a:gd name="T47" fmla="*/ 0 h 1276"/>
                <a:gd name="T48" fmla="*/ 434 w 771"/>
                <a:gd name="T49" fmla="*/ 0 h 1276"/>
                <a:gd name="T50" fmla="*/ 333 w 771"/>
                <a:gd name="T51" fmla="*/ 71 h 1276"/>
                <a:gd name="T52" fmla="*/ 185 w 771"/>
                <a:gd name="T53" fmla="*/ 227 h 1276"/>
                <a:gd name="T54" fmla="*/ 183 w 771"/>
                <a:gd name="T55" fmla="*/ 237 h 1276"/>
                <a:gd name="T56" fmla="*/ 183 w 771"/>
                <a:gd name="T57" fmla="*/ 405 h 1276"/>
                <a:gd name="T58" fmla="*/ 254 w 771"/>
                <a:gd name="T59" fmla="*/ 511 h 1276"/>
                <a:gd name="T60" fmla="*/ 365 w 771"/>
                <a:gd name="T61" fmla="*/ 785 h 1276"/>
                <a:gd name="T62" fmla="*/ 336 w 771"/>
                <a:gd name="T63" fmla="*/ 872 h 1276"/>
                <a:gd name="T64" fmla="*/ 157 w 771"/>
                <a:gd name="T65" fmla="*/ 899 h 1276"/>
                <a:gd name="T66" fmla="*/ 0 w 771"/>
                <a:gd name="T67" fmla="*/ 1111 h 1276"/>
                <a:gd name="T68" fmla="*/ 0 w 771"/>
                <a:gd name="T69" fmla="*/ 1113 h 1276"/>
                <a:gd name="T70" fmla="*/ 0 w 771"/>
                <a:gd name="T71" fmla="*/ 1181 h 1276"/>
                <a:gd name="T72" fmla="*/ 87 w 771"/>
                <a:gd name="T73" fmla="*/ 1276 h 1276"/>
                <a:gd name="T74" fmla="*/ 90 w 771"/>
                <a:gd name="T75" fmla="*/ 1276 h 1276"/>
                <a:gd name="T76" fmla="*/ 260 w 771"/>
                <a:gd name="T77" fmla="*/ 1276 h 1276"/>
                <a:gd name="T78" fmla="*/ 299 w 771"/>
                <a:gd name="T79" fmla="*/ 1237 h 1276"/>
                <a:gd name="T80" fmla="*/ 260 w 771"/>
                <a:gd name="T81" fmla="*/ 1198 h 1276"/>
                <a:gd name="T82" fmla="*/ 93 w 771"/>
                <a:gd name="T83" fmla="*/ 1198 h 1276"/>
                <a:gd name="T84" fmla="*/ 85 w 771"/>
                <a:gd name="T85" fmla="*/ 1195 h 1276"/>
                <a:gd name="T86" fmla="*/ 78 w 771"/>
                <a:gd name="T87" fmla="*/ 1181 h 1276"/>
                <a:gd name="T88" fmla="*/ 78 w 771"/>
                <a:gd name="T89" fmla="*/ 1114 h 1276"/>
                <a:gd name="T90" fmla="*/ 177 w 771"/>
                <a:gd name="T91" fmla="*/ 974 h 1276"/>
                <a:gd name="T92" fmla="*/ 335 w 771"/>
                <a:gd name="T93" fmla="*/ 949 h 1276"/>
                <a:gd name="T94" fmla="*/ 341 w 771"/>
                <a:gd name="T95" fmla="*/ 949 h 1276"/>
                <a:gd name="T96" fmla="*/ 439 w 771"/>
                <a:gd name="T97" fmla="*/ 82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439" y="827"/>
                  </a:moveTo>
                  <a:cubicBezTo>
                    <a:pt x="474" y="841"/>
                    <a:pt x="524" y="855"/>
                    <a:pt x="579" y="855"/>
                  </a:cubicBezTo>
                  <a:cubicBezTo>
                    <a:pt x="632" y="855"/>
                    <a:pt x="691" y="842"/>
                    <a:pt x="748" y="805"/>
                  </a:cubicBezTo>
                  <a:cubicBezTo>
                    <a:pt x="766" y="793"/>
                    <a:pt x="771" y="769"/>
                    <a:pt x="760" y="751"/>
                  </a:cubicBezTo>
                  <a:cubicBezTo>
                    <a:pt x="748" y="733"/>
                    <a:pt x="724" y="728"/>
                    <a:pt x="706" y="740"/>
                  </a:cubicBezTo>
                  <a:cubicBezTo>
                    <a:pt x="589" y="815"/>
                    <a:pt x="463" y="756"/>
                    <a:pt x="431" y="738"/>
                  </a:cubicBezTo>
                  <a:cubicBezTo>
                    <a:pt x="430" y="737"/>
                    <a:pt x="428" y="735"/>
                    <a:pt x="426" y="734"/>
                  </a:cubicBezTo>
                  <a:cubicBezTo>
                    <a:pt x="425" y="733"/>
                    <a:pt x="331" y="668"/>
                    <a:pt x="331" y="483"/>
                  </a:cubicBezTo>
                  <a:cubicBezTo>
                    <a:pt x="331" y="483"/>
                    <a:pt x="331" y="483"/>
                    <a:pt x="331" y="482"/>
                  </a:cubicBezTo>
                  <a:cubicBezTo>
                    <a:pt x="331" y="482"/>
                    <a:pt x="331" y="482"/>
                    <a:pt x="331" y="482"/>
                  </a:cubicBezTo>
                  <a:cubicBezTo>
                    <a:pt x="329" y="429"/>
                    <a:pt x="335" y="359"/>
                    <a:pt x="347" y="342"/>
                  </a:cubicBezTo>
                  <a:cubicBezTo>
                    <a:pt x="365" y="329"/>
                    <a:pt x="449" y="322"/>
                    <a:pt x="530" y="325"/>
                  </a:cubicBezTo>
                  <a:cubicBezTo>
                    <a:pt x="551" y="326"/>
                    <a:pt x="569" y="310"/>
                    <a:pt x="570" y="288"/>
                  </a:cubicBezTo>
                  <a:cubicBezTo>
                    <a:pt x="571" y="267"/>
                    <a:pt x="555" y="249"/>
                    <a:pt x="533" y="248"/>
                  </a:cubicBezTo>
                  <a:cubicBezTo>
                    <a:pt x="531" y="248"/>
                    <a:pt x="485" y="246"/>
                    <a:pt x="434" y="248"/>
                  </a:cubicBezTo>
                  <a:cubicBezTo>
                    <a:pt x="352" y="253"/>
                    <a:pt x="308" y="266"/>
                    <a:pt x="287" y="293"/>
                  </a:cubicBezTo>
                  <a:cubicBezTo>
                    <a:pt x="274" y="309"/>
                    <a:pt x="266" y="334"/>
                    <a:pt x="261" y="361"/>
                  </a:cubicBezTo>
                  <a:cubicBezTo>
                    <a:pt x="261" y="244"/>
                    <a:pt x="261" y="244"/>
                    <a:pt x="261" y="244"/>
                  </a:cubicBezTo>
                  <a:cubicBezTo>
                    <a:pt x="268" y="224"/>
                    <a:pt x="299" y="146"/>
                    <a:pt x="363" y="146"/>
                  </a:cubicBezTo>
                  <a:cubicBezTo>
                    <a:pt x="382" y="146"/>
                    <a:pt x="399" y="132"/>
                    <a:pt x="401" y="113"/>
                  </a:cubicBezTo>
                  <a:cubicBezTo>
                    <a:pt x="402" y="111"/>
                    <a:pt x="407" y="78"/>
                    <a:pt x="434" y="78"/>
                  </a:cubicBezTo>
                  <a:cubicBezTo>
                    <a:pt x="510" y="78"/>
                    <a:pt x="510" y="78"/>
                    <a:pt x="510" y="78"/>
                  </a:cubicBezTo>
                  <a:cubicBezTo>
                    <a:pt x="531" y="78"/>
                    <a:pt x="549" y="60"/>
                    <a:pt x="549" y="39"/>
                  </a:cubicBezTo>
                  <a:cubicBezTo>
                    <a:pt x="549" y="17"/>
                    <a:pt x="531" y="0"/>
                    <a:pt x="510" y="0"/>
                  </a:cubicBezTo>
                  <a:cubicBezTo>
                    <a:pt x="434" y="0"/>
                    <a:pt x="434" y="0"/>
                    <a:pt x="434" y="0"/>
                  </a:cubicBezTo>
                  <a:cubicBezTo>
                    <a:pt x="378" y="0"/>
                    <a:pt x="347" y="38"/>
                    <a:pt x="333" y="71"/>
                  </a:cubicBezTo>
                  <a:cubicBezTo>
                    <a:pt x="224" y="91"/>
                    <a:pt x="186" y="221"/>
                    <a:pt x="185" y="227"/>
                  </a:cubicBezTo>
                  <a:cubicBezTo>
                    <a:pt x="184" y="230"/>
                    <a:pt x="183" y="234"/>
                    <a:pt x="183" y="237"/>
                  </a:cubicBezTo>
                  <a:cubicBezTo>
                    <a:pt x="183" y="405"/>
                    <a:pt x="183" y="405"/>
                    <a:pt x="183" y="405"/>
                  </a:cubicBezTo>
                  <a:cubicBezTo>
                    <a:pt x="183" y="461"/>
                    <a:pt x="221" y="495"/>
                    <a:pt x="254" y="511"/>
                  </a:cubicBezTo>
                  <a:cubicBezTo>
                    <a:pt x="261" y="672"/>
                    <a:pt x="331" y="754"/>
                    <a:pt x="365" y="785"/>
                  </a:cubicBezTo>
                  <a:cubicBezTo>
                    <a:pt x="362" y="846"/>
                    <a:pt x="345" y="867"/>
                    <a:pt x="336" y="872"/>
                  </a:cubicBezTo>
                  <a:cubicBezTo>
                    <a:pt x="316" y="871"/>
                    <a:pt x="260" y="872"/>
                    <a:pt x="157" y="899"/>
                  </a:cubicBezTo>
                  <a:cubicBezTo>
                    <a:pt x="10" y="937"/>
                    <a:pt x="1" y="1104"/>
                    <a:pt x="0" y="1111"/>
                  </a:cubicBezTo>
                  <a:cubicBezTo>
                    <a:pt x="0" y="1111"/>
                    <a:pt x="0" y="1112"/>
                    <a:pt x="0" y="1113"/>
                  </a:cubicBezTo>
                  <a:cubicBezTo>
                    <a:pt x="0" y="1181"/>
                    <a:pt x="0" y="1181"/>
                    <a:pt x="0" y="1181"/>
                  </a:cubicBezTo>
                  <a:cubicBezTo>
                    <a:pt x="0" y="1245"/>
                    <a:pt x="52" y="1273"/>
                    <a:pt x="87" y="1276"/>
                  </a:cubicBezTo>
                  <a:cubicBezTo>
                    <a:pt x="88" y="1276"/>
                    <a:pt x="89" y="1276"/>
                    <a:pt x="90" y="1276"/>
                  </a:cubicBezTo>
                  <a:cubicBezTo>
                    <a:pt x="260" y="1276"/>
                    <a:pt x="260" y="1276"/>
                    <a:pt x="260" y="1276"/>
                  </a:cubicBezTo>
                  <a:cubicBezTo>
                    <a:pt x="282" y="1276"/>
                    <a:pt x="299" y="1259"/>
                    <a:pt x="299" y="1237"/>
                  </a:cubicBezTo>
                  <a:cubicBezTo>
                    <a:pt x="299" y="1216"/>
                    <a:pt x="282" y="1198"/>
                    <a:pt x="260" y="1198"/>
                  </a:cubicBezTo>
                  <a:cubicBezTo>
                    <a:pt x="93" y="1198"/>
                    <a:pt x="93" y="1198"/>
                    <a:pt x="93" y="1198"/>
                  </a:cubicBezTo>
                  <a:cubicBezTo>
                    <a:pt x="91" y="1198"/>
                    <a:pt x="88" y="1197"/>
                    <a:pt x="85" y="1195"/>
                  </a:cubicBezTo>
                  <a:cubicBezTo>
                    <a:pt x="81" y="1193"/>
                    <a:pt x="78" y="1190"/>
                    <a:pt x="78" y="1181"/>
                  </a:cubicBezTo>
                  <a:cubicBezTo>
                    <a:pt x="78" y="1114"/>
                    <a:pt x="78" y="1114"/>
                    <a:pt x="78" y="1114"/>
                  </a:cubicBezTo>
                  <a:cubicBezTo>
                    <a:pt x="79" y="1104"/>
                    <a:pt x="88" y="997"/>
                    <a:pt x="177" y="974"/>
                  </a:cubicBezTo>
                  <a:cubicBezTo>
                    <a:pt x="283" y="946"/>
                    <a:pt x="331" y="949"/>
                    <a:pt x="335" y="949"/>
                  </a:cubicBezTo>
                  <a:cubicBezTo>
                    <a:pt x="337" y="950"/>
                    <a:pt x="338" y="950"/>
                    <a:pt x="341" y="949"/>
                  </a:cubicBezTo>
                  <a:cubicBezTo>
                    <a:pt x="350" y="949"/>
                    <a:pt x="420" y="942"/>
                    <a:pt x="439" y="8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44">
              <a:extLst>
                <a:ext uri="{FF2B5EF4-FFF2-40B4-BE49-F238E27FC236}">
                  <a16:creationId xmlns:a16="http://schemas.microsoft.com/office/drawing/2014/main" id="{1E09F56B-C4D7-4332-A209-D4552D34270B}"/>
                </a:ext>
              </a:extLst>
            </p:cNvPr>
            <p:cNvSpPr>
              <a:spLocks/>
            </p:cNvSpPr>
            <p:nvPr/>
          </p:nvSpPr>
          <p:spPr bwMode="auto">
            <a:xfrm>
              <a:off x="4803" y="1880"/>
              <a:ext cx="104" cy="173"/>
            </a:xfrm>
            <a:custGeom>
              <a:avLst/>
              <a:gdLst>
                <a:gd name="T0" fmla="*/ 771 w 771"/>
                <a:gd name="T1" fmla="*/ 1111 h 1276"/>
                <a:gd name="T2" fmla="*/ 614 w 771"/>
                <a:gd name="T3" fmla="*/ 899 h 1276"/>
                <a:gd name="T4" fmla="*/ 434 w 771"/>
                <a:gd name="T5" fmla="*/ 872 h 1276"/>
                <a:gd name="T6" fmla="*/ 428 w 771"/>
                <a:gd name="T7" fmla="*/ 866 h 1276"/>
                <a:gd name="T8" fmla="*/ 406 w 771"/>
                <a:gd name="T9" fmla="*/ 785 h 1276"/>
                <a:gd name="T10" fmla="*/ 517 w 771"/>
                <a:gd name="T11" fmla="*/ 511 h 1276"/>
                <a:gd name="T12" fmla="*/ 588 w 771"/>
                <a:gd name="T13" fmla="*/ 405 h 1276"/>
                <a:gd name="T14" fmla="*/ 588 w 771"/>
                <a:gd name="T15" fmla="*/ 237 h 1276"/>
                <a:gd name="T16" fmla="*/ 586 w 771"/>
                <a:gd name="T17" fmla="*/ 227 h 1276"/>
                <a:gd name="T18" fmla="*/ 438 w 771"/>
                <a:gd name="T19" fmla="*/ 71 h 1276"/>
                <a:gd name="T20" fmla="*/ 337 w 771"/>
                <a:gd name="T21" fmla="*/ 0 h 1276"/>
                <a:gd name="T22" fmla="*/ 261 w 771"/>
                <a:gd name="T23" fmla="*/ 0 h 1276"/>
                <a:gd name="T24" fmla="*/ 222 w 771"/>
                <a:gd name="T25" fmla="*/ 39 h 1276"/>
                <a:gd name="T26" fmla="*/ 261 w 771"/>
                <a:gd name="T27" fmla="*/ 78 h 1276"/>
                <a:gd name="T28" fmla="*/ 337 w 771"/>
                <a:gd name="T29" fmla="*/ 78 h 1276"/>
                <a:gd name="T30" fmla="*/ 370 w 771"/>
                <a:gd name="T31" fmla="*/ 113 h 1276"/>
                <a:gd name="T32" fmla="*/ 408 w 771"/>
                <a:gd name="T33" fmla="*/ 146 h 1276"/>
                <a:gd name="T34" fmla="*/ 510 w 771"/>
                <a:gd name="T35" fmla="*/ 244 h 1276"/>
                <a:gd name="T36" fmla="*/ 510 w 771"/>
                <a:gd name="T37" fmla="*/ 361 h 1276"/>
                <a:gd name="T38" fmla="*/ 484 w 771"/>
                <a:gd name="T39" fmla="*/ 293 h 1276"/>
                <a:gd name="T40" fmla="*/ 337 w 771"/>
                <a:gd name="T41" fmla="*/ 248 h 1276"/>
                <a:gd name="T42" fmla="*/ 238 w 771"/>
                <a:gd name="T43" fmla="*/ 248 h 1276"/>
                <a:gd name="T44" fmla="*/ 201 w 771"/>
                <a:gd name="T45" fmla="*/ 288 h 1276"/>
                <a:gd name="T46" fmla="*/ 241 w 771"/>
                <a:gd name="T47" fmla="*/ 325 h 1276"/>
                <a:gd name="T48" fmla="*/ 424 w 771"/>
                <a:gd name="T49" fmla="*/ 342 h 1276"/>
                <a:gd name="T50" fmla="*/ 440 w 771"/>
                <a:gd name="T51" fmla="*/ 482 h 1276"/>
                <a:gd name="T52" fmla="*/ 440 w 771"/>
                <a:gd name="T53" fmla="*/ 482 h 1276"/>
                <a:gd name="T54" fmla="*/ 440 w 771"/>
                <a:gd name="T55" fmla="*/ 483 h 1276"/>
                <a:gd name="T56" fmla="*/ 345 w 771"/>
                <a:gd name="T57" fmla="*/ 734 h 1276"/>
                <a:gd name="T58" fmla="*/ 339 w 771"/>
                <a:gd name="T59" fmla="*/ 739 h 1276"/>
                <a:gd name="T60" fmla="*/ 65 w 771"/>
                <a:gd name="T61" fmla="*/ 740 h 1276"/>
                <a:gd name="T62" fmla="*/ 11 w 771"/>
                <a:gd name="T63" fmla="*/ 751 h 1276"/>
                <a:gd name="T64" fmla="*/ 23 w 771"/>
                <a:gd name="T65" fmla="*/ 805 h 1276"/>
                <a:gd name="T66" fmla="*/ 192 w 771"/>
                <a:gd name="T67" fmla="*/ 855 h 1276"/>
                <a:gd name="T68" fmla="*/ 332 w 771"/>
                <a:gd name="T69" fmla="*/ 827 h 1276"/>
                <a:gd name="T70" fmla="*/ 430 w 771"/>
                <a:gd name="T71" fmla="*/ 949 h 1276"/>
                <a:gd name="T72" fmla="*/ 436 w 771"/>
                <a:gd name="T73" fmla="*/ 949 h 1276"/>
                <a:gd name="T74" fmla="*/ 594 w 771"/>
                <a:gd name="T75" fmla="*/ 974 h 1276"/>
                <a:gd name="T76" fmla="*/ 693 w 771"/>
                <a:gd name="T77" fmla="*/ 1114 h 1276"/>
                <a:gd name="T78" fmla="*/ 693 w 771"/>
                <a:gd name="T79" fmla="*/ 1181 h 1276"/>
                <a:gd name="T80" fmla="*/ 678 w 771"/>
                <a:gd name="T81" fmla="*/ 1198 h 1276"/>
                <a:gd name="T82" fmla="*/ 511 w 771"/>
                <a:gd name="T83" fmla="*/ 1198 h 1276"/>
                <a:gd name="T84" fmla="*/ 472 w 771"/>
                <a:gd name="T85" fmla="*/ 1237 h 1276"/>
                <a:gd name="T86" fmla="*/ 511 w 771"/>
                <a:gd name="T87" fmla="*/ 1276 h 1276"/>
                <a:gd name="T88" fmla="*/ 681 w 771"/>
                <a:gd name="T89" fmla="*/ 1276 h 1276"/>
                <a:gd name="T90" fmla="*/ 684 w 771"/>
                <a:gd name="T91" fmla="*/ 1276 h 1276"/>
                <a:gd name="T92" fmla="*/ 771 w 771"/>
                <a:gd name="T93" fmla="*/ 1181 h 1276"/>
                <a:gd name="T94" fmla="*/ 771 w 771"/>
                <a:gd name="T95" fmla="*/ 1113 h 1276"/>
                <a:gd name="T96" fmla="*/ 771 w 771"/>
                <a:gd name="T97" fmla="*/ 1111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771" y="1111"/>
                  </a:moveTo>
                  <a:cubicBezTo>
                    <a:pt x="770" y="1104"/>
                    <a:pt x="761" y="937"/>
                    <a:pt x="614" y="899"/>
                  </a:cubicBezTo>
                  <a:cubicBezTo>
                    <a:pt x="508" y="871"/>
                    <a:pt x="452" y="871"/>
                    <a:pt x="434" y="872"/>
                  </a:cubicBezTo>
                  <a:cubicBezTo>
                    <a:pt x="428" y="866"/>
                    <a:pt x="428" y="866"/>
                    <a:pt x="428" y="866"/>
                  </a:cubicBezTo>
                  <a:cubicBezTo>
                    <a:pt x="421" y="857"/>
                    <a:pt x="408" y="835"/>
                    <a:pt x="406" y="785"/>
                  </a:cubicBezTo>
                  <a:cubicBezTo>
                    <a:pt x="440" y="754"/>
                    <a:pt x="510" y="672"/>
                    <a:pt x="517" y="511"/>
                  </a:cubicBezTo>
                  <a:cubicBezTo>
                    <a:pt x="550" y="495"/>
                    <a:pt x="588" y="461"/>
                    <a:pt x="588" y="405"/>
                  </a:cubicBezTo>
                  <a:cubicBezTo>
                    <a:pt x="588" y="237"/>
                    <a:pt x="588" y="237"/>
                    <a:pt x="588" y="237"/>
                  </a:cubicBezTo>
                  <a:cubicBezTo>
                    <a:pt x="588" y="234"/>
                    <a:pt x="587" y="230"/>
                    <a:pt x="586" y="227"/>
                  </a:cubicBezTo>
                  <a:cubicBezTo>
                    <a:pt x="585" y="221"/>
                    <a:pt x="547" y="91"/>
                    <a:pt x="438" y="71"/>
                  </a:cubicBezTo>
                  <a:cubicBezTo>
                    <a:pt x="424" y="38"/>
                    <a:pt x="393" y="0"/>
                    <a:pt x="337" y="0"/>
                  </a:cubicBezTo>
                  <a:cubicBezTo>
                    <a:pt x="261" y="0"/>
                    <a:pt x="261" y="0"/>
                    <a:pt x="261" y="0"/>
                  </a:cubicBezTo>
                  <a:cubicBezTo>
                    <a:pt x="240" y="0"/>
                    <a:pt x="222" y="17"/>
                    <a:pt x="222" y="39"/>
                  </a:cubicBezTo>
                  <a:cubicBezTo>
                    <a:pt x="222" y="60"/>
                    <a:pt x="240" y="78"/>
                    <a:pt x="261" y="78"/>
                  </a:cubicBezTo>
                  <a:cubicBezTo>
                    <a:pt x="337" y="78"/>
                    <a:pt x="337" y="78"/>
                    <a:pt x="337" y="78"/>
                  </a:cubicBezTo>
                  <a:cubicBezTo>
                    <a:pt x="362" y="78"/>
                    <a:pt x="369" y="107"/>
                    <a:pt x="370" y="113"/>
                  </a:cubicBezTo>
                  <a:cubicBezTo>
                    <a:pt x="372" y="132"/>
                    <a:pt x="388" y="146"/>
                    <a:pt x="408" y="146"/>
                  </a:cubicBezTo>
                  <a:cubicBezTo>
                    <a:pt x="472" y="146"/>
                    <a:pt x="503" y="224"/>
                    <a:pt x="510" y="244"/>
                  </a:cubicBezTo>
                  <a:cubicBezTo>
                    <a:pt x="510" y="361"/>
                    <a:pt x="510" y="361"/>
                    <a:pt x="510" y="361"/>
                  </a:cubicBezTo>
                  <a:cubicBezTo>
                    <a:pt x="505" y="334"/>
                    <a:pt x="497" y="309"/>
                    <a:pt x="484" y="293"/>
                  </a:cubicBezTo>
                  <a:cubicBezTo>
                    <a:pt x="463" y="266"/>
                    <a:pt x="419" y="253"/>
                    <a:pt x="337" y="248"/>
                  </a:cubicBezTo>
                  <a:cubicBezTo>
                    <a:pt x="286" y="246"/>
                    <a:pt x="240" y="248"/>
                    <a:pt x="238" y="248"/>
                  </a:cubicBezTo>
                  <a:cubicBezTo>
                    <a:pt x="216" y="249"/>
                    <a:pt x="200" y="267"/>
                    <a:pt x="201" y="288"/>
                  </a:cubicBezTo>
                  <a:cubicBezTo>
                    <a:pt x="202" y="309"/>
                    <a:pt x="220" y="326"/>
                    <a:pt x="241" y="325"/>
                  </a:cubicBezTo>
                  <a:cubicBezTo>
                    <a:pt x="322" y="322"/>
                    <a:pt x="406" y="329"/>
                    <a:pt x="424" y="342"/>
                  </a:cubicBezTo>
                  <a:cubicBezTo>
                    <a:pt x="436" y="359"/>
                    <a:pt x="442" y="429"/>
                    <a:pt x="440" y="482"/>
                  </a:cubicBezTo>
                  <a:cubicBezTo>
                    <a:pt x="440" y="482"/>
                    <a:pt x="440" y="482"/>
                    <a:pt x="440" y="482"/>
                  </a:cubicBezTo>
                  <a:cubicBezTo>
                    <a:pt x="440" y="483"/>
                    <a:pt x="440" y="483"/>
                    <a:pt x="440" y="483"/>
                  </a:cubicBezTo>
                  <a:cubicBezTo>
                    <a:pt x="440" y="665"/>
                    <a:pt x="351" y="730"/>
                    <a:pt x="345" y="734"/>
                  </a:cubicBezTo>
                  <a:cubicBezTo>
                    <a:pt x="343" y="735"/>
                    <a:pt x="341" y="737"/>
                    <a:pt x="339" y="739"/>
                  </a:cubicBezTo>
                  <a:cubicBezTo>
                    <a:pt x="307" y="756"/>
                    <a:pt x="181" y="815"/>
                    <a:pt x="65" y="740"/>
                  </a:cubicBezTo>
                  <a:cubicBezTo>
                    <a:pt x="47" y="728"/>
                    <a:pt x="23" y="733"/>
                    <a:pt x="11" y="751"/>
                  </a:cubicBezTo>
                  <a:cubicBezTo>
                    <a:pt x="0" y="769"/>
                    <a:pt x="5" y="793"/>
                    <a:pt x="23" y="805"/>
                  </a:cubicBezTo>
                  <a:cubicBezTo>
                    <a:pt x="80" y="842"/>
                    <a:pt x="139" y="855"/>
                    <a:pt x="192" y="855"/>
                  </a:cubicBezTo>
                  <a:cubicBezTo>
                    <a:pt x="247" y="855"/>
                    <a:pt x="297" y="841"/>
                    <a:pt x="332" y="827"/>
                  </a:cubicBezTo>
                  <a:cubicBezTo>
                    <a:pt x="351" y="942"/>
                    <a:pt x="421" y="949"/>
                    <a:pt x="430" y="949"/>
                  </a:cubicBezTo>
                  <a:cubicBezTo>
                    <a:pt x="433" y="950"/>
                    <a:pt x="434" y="950"/>
                    <a:pt x="436" y="949"/>
                  </a:cubicBezTo>
                  <a:cubicBezTo>
                    <a:pt x="440" y="949"/>
                    <a:pt x="488" y="946"/>
                    <a:pt x="594" y="974"/>
                  </a:cubicBezTo>
                  <a:cubicBezTo>
                    <a:pt x="683" y="997"/>
                    <a:pt x="692" y="1103"/>
                    <a:pt x="693" y="1114"/>
                  </a:cubicBezTo>
                  <a:cubicBezTo>
                    <a:pt x="693" y="1181"/>
                    <a:pt x="693" y="1181"/>
                    <a:pt x="693" y="1181"/>
                  </a:cubicBezTo>
                  <a:cubicBezTo>
                    <a:pt x="693" y="1185"/>
                    <a:pt x="693" y="1196"/>
                    <a:pt x="678" y="1198"/>
                  </a:cubicBezTo>
                  <a:cubicBezTo>
                    <a:pt x="511" y="1198"/>
                    <a:pt x="511" y="1198"/>
                    <a:pt x="511" y="1198"/>
                  </a:cubicBezTo>
                  <a:cubicBezTo>
                    <a:pt x="489" y="1198"/>
                    <a:pt x="472" y="1216"/>
                    <a:pt x="472" y="1237"/>
                  </a:cubicBezTo>
                  <a:cubicBezTo>
                    <a:pt x="472" y="1259"/>
                    <a:pt x="489" y="1276"/>
                    <a:pt x="511" y="1276"/>
                  </a:cubicBezTo>
                  <a:cubicBezTo>
                    <a:pt x="681" y="1276"/>
                    <a:pt x="681" y="1276"/>
                    <a:pt x="681" y="1276"/>
                  </a:cubicBezTo>
                  <a:cubicBezTo>
                    <a:pt x="682" y="1276"/>
                    <a:pt x="683" y="1276"/>
                    <a:pt x="684" y="1276"/>
                  </a:cubicBezTo>
                  <a:cubicBezTo>
                    <a:pt x="719" y="1273"/>
                    <a:pt x="771" y="1245"/>
                    <a:pt x="771" y="1181"/>
                  </a:cubicBezTo>
                  <a:cubicBezTo>
                    <a:pt x="771" y="1113"/>
                    <a:pt x="771" y="1113"/>
                    <a:pt x="771" y="1113"/>
                  </a:cubicBezTo>
                  <a:cubicBezTo>
                    <a:pt x="771" y="1112"/>
                    <a:pt x="771" y="1111"/>
                    <a:pt x="771"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45">
              <a:extLst>
                <a:ext uri="{FF2B5EF4-FFF2-40B4-BE49-F238E27FC236}">
                  <a16:creationId xmlns:a16="http://schemas.microsoft.com/office/drawing/2014/main" id="{F0C161EE-3E70-4605-BB32-9376AB053180}"/>
                </a:ext>
              </a:extLst>
            </p:cNvPr>
            <p:cNvSpPr>
              <a:spLocks noEditPoints="1"/>
            </p:cNvSpPr>
            <p:nvPr/>
          </p:nvSpPr>
          <p:spPr bwMode="auto">
            <a:xfrm>
              <a:off x="4615" y="1788"/>
              <a:ext cx="243" cy="312"/>
            </a:xfrm>
            <a:custGeom>
              <a:avLst/>
              <a:gdLst>
                <a:gd name="T0" fmla="*/ 1610 w 1794"/>
                <a:gd name="T1" fmla="*/ 1746 h 2304"/>
                <a:gd name="T2" fmla="*/ 1294 w 1794"/>
                <a:gd name="T3" fmla="*/ 1718 h 2304"/>
                <a:gd name="T4" fmla="*/ 1375 w 1794"/>
                <a:gd name="T5" fmla="*/ 989 h 2304"/>
                <a:gd name="T6" fmla="*/ 1379 w 1794"/>
                <a:gd name="T7" fmla="*/ 946 h 2304"/>
                <a:gd name="T8" fmla="*/ 1164 w 1794"/>
                <a:gd name="T9" fmla="*/ 126 h 2304"/>
                <a:gd name="T10" fmla="*/ 841 w 1794"/>
                <a:gd name="T11" fmla="*/ 24 h 2304"/>
                <a:gd name="T12" fmla="*/ 661 w 1794"/>
                <a:gd name="T13" fmla="*/ 310 h 2304"/>
                <a:gd name="T14" fmla="*/ 392 w 1794"/>
                <a:gd name="T15" fmla="*/ 1052 h 2304"/>
                <a:gd name="T16" fmla="*/ 399 w 1794"/>
                <a:gd name="T17" fmla="*/ 1079 h 2304"/>
                <a:gd name="T18" fmla="*/ 561 w 1794"/>
                <a:gd name="T19" fmla="*/ 1523 h 2304"/>
                <a:gd name="T20" fmla="*/ 399 w 1794"/>
                <a:gd name="T21" fmla="*/ 1720 h 2304"/>
                <a:gd name="T22" fmla="*/ 7 w 1794"/>
                <a:gd name="T23" fmla="*/ 2073 h 2304"/>
                <a:gd name="T24" fmla="*/ 205 w 1794"/>
                <a:gd name="T25" fmla="*/ 2304 h 2304"/>
                <a:gd name="T26" fmla="*/ 1668 w 1794"/>
                <a:gd name="T27" fmla="*/ 2304 h 2304"/>
                <a:gd name="T28" fmla="*/ 1791 w 1794"/>
                <a:gd name="T29" fmla="*/ 2110 h 2304"/>
                <a:gd name="T30" fmla="*/ 712 w 1794"/>
                <a:gd name="T31" fmla="*/ 1662 h 2304"/>
                <a:gd name="T32" fmla="*/ 1020 w 1794"/>
                <a:gd name="T33" fmla="*/ 1681 h 2304"/>
                <a:gd name="T34" fmla="*/ 1216 w 1794"/>
                <a:gd name="T35" fmla="*/ 1751 h 2304"/>
                <a:gd name="T36" fmla="*/ 586 w 1794"/>
                <a:gd name="T37" fmla="*/ 1745 h 2304"/>
                <a:gd name="T38" fmla="*/ 639 w 1794"/>
                <a:gd name="T39" fmla="*/ 1615 h 2304"/>
                <a:gd name="T40" fmla="*/ 1004 w 1794"/>
                <a:gd name="T41" fmla="*/ 94 h 2304"/>
                <a:gd name="T42" fmla="*/ 1046 w 1794"/>
                <a:gd name="T43" fmla="*/ 262 h 2304"/>
                <a:gd name="T44" fmla="*/ 738 w 1794"/>
                <a:gd name="T45" fmla="*/ 283 h 2304"/>
                <a:gd name="T46" fmla="*/ 576 w 1794"/>
                <a:gd name="T47" fmla="*/ 464 h 2304"/>
                <a:gd name="T48" fmla="*/ 726 w 1794"/>
                <a:gd name="T49" fmla="*/ 371 h 2304"/>
                <a:gd name="T50" fmla="*/ 1026 w 1794"/>
                <a:gd name="T51" fmla="*/ 340 h 2304"/>
                <a:gd name="T52" fmla="*/ 1149 w 1794"/>
                <a:gd name="T53" fmla="*/ 389 h 2304"/>
                <a:gd name="T54" fmla="*/ 1031 w 1794"/>
                <a:gd name="T55" fmla="*/ 566 h 2304"/>
                <a:gd name="T56" fmla="*/ 954 w 1794"/>
                <a:gd name="T57" fmla="*/ 583 h 2304"/>
                <a:gd name="T58" fmla="*/ 687 w 1794"/>
                <a:gd name="T59" fmla="*/ 837 h 2304"/>
                <a:gd name="T60" fmla="*/ 576 w 1794"/>
                <a:gd name="T61" fmla="*/ 464 h 2304"/>
                <a:gd name="T62" fmla="*/ 834 w 1794"/>
                <a:gd name="T63" fmla="*/ 856 h 2304"/>
                <a:gd name="T64" fmla="*/ 1295 w 1794"/>
                <a:gd name="T65" fmla="*/ 920 h 2304"/>
                <a:gd name="T66" fmla="*/ 1154 w 1794"/>
                <a:gd name="T67" fmla="*/ 1493 h 2304"/>
                <a:gd name="T68" fmla="*/ 637 w 1794"/>
                <a:gd name="T69" fmla="*/ 1492 h 2304"/>
                <a:gd name="T70" fmla="*/ 480 w 1794"/>
                <a:gd name="T71" fmla="*/ 1078 h 2304"/>
                <a:gd name="T72" fmla="*/ 1663 w 1794"/>
                <a:gd name="T73" fmla="*/ 2224 h 2304"/>
                <a:gd name="T74" fmla="*/ 110 w 1794"/>
                <a:gd name="T75" fmla="*/ 2194 h 2304"/>
                <a:gd name="T76" fmla="*/ 198 w 1794"/>
                <a:gd name="T77" fmla="*/ 1843 h 2304"/>
                <a:gd name="T78" fmla="*/ 505 w 1794"/>
                <a:gd name="T79" fmla="*/ 1788 h 2304"/>
                <a:gd name="T80" fmla="*/ 899 w 1794"/>
                <a:gd name="T81" fmla="*/ 2141 h 2304"/>
                <a:gd name="T82" fmla="*/ 955 w 1794"/>
                <a:gd name="T83" fmla="*/ 2139 h 2304"/>
                <a:gd name="T84" fmla="*/ 1397 w 1794"/>
                <a:gd name="T85" fmla="*/ 1803 h 2304"/>
                <a:gd name="T86" fmla="*/ 1711 w 1794"/>
                <a:gd name="T87" fmla="*/ 2112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4" h="2304">
                  <a:moveTo>
                    <a:pt x="1791" y="2110"/>
                  </a:moveTo>
                  <a:cubicBezTo>
                    <a:pt x="1786" y="1916"/>
                    <a:pt x="1725" y="1793"/>
                    <a:pt x="1610" y="1746"/>
                  </a:cubicBezTo>
                  <a:cubicBezTo>
                    <a:pt x="1537" y="1716"/>
                    <a:pt x="1457" y="1720"/>
                    <a:pt x="1393" y="1723"/>
                  </a:cubicBezTo>
                  <a:cubicBezTo>
                    <a:pt x="1353" y="1725"/>
                    <a:pt x="1308" y="1727"/>
                    <a:pt x="1294" y="1718"/>
                  </a:cubicBezTo>
                  <a:cubicBezTo>
                    <a:pt x="1260" y="1695"/>
                    <a:pt x="1232" y="1577"/>
                    <a:pt x="1234" y="1519"/>
                  </a:cubicBezTo>
                  <a:cubicBezTo>
                    <a:pt x="1375" y="1314"/>
                    <a:pt x="1375" y="1088"/>
                    <a:pt x="1375" y="989"/>
                  </a:cubicBezTo>
                  <a:cubicBezTo>
                    <a:pt x="1375" y="960"/>
                    <a:pt x="1375" y="960"/>
                    <a:pt x="1375" y="960"/>
                  </a:cubicBezTo>
                  <a:cubicBezTo>
                    <a:pt x="1378" y="956"/>
                    <a:pt x="1379" y="951"/>
                    <a:pt x="1379" y="946"/>
                  </a:cubicBezTo>
                  <a:cubicBezTo>
                    <a:pt x="1400" y="657"/>
                    <a:pt x="1375" y="446"/>
                    <a:pt x="1206" y="331"/>
                  </a:cubicBezTo>
                  <a:cubicBezTo>
                    <a:pt x="1209" y="248"/>
                    <a:pt x="1195" y="179"/>
                    <a:pt x="1164" y="126"/>
                  </a:cubicBezTo>
                  <a:cubicBezTo>
                    <a:pt x="1133" y="73"/>
                    <a:pt x="1086" y="35"/>
                    <a:pt x="1027" y="18"/>
                  </a:cubicBezTo>
                  <a:cubicBezTo>
                    <a:pt x="969" y="0"/>
                    <a:pt x="903" y="3"/>
                    <a:pt x="841" y="24"/>
                  </a:cubicBezTo>
                  <a:cubicBezTo>
                    <a:pt x="780" y="45"/>
                    <a:pt x="731" y="82"/>
                    <a:pt x="706" y="126"/>
                  </a:cubicBezTo>
                  <a:cubicBezTo>
                    <a:pt x="659" y="212"/>
                    <a:pt x="654" y="272"/>
                    <a:pt x="661" y="310"/>
                  </a:cubicBezTo>
                  <a:cubicBezTo>
                    <a:pt x="606" y="333"/>
                    <a:pt x="552" y="366"/>
                    <a:pt x="514" y="413"/>
                  </a:cubicBezTo>
                  <a:cubicBezTo>
                    <a:pt x="309" y="663"/>
                    <a:pt x="389" y="1036"/>
                    <a:pt x="392" y="1052"/>
                  </a:cubicBezTo>
                  <a:cubicBezTo>
                    <a:pt x="394" y="1057"/>
                    <a:pt x="396" y="1061"/>
                    <a:pt x="399" y="1066"/>
                  </a:cubicBezTo>
                  <a:cubicBezTo>
                    <a:pt x="398" y="1070"/>
                    <a:pt x="398" y="1074"/>
                    <a:pt x="399" y="1079"/>
                  </a:cubicBezTo>
                  <a:cubicBezTo>
                    <a:pt x="399" y="1083"/>
                    <a:pt x="420" y="1199"/>
                    <a:pt x="466" y="1328"/>
                  </a:cubicBezTo>
                  <a:cubicBezTo>
                    <a:pt x="495" y="1406"/>
                    <a:pt x="526" y="1471"/>
                    <a:pt x="561" y="1523"/>
                  </a:cubicBezTo>
                  <a:cubicBezTo>
                    <a:pt x="564" y="1564"/>
                    <a:pt x="566" y="1698"/>
                    <a:pt x="493" y="1708"/>
                  </a:cubicBezTo>
                  <a:cubicBezTo>
                    <a:pt x="463" y="1713"/>
                    <a:pt x="431" y="1716"/>
                    <a:pt x="399" y="1720"/>
                  </a:cubicBezTo>
                  <a:cubicBezTo>
                    <a:pt x="283" y="1733"/>
                    <a:pt x="183" y="1744"/>
                    <a:pt x="141" y="1787"/>
                  </a:cubicBezTo>
                  <a:cubicBezTo>
                    <a:pt x="95" y="1833"/>
                    <a:pt x="0" y="1928"/>
                    <a:pt x="7" y="2073"/>
                  </a:cubicBezTo>
                  <a:cubicBezTo>
                    <a:pt x="11" y="2142"/>
                    <a:pt x="15" y="2198"/>
                    <a:pt x="45" y="2240"/>
                  </a:cubicBezTo>
                  <a:cubicBezTo>
                    <a:pt x="83" y="2295"/>
                    <a:pt x="152" y="2304"/>
                    <a:pt x="205" y="2304"/>
                  </a:cubicBezTo>
                  <a:cubicBezTo>
                    <a:pt x="209" y="2304"/>
                    <a:pt x="212" y="2304"/>
                    <a:pt x="216" y="2304"/>
                  </a:cubicBezTo>
                  <a:cubicBezTo>
                    <a:pt x="363" y="2301"/>
                    <a:pt x="1655" y="2304"/>
                    <a:pt x="1668" y="2304"/>
                  </a:cubicBezTo>
                  <a:cubicBezTo>
                    <a:pt x="1671" y="2304"/>
                    <a:pt x="1673" y="2304"/>
                    <a:pt x="1675" y="2303"/>
                  </a:cubicBezTo>
                  <a:cubicBezTo>
                    <a:pt x="1680" y="2302"/>
                    <a:pt x="1794" y="2280"/>
                    <a:pt x="1791" y="2110"/>
                  </a:cubicBezTo>
                  <a:close/>
                  <a:moveTo>
                    <a:pt x="639" y="1615"/>
                  </a:moveTo>
                  <a:cubicBezTo>
                    <a:pt x="662" y="1635"/>
                    <a:pt x="687" y="1651"/>
                    <a:pt x="712" y="1662"/>
                  </a:cubicBezTo>
                  <a:cubicBezTo>
                    <a:pt x="773" y="1688"/>
                    <a:pt x="834" y="1701"/>
                    <a:pt x="894" y="1701"/>
                  </a:cubicBezTo>
                  <a:cubicBezTo>
                    <a:pt x="937" y="1701"/>
                    <a:pt x="979" y="1694"/>
                    <a:pt x="1020" y="1681"/>
                  </a:cubicBezTo>
                  <a:cubicBezTo>
                    <a:pt x="1072" y="1664"/>
                    <a:pt x="1121" y="1636"/>
                    <a:pt x="1162" y="1601"/>
                  </a:cubicBezTo>
                  <a:cubicBezTo>
                    <a:pt x="1171" y="1653"/>
                    <a:pt x="1188" y="1711"/>
                    <a:pt x="1216" y="1751"/>
                  </a:cubicBezTo>
                  <a:cubicBezTo>
                    <a:pt x="925" y="2055"/>
                    <a:pt x="925" y="2055"/>
                    <a:pt x="925" y="2055"/>
                  </a:cubicBezTo>
                  <a:cubicBezTo>
                    <a:pt x="586" y="1745"/>
                    <a:pt x="586" y="1745"/>
                    <a:pt x="586" y="1745"/>
                  </a:cubicBezTo>
                  <a:cubicBezTo>
                    <a:pt x="609" y="1721"/>
                    <a:pt x="628" y="1684"/>
                    <a:pt x="637" y="1627"/>
                  </a:cubicBezTo>
                  <a:cubicBezTo>
                    <a:pt x="638" y="1623"/>
                    <a:pt x="638" y="1619"/>
                    <a:pt x="639" y="1615"/>
                  </a:cubicBezTo>
                  <a:close/>
                  <a:moveTo>
                    <a:pt x="776" y="165"/>
                  </a:moveTo>
                  <a:cubicBezTo>
                    <a:pt x="806" y="111"/>
                    <a:pt x="915" y="67"/>
                    <a:pt x="1004" y="94"/>
                  </a:cubicBezTo>
                  <a:cubicBezTo>
                    <a:pt x="1080" y="117"/>
                    <a:pt x="1122" y="184"/>
                    <a:pt x="1126" y="289"/>
                  </a:cubicBezTo>
                  <a:cubicBezTo>
                    <a:pt x="1102" y="279"/>
                    <a:pt x="1075" y="270"/>
                    <a:pt x="1046" y="262"/>
                  </a:cubicBezTo>
                  <a:cubicBezTo>
                    <a:pt x="988" y="247"/>
                    <a:pt x="884" y="251"/>
                    <a:pt x="789" y="271"/>
                  </a:cubicBezTo>
                  <a:cubicBezTo>
                    <a:pt x="773" y="274"/>
                    <a:pt x="756" y="278"/>
                    <a:pt x="738" y="283"/>
                  </a:cubicBezTo>
                  <a:cubicBezTo>
                    <a:pt x="738" y="261"/>
                    <a:pt x="744" y="223"/>
                    <a:pt x="776" y="165"/>
                  </a:cubicBezTo>
                  <a:close/>
                  <a:moveTo>
                    <a:pt x="576" y="464"/>
                  </a:moveTo>
                  <a:cubicBezTo>
                    <a:pt x="607" y="426"/>
                    <a:pt x="658" y="394"/>
                    <a:pt x="725" y="371"/>
                  </a:cubicBezTo>
                  <a:cubicBezTo>
                    <a:pt x="725" y="371"/>
                    <a:pt x="725" y="371"/>
                    <a:pt x="726" y="371"/>
                  </a:cubicBezTo>
                  <a:cubicBezTo>
                    <a:pt x="750" y="362"/>
                    <a:pt x="777" y="355"/>
                    <a:pt x="805" y="349"/>
                  </a:cubicBezTo>
                  <a:cubicBezTo>
                    <a:pt x="898" y="329"/>
                    <a:pt x="987" y="330"/>
                    <a:pt x="1026" y="340"/>
                  </a:cubicBezTo>
                  <a:cubicBezTo>
                    <a:pt x="1070" y="351"/>
                    <a:pt x="1107" y="365"/>
                    <a:pt x="1139" y="384"/>
                  </a:cubicBezTo>
                  <a:cubicBezTo>
                    <a:pt x="1142" y="386"/>
                    <a:pt x="1146" y="388"/>
                    <a:pt x="1149" y="389"/>
                  </a:cubicBezTo>
                  <a:cubicBezTo>
                    <a:pt x="1268" y="462"/>
                    <a:pt x="1312" y="595"/>
                    <a:pt x="1305" y="839"/>
                  </a:cubicBezTo>
                  <a:cubicBezTo>
                    <a:pt x="1104" y="771"/>
                    <a:pt x="1032" y="568"/>
                    <a:pt x="1031" y="566"/>
                  </a:cubicBezTo>
                  <a:cubicBezTo>
                    <a:pt x="1025" y="547"/>
                    <a:pt x="1005" y="535"/>
                    <a:pt x="985" y="540"/>
                  </a:cubicBezTo>
                  <a:cubicBezTo>
                    <a:pt x="965" y="544"/>
                    <a:pt x="952" y="563"/>
                    <a:pt x="954" y="583"/>
                  </a:cubicBezTo>
                  <a:cubicBezTo>
                    <a:pt x="954" y="584"/>
                    <a:pt x="964" y="703"/>
                    <a:pt x="799" y="784"/>
                  </a:cubicBezTo>
                  <a:cubicBezTo>
                    <a:pt x="759" y="804"/>
                    <a:pt x="722" y="821"/>
                    <a:pt x="687" y="837"/>
                  </a:cubicBezTo>
                  <a:cubicBezTo>
                    <a:pt x="592" y="880"/>
                    <a:pt x="516" y="914"/>
                    <a:pt x="461" y="971"/>
                  </a:cubicBezTo>
                  <a:cubicBezTo>
                    <a:pt x="448" y="860"/>
                    <a:pt x="442" y="627"/>
                    <a:pt x="576" y="464"/>
                  </a:cubicBezTo>
                  <a:close/>
                  <a:moveTo>
                    <a:pt x="720" y="909"/>
                  </a:moveTo>
                  <a:cubicBezTo>
                    <a:pt x="754" y="894"/>
                    <a:pt x="793" y="876"/>
                    <a:pt x="834" y="856"/>
                  </a:cubicBezTo>
                  <a:cubicBezTo>
                    <a:pt x="931" y="808"/>
                    <a:pt x="981" y="748"/>
                    <a:pt x="1007" y="695"/>
                  </a:cubicBezTo>
                  <a:cubicBezTo>
                    <a:pt x="1057" y="774"/>
                    <a:pt x="1147" y="876"/>
                    <a:pt x="1295" y="920"/>
                  </a:cubicBezTo>
                  <a:cubicBezTo>
                    <a:pt x="1295" y="989"/>
                    <a:pt x="1295" y="989"/>
                    <a:pt x="1295" y="989"/>
                  </a:cubicBezTo>
                  <a:cubicBezTo>
                    <a:pt x="1295" y="1084"/>
                    <a:pt x="1295" y="1305"/>
                    <a:pt x="1154" y="1493"/>
                  </a:cubicBezTo>
                  <a:cubicBezTo>
                    <a:pt x="1097" y="1570"/>
                    <a:pt x="946" y="1676"/>
                    <a:pt x="744" y="1588"/>
                  </a:cubicBezTo>
                  <a:cubicBezTo>
                    <a:pt x="704" y="1571"/>
                    <a:pt x="668" y="1536"/>
                    <a:pt x="637" y="1492"/>
                  </a:cubicBezTo>
                  <a:cubicBezTo>
                    <a:pt x="635" y="1487"/>
                    <a:pt x="631" y="1482"/>
                    <a:pt x="627" y="1478"/>
                  </a:cubicBezTo>
                  <a:cubicBezTo>
                    <a:pt x="546" y="1355"/>
                    <a:pt x="497" y="1171"/>
                    <a:pt x="480" y="1078"/>
                  </a:cubicBezTo>
                  <a:cubicBezTo>
                    <a:pt x="523" y="999"/>
                    <a:pt x="598" y="965"/>
                    <a:pt x="720" y="909"/>
                  </a:cubicBezTo>
                  <a:close/>
                  <a:moveTo>
                    <a:pt x="1663" y="2224"/>
                  </a:moveTo>
                  <a:cubicBezTo>
                    <a:pt x="1559" y="2224"/>
                    <a:pt x="359" y="2221"/>
                    <a:pt x="214" y="2224"/>
                  </a:cubicBezTo>
                  <a:cubicBezTo>
                    <a:pt x="141" y="2225"/>
                    <a:pt x="120" y="2209"/>
                    <a:pt x="110" y="2194"/>
                  </a:cubicBezTo>
                  <a:cubicBezTo>
                    <a:pt x="93" y="2170"/>
                    <a:pt x="90" y="2123"/>
                    <a:pt x="87" y="2070"/>
                  </a:cubicBezTo>
                  <a:cubicBezTo>
                    <a:pt x="82" y="1959"/>
                    <a:pt x="157" y="1884"/>
                    <a:pt x="198" y="1843"/>
                  </a:cubicBezTo>
                  <a:cubicBezTo>
                    <a:pt x="220" y="1821"/>
                    <a:pt x="329" y="1808"/>
                    <a:pt x="408" y="1799"/>
                  </a:cubicBezTo>
                  <a:cubicBezTo>
                    <a:pt x="440" y="1796"/>
                    <a:pt x="473" y="1792"/>
                    <a:pt x="505" y="1788"/>
                  </a:cubicBezTo>
                  <a:cubicBezTo>
                    <a:pt x="507" y="1787"/>
                    <a:pt x="510" y="1787"/>
                    <a:pt x="513" y="1786"/>
                  </a:cubicBezTo>
                  <a:cubicBezTo>
                    <a:pt x="899" y="2141"/>
                    <a:pt x="899" y="2141"/>
                    <a:pt x="899" y="2141"/>
                  </a:cubicBezTo>
                  <a:cubicBezTo>
                    <a:pt x="907" y="2148"/>
                    <a:pt x="917" y="2151"/>
                    <a:pt x="926" y="2151"/>
                  </a:cubicBezTo>
                  <a:cubicBezTo>
                    <a:pt x="937" y="2151"/>
                    <a:pt x="947" y="2147"/>
                    <a:pt x="955" y="2139"/>
                  </a:cubicBezTo>
                  <a:cubicBezTo>
                    <a:pt x="1281" y="1798"/>
                    <a:pt x="1281" y="1798"/>
                    <a:pt x="1281" y="1798"/>
                  </a:cubicBezTo>
                  <a:cubicBezTo>
                    <a:pt x="1314" y="1807"/>
                    <a:pt x="1353" y="1805"/>
                    <a:pt x="1397" y="1803"/>
                  </a:cubicBezTo>
                  <a:cubicBezTo>
                    <a:pt x="1456" y="1800"/>
                    <a:pt x="1524" y="1797"/>
                    <a:pt x="1580" y="1820"/>
                  </a:cubicBezTo>
                  <a:cubicBezTo>
                    <a:pt x="1663" y="1854"/>
                    <a:pt x="1707" y="1952"/>
                    <a:pt x="1711" y="2112"/>
                  </a:cubicBezTo>
                  <a:cubicBezTo>
                    <a:pt x="1713" y="2199"/>
                    <a:pt x="1674" y="2220"/>
                    <a:pt x="1663" y="2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8" name="Group 62">
            <a:extLst>
              <a:ext uri="{FF2B5EF4-FFF2-40B4-BE49-F238E27FC236}">
                <a16:creationId xmlns:a16="http://schemas.microsoft.com/office/drawing/2014/main" id="{31DBDC23-CA7A-40EB-8F4A-BE720A38BD11}"/>
              </a:ext>
            </a:extLst>
          </p:cNvPr>
          <p:cNvGrpSpPr>
            <a:grpSpLocks noChangeAspect="1"/>
          </p:cNvGrpSpPr>
          <p:nvPr/>
        </p:nvGrpSpPr>
        <p:grpSpPr bwMode="auto">
          <a:xfrm>
            <a:off x="631709" y="4740328"/>
            <a:ext cx="461963" cy="468312"/>
            <a:chOff x="3510" y="1251"/>
            <a:chExt cx="291" cy="295"/>
          </a:xfrm>
          <a:solidFill>
            <a:schemeClr val="bg1"/>
          </a:solidFill>
        </p:grpSpPr>
        <p:sp>
          <p:nvSpPr>
            <p:cNvPr id="99" name="Freeform 63">
              <a:extLst>
                <a:ext uri="{FF2B5EF4-FFF2-40B4-BE49-F238E27FC236}">
                  <a16:creationId xmlns:a16="http://schemas.microsoft.com/office/drawing/2014/main" id="{ECD19746-AD6D-434F-BEC2-4916EBEECDA5}"/>
                </a:ext>
              </a:extLst>
            </p:cNvPr>
            <p:cNvSpPr>
              <a:spLocks/>
            </p:cNvSpPr>
            <p:nvPr/>
          </p:nvSpPr>
          <p:spPr bwMode="auto">
            <a:xfrm>
              <a:off x="3510" y="1251"/>
              <a:ext cx="269" cy="281"/>
            </a:xfrm>
            <a:custGeom>
              <a:avLst/>
              <a:gdLst>
                <a:gd name="T0" fmla="*/ 1244 w 2301"/>
                <a:gd name="T1" fmla="*/ 2396 h 2396"/>
                <a:gd name="T2" fmla="*/ 39 w 2301"/>
                <a:gd name="T3" fmla="*/ 2396 h 2396"/>
                <a:gd name="T4" fmla="*/ 0 w 2301"/>
                <a:gd name="T5" fmla="*/ 2357 h 2396"/>
                <a:gd name="T6" fmla="*/ 0 w 2301"/>
                <a:gd name="T7" fmla="*/ 39 h 2396"/>
                <a:gd name="T8" fmla="*/ 39 w 2301"/>
                <a:gd name="T9" fmla="*/ 0 h 2396"/>
                <a:gd name="T10" fmla="*/ 2262 w 2301"/>
                <a:gd name="T11" fmla="*/ 0 h 2396"/>
                <a:gd name="T12" fmla="*/ 2301 w 2301"/>
                <a:gd name="T13" fmla="*/ 39 h 2396"/>
                <a:gd name="T14" fmla="*/ 2301 w 2301"/>
                <a:gd name="T15" fmla="*/ 1233 h 2396"/>
                <a:gd name="T16" fmla="*/ 2262 w 2301"/>
                <a:gd name="T17" fmla="*/ 1271 h 2396"/>
                <a:gd name="T18" fmla="*/ 2223 w 2301"/>
                <a:gd name="T19" fmla="*/ 1233 h 2396"/>
                <a:gd name="T20" fmla="*/ 2223 w 2301"/>
                <a:gd name="T21" fmla="*/ 77 h 2396"/>
                <a:gd name="T22" fmla="*/ 77 w 2301"/>
                <a:gd name="T23" fmla="*/ 77 h 2396"/>
                <a:gd name="T24" fmla="*/ 77 w 2301"/>
                <a:gd name="T25" fmla="*/ 2318 h 2396"/>
                <a:gd name="T26" fmla="*/ 1244 w 2301"/>
                <a:gd name="T27" fmla="*/ 2318 h 2396"/>
                <a:gd name="T28" fmla="*/ 1283 w 2301"/>
                <a:gd name="T29" fmla="*/ 2357 h 2396"/>
                <a:gd name="T30" fmla="*/ 1244 w 2301"/>
                <a:gd name="T31" fmla="*/ 2396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1" h="2396">
                  <a:moveTo>
                    <a:pt x="1244" y="2396"/>
                  </a:moveTo>
                  <a:cubicBezTo>
                    <a:pt x="39" y="2396"/>
                    <a:pt x="39" y="2396"/>
                    <a:pt x="39" y="2396"/>
                  </a:cubicBezTo>
                  <a:cubicBezTo>
                    <a:pt x="17" y="2396"/>
                    <a:pt x="0" y="2378"/>
                    <a:pt x="0" y="2357"/>
                  </a:cubicBezTo>
                  <a:cubicBezTo>
                    <a:pt x="0" y="39"/>
                    <a:pt x="0" y="39"/>
                    <a:pt x="0" y="39"/>
                  </a:cubicBezTo>
                  <a:cubicBezTo>
                    <a:pt x="0" y="17"/>
                    <a:pt x="17" y="0"/>
                    <a:pt x="39" y="0"/>
                  </a:cubicBezTo>
                  <a:cubicBezTo>
                    <a:pt x="2262" y="0"/>
                    <a:pt x="2262" y="0"/>
                    <a:pt x="2262" y="0"/>
                  </a:cubicBezTo>
                  <a:cubicBezTo>
                    <a:pt x="2284" y="0"/>
                    <a:pt x="2301" y="17"/>
                    <a:pt x="2301" y="39"/>
                  </a:cubicBezTo>
                  <a:cubicBezTo>
                    <a:pt x="2301" y="1233"/>
                    <a:pt x="2301" y="1233"/>
                    <a:pt x="2301" y="1233"/>
                  </a:cubicBezTo>
                  <a:cubicBezTo>
                    <a:pt x="2301" y="1254"/>
                    <a:pt x="2284" y="1271"/>
                    <a:pt x="2262" y="1271"/>
                  </a:cubicBezTo>
                  <a:cubicBezTo>
                    <a:pt x="2241" y="1271"/>
                    <a:pt x="2223" y="1254"/>
                    <a:pt x="2223" y="1233"/>
                  </a:cubicBezTo>
                  <a:cubicBezTo>
                    <a:pt x="2223" y="77"/>
                    <a:pt x="2223" y="77"/>
                    <a:pt x="2223" y="77"/>
                  </a:cubicBezTo>
                  <a:cubicBezTo>
                    <a:pt x="77" y="77"/>
                    <a:pt x="77" y="77"/>
                    <a:pt x="77" y="77"/>
                  </a:cubicBezTo>
                  <a:cubicBezTo>
                    <a:pt x="77" y="2318"/>
                    <a:pt x="77" y="2318"/>
                    <a:pt x="77" y="2318"/>
                  </a:cubicBezTo>
                  <a:cubicBezTo>
                    <a:pt x="1244" y="2318"/>
                    <a:pt x="1244" y="2318"/>
                    <a:pt x="1244" y="2318"/>
                  </a:cubicBezTo>
                  <a:cubicBezTo>
                    <a:pt x="1265" y="2318"/>
                    <a:pt x="1283" y="2336"/>
                    <a:pt x="1283" y="2357"/>
                  </a:cubicBezTo>
                  <a:cubicBezTo>
                    <a:pt x="1283" y="2378"/>
                    <a:pt x="1265" y="2396"/>
                    <a:pt x="1244" y="2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64">
              <a:extLst>
                <a:ext uri="{FF2B5EF4-FFF2-40B4-BE49-F238E27FC236}">
                  <a16:creationId xmlns:a16="http://schemas.microsoft.com/office/drawing/2014/main" id="{24876EC6-48F8-4339-A958-76852E79D1AF}"/>
                </a:ext>
              </a:extLst>
            </p:cNvPr>
            <p:cNvSpPr>
              <a:spLocks/>
            </p:cNvSpPr>
            <p:nvPr/>
          </p:nvSpPr>
          <p:spPr bwMode="auto">
            <a:xfrm>
              <a:off x="3623" y="1308"/>
              <a:ext cx="125" cy="9"/>
            </a:xfrm>
            <a:custGeom>
              <a:avLst/>
              <a:gdLst>
                <a:gd name="T0" fmla="*/ 1033 w 1072"/>
                <a:gd name="T1" fmla="*/ 78 h 78"/>
                <a:gd name="T2" fmla="*/ 39 w 1072"/>
                <a:gd name="T3" fmla="*/ 78 h 78"/>
                <a:gd name="T4" fmla="*/ 0 w 1072"/>
                <a:gd name="T5" fmla="*/ 39 h 78"/>
                <a:gd name="T6" fmla="*/ 39 w 1072"/>
                <a:gd name="T7" fmla="*/ 0 h 78"/>
                <a:gd name="T8" fmla="*/ 1033 w 1072"/>
                <a:gd name="T9" fmla="*/ 0 h 78"/>
                <a:gd name="T10" fmla="*/ 1072 w 1072"/>
                <a:gd name="T11" fmla="*/ 39 h 78"/>
                <a:gd name="T12" fmla="*/ 1033 w 1072"/>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072" h="78">
                  <a:moveTo>
                    <a:pt x="1033" y="78"/>
                  </a:moveTo>
                  <a:cubicBezTo>
                    <a:pt x="39" y="78"/>
                    <a:pt x="39" y="78"/>
                    <a:pt x="39" y="78"/>
                  </a:cubicBezTo>
                  <a:cubicBezTo>
                    <a:pt x="18" y="78"/>
                    <a:pt x="0" y="60"/>
                    <a:pt x="0" y="39"/>
                  </a:cubicBezTo>
                  <a:cubicBezTo>
                    <a:pt x="0" y="18"/>
                    <a:pt x="18" y="0"/>
                    <a:pt x="39" y="0"/>
                  </a:cubicBezTo>
                  <a:cubicBezTo>
                    <a:pt x="1033" y="0"/>
                    <a:pt x="1033" y="0"/>
                    <a:pt x="1033" y="0"/>
                  </a:cubicBezTo>
                  <a:cubicBezTo>
                    <a:pt x="1055" y="0"/>
                    <a:pt x="1072" y="18"/>
                    <a:pt x="1072" y="39"/>
                  </a:cubicBezTo>
                  <a:cubicBezTo>
                    <a:pt x="1072" y="60"/>
                    <a:pt x="1055" y="78"/>
                    <a:pt x="1033"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65">
              <a:extLst>
                <a:ext uri="{FF2B5EF4-FFF2-40B4-BE49-F238E27FC236}">
                  <a16:creationId xmlns:a16="http://schemas.microsoft.com/office/drawing/2014/main" id="{BFAE4FD7-90BB-48E0-9B69-08FD72E73EA2}"/>
                </a:ext>
              </a:extLst>
            </p:cNvPr>
            <p:cNvSpPr>
              <a:spLocks/>
            </p:cNvSpPr>
            <p:nvPr/>
          </p:nvSpPr>
          <p:spPr bwMode="auto">
            <a:xfrm>
              <a:off x="3536" y="1287"/>
              <a:ext cx="73" cy="52"/>
            </a:xfrm>
            <a:custGeom>
              <a:avLst/>
              <a:gdLst>
                <a:gd name="T0" fmla="*/ 227 w 632"/>
                <a:gd name="T1" fmla="*/ 444 h 444"/>
                <a:gd name="T2" fmla="*/ 200 w 632"/>
                <a:gd name="T3" fmla="*/ 433 h 444"/>
                <a:gd name="T4" fmla="*/ 15 w 632"/>
                <a:gd name="T5" fmla="*/ 248 h 444"/>
                <a:gd name="T6" fmla="*/ 15 w 632"/>
                <a:gd name="T7" fmla="*/ 193 h 444"/>
                <a:gd name="T8" fmla="*/ 70 w 632"/>
                <a:gd name="T9" fmla="*/ 193 h 444"/>
                <a:gd name="T10" fmla="*/ 227 w 632"/>
                <a:gd name="T11" fmla="*/ 350 h 444"/>
                <a:gd name="T12" fmla="*/ 562 w 632"/>
                <a:gd name="T13" fmla="*/ 15 h 444"/>
                <a:gd name="T14" fmla="*/ 617 w 632"/>
                <a:gd name="T15" fmla="*/ 15 h 444"/>
                <a:gd name="T16" fmla="*/ 617 w 632"/>
                <a:gd name="T17" fmla="*/ 70 h 444"/>
                <a:gd name="T18" fmla="*/ 255 w 632"/>
                <a:gd name="T19" fmla="*/ 433 h 444"/>
                <a:gd name="T20" fmla="*/ 227 w 632"/>
                <a:gd name="T21" fmla="*/ 444 h 444"/>
                <a:gd name="T22" fmla="*/ 227 w 632"/>
                <a:gd name="T23"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2" h="444">
                  <a:moveTo>
                    <a:pt x="227" y="444"/>
                  </a:moveTo>
                  <a:cubicBezTo>
                    <a:pt x="217" y="444"/>
                    <a:pt x="207" y="440"/>
                    <a:pt x="200" y="433"/>
                  </a:cubicBezTo>
                  <a:cubicBezTo>
                    <a:pt x="15" y="248"/>
                    <a:pt x="15" y="248"/>
                    <a:pt x="15" y="248"/>
                  </a:cubicBezTo>
                  <a:cubicBezTo>
                    <a:pt x="0" y="233"/>
                    <a:pt x="0" y="208"/>
                    <a:pt x="15" y="193"/>
                  </a:cubicBezTo>
                  <a:cubicBezTo>
                    <a:pt x="30" y="178"/>
                    <a:pt x="55" y="178"/>
                    <a:pt x="70" y="193"/>
                  </a:cubicBezTo>
                  <a:cubicBezTo>
                    <a:pt x="227" y="350"/>
                    <a:pt x="227" y="350"/>
                    <a:pt x="227" y="350"/>
                  </a:cubicBezTo>
                  <a:cubicBezTo>
                    <a:pt x="562" y="15"/>
                    <a:pt x="562" y="15"/>
                    <a:pt x="562" y="15"/>
                  </a:cubicBezTo>
                  <a:cubicBezTo>
                    <a:pt x="577" y="0"/>
                    <a:pt x="602" y="0"/>
                    <a:pt x="617" y="15"/>
                  </a:cubicBezTo>
                  <a:cubicBezTo>
                    <a:pt x="632" y="30"/>
                    <a:pt x="632" y="55"/>
                    <a:pt x="617" y="70"/>
                  </a:cubicBezTo>
                  <a:cubicBezTo>
                    <a:pt x="255" y="433"/>
                    <a:pt x="255" y="433"/>
                    <a:pt x="255" y="433"/>
                  </a:cubicBezTo>
                  <a:cubicBezTo>
                    <a:pt x="247" y="440"/>
                    <a:pt x="238" y="444"/>
                    <a:pt x="227" y="444"/>
                  </a:cubicBezTo>
                  <a:cubicBezTo>
                    <a:pt x="227" y="444"/>
                    <a:pt x="227" y="444"/>
                    <a:pt x="227" y="4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66">
              <a:extLst>
                <a:ext uri="{FF2B5EF4-FFF2-40B4-BE49-F238E27FC236}">
                  <a16:creationId xmlns:a16="http://schemas.microsoft.com/office/drawing/2014/main" id="{D2034101-8B83-4471-92BA-F2990337084B}"/>
                </a:ext>
              </a:extLst>
            </p:cNvPr>
            <p:cNvSpPr>
              <a:spLocks noEditPoints="1"/>
            </p:cNvSpPr>
            <p:nvPr/>
          </p:nvSpPr>
          <p:spPr bwMode="auto">
            <a:xfrm>
              <a:off x="3691" y="1436"/>
              <a:ext cx="89" cy="89"/>
            </a:xfrm>
            <a:custGeom>
              <a:avLst/>
              <a:gdLst>
                <a:gd name="T0" fmla="*/ 380 w 761"/>
                <a:gd name="T1" fmla="*/ 761 h 761"/>
                <a:gd name="T2" fmla="*/ 256 w 761"/>
                <a:gd name="T3" fmla="*/ 637 h 761"/>
                <a:gd name="T4" fmla="*/ 256 w 761"/>
                <a:gd name="T5" fmla="*/ 505 h 761"/>
                <a:gd name="T6" fmla="*/ 124 w 761"/>
                <a:gd name="T7" fmla="*/ 505 h 761"/>
                <a:gd name="T8" fmla="*/ 0 w 761"/>
                <a:gd name="T9" fmla="*/ 381 h 761"/>
                <a:gd name="T10" fmla="*/ 124 w 761"/>
                <a:gd name="T11" fmla="*/ 257 h 761"/>
                <a:gd name="T12" fmla="*/ 256 w 761"/>
                <a:gd name="T13" fmla="*/ 257 h 761"/>
                <a:gd name="T14" fmla="*/ 256 w 761"/>
                <a:gd name="T15" fmla="*/ 124 h 761"/>
                <a:gd name="T16" fmla="*/ 380 w 761"/>
                <a:gd name="T17" fmla="*/ 0 h 761"/>
                <a:gd name="T18" fmla="*/ 504 w 761"/>
                <a:gd name="T19" fmla="*/ 124 h 761"/>
                <a:gd name="T20" fmla="*/ 504 w 761"/>
                <a:gd name="T21" fmla="*/ 257 h 761"/>
                <a:gd name="T22" fmla="*/ 637 w 761"/>
                <a:gd name="T23" fmla="*/ 257 h 761"/>
                <a:gd name="T24" fmla="*/ 761 w 761"/>
                <a:gd name="T25" fmla="*/ 381 h 761"/>
                <a:gd name="T26" fmla="*/ 637 w 761"/>
                <a:gd name="T27" fmla="*/ 505 h 761"/>
                <a:gd name="T28" fmla="*/ 504 w 761"/>
                <a:gd name="T29" fmla="*/ 505 h 761"/>
                <a:gd name="T30" fmla="*/ 504 w 761"/>
                <a:gd name="T31" fmla="*/ 637 h 761"/>
                <a:gd name="T32" fmla="*/ 380 w 761"/>
                <a:gd name="T33" fmla="*/ 761 h 761"/>
                <a:gd name="T34" fmla="*/ 124 w 761"/>
                <a:gd name="T35" fmla="*/ 334 h 761"/>
                <a:gd name="T36" fmla="*/ 78 w 761"/>
                <a:gd name="T37" fmla="*/ 381 h 761"/>
                <a:gd name="T38" fmla="*/ 124 w 761"/>
                <a:gd name="T39" fmla="*/ 427 h 761"/>
                <a:gd name="T40" fmla="*/ 295 w 761"/>
                <a:gd name="T41" fmla="*/ 427 h 761"/>
                <a:gd name="T42" fmla="*/ 334 w 761"/>
                <a:gd name="T43" fmla="*/ 466 h 761"/>
                <a:gd name="T44" fmla="*/ 334 w 761"/>
                <a:gd name="T45" fmla="*/ 637 h 761"/>
                <a:gd name="T46" fmla="*/ 380 w 761"/>
                <a:gd name="T47" fmla="*/ 683 h 761"/>
                <a:gd name="T48" fmla="*/ 427 w 761"/>
                <a:gd name="T49" fmla="*/ 637 h 761"/>
                <a:gd name="T50" fmla="*/ 427 w 761"/>
                <a:gd name="T51" fmla="*/ 466 h 761"/>
                <a:gd name="T52" fmla="*/ 465 w 761"/>
                <a:gd name="T53" fmla="*/ 427 h 761"/>
                <a:gd name="T54" fmla="*/ 637 w 761"/>
                <a:gd name="T55" fmla="*/ 427 h 761"/>
                <a:gd name="T56" fmla="*/ 683 w 761"/>
                <a:gd name="T57" fmla="*/ 381 h 761"/>
                <a:gd name="T58" fmla="*/ 637 w 761"/>
                <a:gd name="T59" fmla="*/ 334 h 761"/>
                <a:gd name="T60" fmla="*/ 465 w 761"/>
                <a:gd name="T61" fmla="*/ 334 h 761"/>
                <a:gd name="T62" fmla="*/ 427 w 761"/>
                <a:gd name="T63" fmla="*/ 296 h 761"/>
                <a:gd name="T64" fmla="*/ 427 w 761"/>
                <a:gd name="T65" fmla="*/ 124 h 761"/>
                <a:gd name="T66" fmla="*/ 380 w 761"/>
                <a:gd name="T67" fmla="*/ 78 h 761"/>
                <a:gd name="T68" fmla="*/ 334 w 761"/>
                <a:gd name="T69" fmla="*/ 124 h 761"/>
                <a:gd name="T70" fmla="*/ 334 w 761"/>
                <a:gd name="T71" fmla="*/ 296 h 761"/>
                <a:gd name="T72" fmla="*/ 295 w 761"/>
                <a:gd name="T73" fmla="*/ 334 h 761"/>
                <a:gd name="T74" fmla="*/ 124 w 761"/>
                <a:gd name="T75" fmla="*/ 33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1" h="761">
                  <a:moveTo>
                    <a:pt x="380" y="761"/>
                  </a:moveTo>
                  <a:cubicBezTo>
                    <a:pt x="312" y="761"/>
                    <a:pt x="256" y="705"/>
                    <a:pt x="256" y="637"/>
                  </a:cubicBezTo>
                  <a:cubicBezTo>
                    <a:pt x="256" y="505"/>
                    <a:pt x="256" y="505"/>
                    <a:pt x="256" y="505"/>
                  </a:cubicBezTo>
                  <a:cubicBezTo>
                    <a:pt x="124" y="505"/>
                    <a:pt x="124" y="505"/>
                    <a:pt x="124" y="505"/>
                  </a:cubicBezTo>
                  <a:cubicBezTo>
                    <a:pt x="56" y="505"/>
                    <a:pt x="0" y="449"/>
                    <a:pt x="0" y="381"/>
                  </a:cubicBezTo>
                  <a:cubicBezTo>
                    <a:pt x="0" y="312"/>
                    <a:pt x="56" y="257"/>
                    <a:pt x="124" y="257"/>
                  </a:cubicBezTo>
                  <a:cubicBezTo>
                    <a:pt x="256" y="257"/>
                    <a:pt x="256" y="257"/>
                    <a:pt x="256" y="257"/>
                  </a:cubicBezTo>
                  <a:cubicBezTo>
                    <a:pt x="256" y="124"/>
                    <a:pt x="256" y="124"/>
                    <a:pt x="256" y="124"/>
                  </a:cubicBezTo>
                  <a:cubicBezTo>
                    <a:pt x="256" y="56"/>
                    <a:pt x="312" y="0"/>
                    <a:pt x="380" y="0"/>
                  </a:cubicBezTo>
                  <a:cubicBezTo>
                    <a:pt x="449" y="0"/>
                    <a:pt x="504" y="56"/>
                    <a:pt x="504" y="124"/>
                  </a:cubicBezTo>
                  <a:cubicBezTo>
                    <a:pt x="504" y="257"/>
                    <a:pt x="504" y="257"/>
                    <a:pt x="504" y="257"/>
                  </a:cubicBezTo>
                  <a:cubicBezTo>
                    <a:pt x="637" y="257"/>
                    <a:pt x="637" y="257"/>
                    <a:pt x="637" y="257"/>
                  </a:cubicBezTo>
                  <a:cubicBezTo>
                    <a:pt x="705" y="257"/>
                    <a:pt x="761" y="312"/>
                    <a:pt x="761" y="381"/>
                  </a:cubicBezTo>
                  <a:cubicBezTo>
                    <a:pt x="761" y="449"/>
                    <a:pt x="705" y="505"/>
                    <a:pt x="637" y="505"/>
                  </a:cubicBezTo>
                  <a:cubicBezTo>
                    <a:pt x="504" y="505"/>
                    <a:pt x="504" y="505"/>
                    <a:pt x="504" y="505"/>
                  </a:cubicBezTo>
                  <a:cubicBezTo>
                    <a:pt x="504" y="637"/>
                    <a:pt x="504" y="637"/>
                    <a:pt x="504" y="637"/>
                  </a:cubicBezTo>
                  <a:cubicBezTo>
                    <a:pt x="504" y="705"/>
                    <a:pt x="449" y="761"/>
                    <a:pt x="380" y="761"/>
                  </a:cubicBezTo>
                  <a:close/>
                  <a:moveTo>
                    <a:pt x="124" y="334"/>
                  </a:moveTo>
                  <a:cubicBezTo>
                    <a:pt x="98" y="334"/>
                    <a:pt x="78" y="355"/>
                    <a:pt x="78" y="381"/>
                  </a:cubicBezTo>
                  <a:cubicBezTo>
                    <a:pt x="78" y="406"/>
                    <a:pt x="98" y="427"/>
                    <a:pt x="124" y="427"/>
                  </a:cubicBezTo>
                  <a:cubicBezTo>
                    <a:pt x="295" y="427"/>
                    <a:pt x="295" y="427"/>
                    <a:pt x="295" y="427"/>
                  </a:cubicBezTo>
                  <a:cubicBezTo>
                    <a:pt x="317" y="427"/>
                    <a:pt x="334" y="444"/>
                    <a:pt x="334" y="466"/>
                  </a:cubicBezTo>
                  <a:cubicBezTo>
                    <a:pt x="334" y="637"/>
                    <a:pt x="334" y="637"/>
                    <a:pt x="334" y="637"/>
                  </a:cubicBezTo>
                  <a:cubicBezTo>
                    <a:pt x="334" y="663"/>
                    <a:pt x="355" y="683"/>
                    <a:pt x="380" y="683"/>
                  </a:cubicBezTo>
                  <a:cubicBezTo>
                    <a:pt x="406" y="683"/>
                    <a:pt x="427" y="663"/>
                    <a:pt x="427" y="637"/>
                  </a:cubicBezTo>
                  <a:cubicBezTo>
                    <a:pt x="427" y="466"/>
                    <a:pt x="427" y="466"/>
                    <a:pt x="427" y="466"/>
                  </a:cubicBezTo>
                  <a:cubicBezTo>
                    <a:pt x="427" y="444"/>
                    <a:pt x="444" y="427"/>
                    <a:pt x="465" y="427"/>
                  </a:cubicBezTo>
                  <a:cubicBezTo>
                    <a:pt x="637" y="427"/>
                    <a:pt x="637" y="427"/>
                    <a:pt x="637" y="427"/>
                  </a:cubicBezTo>
                  <a:cubicBezTo>
                    <a:pt x="662" y="427"/>
                    <a:pt x="683" y="406"/>
                    <a:pt x="683" y="381"/>
                  </a:cubicBezTo>
                  <a:cubicBezTo>
                    <a:pt x="683" y="355"/>
                    <a:pt x="662" y="334"/>
                    <a:pt x="637" y="334"/>
                  </a:cubicBezTo>
                  <a:cubicBezTo>
                    <a:pt x="465" y="334"/>
                    <a:pt x="465" y="334"/>
                    <a:pt x="465" y="334"/>
                  </a:cubicBezTo>
                  <a:cubicBezTo>
                    <a:pt x="444" y="334"/>
                    <a:pt x="427" y="317"/>
                    <a:pt x="427" y="296"/>
                  </a:cubicBezTo>
                  <a:cubicBezTo>
                    <a:pt x="427" y="124"/>
                    <a:pt x="427" y="124"/>
                    <a:pt x="427" y="124"/>
                  </a:cubicBezTo>
                  <a:cubicBezTo>
                    <a:pt x="427" y="99"/>
                    <a:pt x="406" y="78"/>
                    <a:pt x="380" y="78"/>
                  </a:cubicBezTo>
                  <a:cubicBezTo>
                    <a:pt x="355" y="78"/>
                    <a:pt x="334" y="99"/>
                    <a:pt x="334" y="124"/>
                  </a:cubicBezTo>
                  <a:cubicBezTo>
                    <a:pt x="334" y="296"/>
                    <a:pt x="334" y="296"/>
                    <a:pt x="334" y="296"/>
                  </a:cubicBezTo>
                  <a:cubicBezTo>
                    <a:pt x="334" y="317"/>
                    <a:pt x="317" y="334"/>
                    <a:pt x="295" y="334"/>
                  </a:cubicBezTo>
                  <a:lnTo>
                    <a:pt x="124"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67">
              <a:extLst>
                <a:ext uri="{FF2B5EF4-FFF2-40B4-BE49-F238E27FC236}">
                  <a16:creationId xmlns:a16="http://schemas.microsoft.com/office/drawing/2014/main" id="{593DB48A-DB2C-44DD-93EE-2B89E0C1BE6C}"/>
                </a:ext>
              </a:extLst>
            </p:cNvPr>
            <p:cNvSpPr>
              <a:spLocks noEditPoints="1"/>
            </p:cNvSpPr>
            <p:nvPr/>
          </p:nvSpPr>
          <p:spPr bwMode="auto">
            <a:xfrm>
              <a:off x="3670" y="1415"/>
              <a:ext cx="131" cy="131"/>
            </a:xfrm>
            <a:custGeom>
              <a:avLst/>
              <a:gdLst>
                <a:gd name="T0" fmla="*/ 560 w 1121"/>
                <a:gd name="T1" fmla="*/ 1121 h 1121"/>
                <a:gd name="T2" fmla="*/ 0 w 1121"/>
                <a:gd name="T3" fmla="*/ 561 h 1121"/>
                <a:gd name="T4" fmla="*/ 560 w 1121"/>
                <a:gd name="T5" fmla="*/ 0 h 1121"/>
                <a:gd name="T6" fmla="*/ 1121 w 1121"/>
                <a:gd name="T7" fmla="*/ 561 h 1121"/>
                <a:gd name="T8" fmla="*/ 560 w 1121"/>
                <a:gd name="T9" fmla="*/ 1121 h 1121"/>
                <a:gd name="T10" fmla="*/ 560 w 1121"/>
                <a:gd name="T11" fmla="*/ 78 h 1121"/>
                <a:gd name="T12" fmla="*/ 77 w 1121"/>
                <a:gd name="T13" fmla="*/ 561 h 1121"/>
                <a:gd name="T14" fmla="*/ 560 w 1121"/>
                <a:gd name="T15" fmla="*/ 1044 h 1121"/>
                <a:gd name="T16" fmla="*/ 1043 w 1121"/>
                <a:gd name="T17" fmla="*/ 561 h 1121"/>
                <a:gd name="T18" fmla="*/ 560 w 1121"/>
                <a:gd name="T19" fmla="*/ 78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1" h="1121">
                  <a:moveTo>
                    <a:pt x="560" y="1121"/>
                  </a:moveTo>
                  <a:cubicBezTo>
                    <a:pt x="251" y="1121"/>
                    <a:pt x="0" y="870"/>
                    <a:pt x="0" y="561"/>
                  </a:cubicBezTo>
                  <a:cubicBezTo>
                    <a:pt x="0" y="252"/>
                    <a:pt x="251" y="0"/>
                    <a:pt x="560" y="0"/>
                  </a:cubicBezTo>
                  <a:cubicBezTo>
                    <a:pt x="869" y="0"/>
                    <a:pt x="1121" y="252"/>
                    <a:pt x="1121" y="561"/>
                  </a:cubicBezTo>
                  <a:cubicBezTo>
                    <a:pt x="1121" y="870"/>
                    <a:pt x="869" y="1121"/>
                    <a:pt x="560" y="1121"/>
                  </a:cubicBezTo>
                  <a:close/>
                  <a:moveTo>
                    <a:pt x="560" y="78"/>
                  </a:moveTo>
                  <a:cubicBezTo>
                    <a:pt x="294" y="78"/>
                    <a:pt x="77" y="294"/>
                    <a:pt x="77" y="561"/>
                  </a:cubicBezTo>
                  <a:cubicBezTo>
                    <a:pt x="77" y="827"/>
                    <a:pt x="294" y="1044"/>
                    <a:pt x="560" y="1044"/>
                  </a:cubicBezTo>
                  <a:cubicBezTo>
                    <a:pt x="827" y="1044"/>
                    <a:pt x="1043" y="827"/>
                    <a:pt x="1043" y="561"/>
                  </a:cubicBezTo>
                  <a:cubicBezTo>
                    <a:pt x="1043" y="294"/>
                    <a:pt x="827" y="78"/>
                    <a:pt x="56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68">
              <a:extLst>
                <a:ext uri="{FF2B5EF4-FFF2-40B4-BE49-F238E27FC236}">
                  <a16:creationId xmlns:a16="http://schemas.microsoft.com/office/drawing/2014/main" id="{274C1005-042C-43E8-B394-25BD4A819903}"/>
                </a:ext>
              </a:extLst>
            </p:cNvPr>
            <p:cNvSpPr>
              <a:spLocks/>
            </p:cNvSpPr>
            <p:nvPr/>
          </p:nvSpPr>
          <p:spPr bwMode="auto">
            <a:xfrm>
              <a:off x="3623" y="1380"/>
              <a:ext cx="125" cy="9"/>
            </a:xfrm>
            <a:custGeom>
              <a:avLst/>
              <a:gdLst>
                <a:gd name="T0" fmla="*/ 1033 w 1072"/>
                <a:gd name="T1" fmla="*/ 78 h 78"/>
                <a:gd name="T2" fmla="*/ 39 w 1072"/>
                <a:gd name="T3" fmla="*/ 78 h 78"/>
                <a:gd name="T4" fmla="*/ 0 w 1072"/>
                <a:gd name="T5" fmla="*/ 39 h 78"/>
                <a:gd name="T6" fmla="*/ 39 w 1072"/>
                <a:gd name="T7" fmla="*/ 0 h 78"/>
                <a:gd name="T8" fmla="*/ 1033 w 1072"/>
                <a:gd name="T9" fmla="*/ 0 h 78"/>
                <a:gd name="T10" fmla="*/ 1072 w 1072"/>
                <a:gd name="T11" fmla="*/ 39 h 78"/>
                <a:gd name="T12" fmla="*/ 1033 w 1072"/>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072" h="78">
                  <a:moveTo>
                    <a:pt x="1033" y="78"/>
                  </a:moveTo>
                  <a:cubicBezTo>
                    <a:pt x="39" y="78"/>
                    <a:pt x="39" y="78"/>
                    <a:pt x="39" y="78"/>
                  </a:cubicBezTo>
                  <a:cubicBezTo>
                    <a:pt x="18" y="78"/>
                    <a:pt x="0" y="61"/>
                    <a:pt x="0" y="39"/>
                  </a:cubicBezTo>
                  <a:cubicBezTo>
                    <a:pt x="0" y="18"/>
                    <a:pt x="18" y="0"/>
                    <a:pt x="39" y="0"/>
                  </a:cubicBezTo>
                  <a:cubicBezTo>
                    <a:pt x="1033" y="0"/>
                    <a:pt x="1033" y="0"/>
                    <a:pt x="1033" y="0"/>
                  </a:cubicBezTo>
                  <a:cubicBezTo>
                    <a:pt x="1055" y="0"/>
                    <a:pt x="1072" y="18"/>
                    <a:pt x="1072" y="39"/>
                  </a:cubicBezTo>
                  <a:cubicBezTo>
                    <a:pt x="1072" y="61"/>
                    <a:pt x="1055" y="78"/>
                    <a:pt x="1033"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69">
              <a:extLst>
                <a:ext uri="{FF2B5EF4-FFF2-40B4-BE49-F238E27FC236}">
                  <a16:creationId xmlns:a16="http://schemas.microsoft.com/office/drawing/2014/main" id="{0C206D80-E9D7-4837-A2FA-3ADC80D533E5}"/>
                </a:ext>
              </a:extLst>
            </p:cNvPr>
            <p:cNvSpPr>
              <a:spLocks/>
            </p:cNvSpPr>
            <p:nvPr/>
          </p:nvSpPr>
          <p:spPr bwMode="auto">
            <a:xfrm>
              <a:off x="3536" y="1359"/>
              <a:ext cx="73" cy="52"/>
            </a:xfrm>
            <a:custGeom>
              <a:avLst/>
              <a:gdLst>
                <a:gd name="T0" fmla="*/ 227 w 632"/>
                <a:gd name="T1" fmla="*/ 444 h 444"/>
                <a:gd name="T2" fmla="*/ 200 w 632"/>
                <a:gd name="T3" fmla="*/ 433 h 444"/>
                <a:gd name="T4" fmla="*/ 15 w 632"/>
                <a:gd name="T5" fmla="*/ 248 h 444"/>
                <a:gd name="T6" fmla="*/ 15 w 632"/>
                <a:gd name="T7" fmla="*/ 193 h 444"/>
                <a:gd name="T8" fmla="*/ 70 w 632"/>
                <a:gd name="T9" fmla="*/ 193 h 444"/>
                <a:gd name="T10" fmla="*/ 227 w 632"/>
                <a:gd name="T11" fmla="*/ 351 h 444"/>
                <a:gd name="T12" fmla="*/ 562 w 632"/>
                <a:gd name="T13" fmla="*/ 15 h 444"/>
                <a:gd name="T14" fmla="*/ 617 w 632"/>
                <a:gd name="T15" fmla="*/ 15 h 444"/>
                <a:gd name="T16" fmla="*/ 617 w 632"/>
                <a:gd name="T17" fmla="*/ 70 h 444"/>
                <a:gd name="T18" fmla="*/ 255 w 632"/>
                <a:gd name="T19" fmla="*/ 433 h 444"/>
                <a:gd name="T20" fmla="*/ 227 w 632"/>
                <a:gd name="T21" fmla="*/ 444 h 444"/>
                <a:gd name="T22" fmla="*/ 227 w 632"/>
                <a:gd name="T23"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2" h="444">
                  <a:moveTo>
                    <a:pt x="227" y="444"/>
                  </a:moveTo>
                  <a:cubicBezTo>
                    <a:pt x="217" y="444"/>
                    <a:pt x="207" y="440"/>
                    <a:pt x="200" y="433"/>
                  </a:cubicBezTo>
                  <a:cubicBezTo>
                    <a:pt x="15" y="248"/>
                    <a:pt x="15" y="248"/>
                    <a:pt x="15" y="248"/>
                  </a:cubicBezTo>
                  <a:cubicBezTo>
                    <a:pt x="0" y="233"/>
                    <a:pt x="0" y="209"/>
                    <a:pt x="15" y="193"/>
                  </a:cubicBezTo>
                  <a:cubicBezTo>
                    <a:pt x="30" y="178"/>
                    <a:pt x="55" y="178"/>
                    <a:pt x="70" y="193"/>
                  </a:cubicBezTo>
                  <a:cubicBezTo>
                    <a:pt x="227" y="351"/>
                    <a:pt x="227" y="351"/>
                    <a:pt x="227" y="351"/>
                  </a:cubicBezTo>
                  <a:cubicBezTo>
                    <a:pt x="562" y="15"/>
                    <a:pt x="562" y="15"/>
                    <a:pt x="562" y="15"/>
                  </a:cubicBezTo>
                  <a:cubicBezTo>
                    <a:pt x="577" y="0"/>
                    <a:pt x="602" y="0"/>
                    <a:pt x="617" y="15"/>
                  </a:cubicBezTo>
                  <a:cubicBezTo>
                    <a:pt x="632" y="31"/>
                    <a:pt x="632" y="55"/>
                    <a:pt x="617" y="70"/>
                  </a:cubicBezTo>
                  <a:cubicBezTo>
                    <a:pt x="255" y="433"/>
                    <a:pt x="255" y="433"/>
                    <a:pt x="255" y="433"/>
                  </a:cubicBezTo>
                  <a:cubicBezTo>
                    <a:pt x="247" y="440"/>
                    <a:pt x="238" y="444"/>
                    <a:pt x="227" y="444"/>
                  </a:cubicBezTo>
                  <a:cubicBezTo>
                    <a:pt x="227" y="444"/>
                    <a:pt x="227" y="444"/>
                    <a:pt x="227" y="4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70">
              <a:extLst>
                <a:ext uri="{FF2B5EF4-FFF2-40B4-BE49-F238E27FC236}">
                  <a16:creationId xmlns:a16="http://schemas.microsoft.com/office/drawing/2014/main" id="{C5E3141F-2378-47F8-8519-274E0486348D}"/>
                </a:ext>
              </a:extLst>
            </p:cNvPr>
            <p:cNvSpPr>
              <a:spLocks/>
            </p:cNvSpPr>
            <p:nvPr/>
          </p:nvSpPr>
          <p:spPr bwMode="auto">
            <a:xfrm>
              <a:off x="3623" y="1453"/>
              <a:ext cx="35" cy="9"/>
            </a:xfrm>
            <a:custGeom>
              <a:avLst/>
              <a:gdLst>
                <a:gd name="T0" fmla="*/ 266 w 304"/>
                <a:gd name="T1" fmla="*/ 77 h 77"/>
                <a:gd name="T2" fmla="*/ 39 w 304"/>
                <a:gd name="T3" fmla="*/ 77 h 77"/>
                <a:gd name="T4" fmla="*/ 0 w 304"/>
                <a:gd name="T5" fmla="*/ 39 h 77"/>
                <a:gd name="T6" fmla="*/ 39 w 304"/>
                <a:gd name="T7" fmla="*/ 0 h 77"/>
                <a:gd name="T8" fmla="*/ 266 w 304"/>
                <a:gd name="T9" fmla="*/ 0 h 77"/>
                <a:gd name="T10" fmla="*/ 304 w 304"/>
                <a:gd name="T11" fmla="*/ 39 h 77"/>
                <a:gd name="T12" fmla="*/ 266 w 304"/>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304" h="77">
                  <a:moveTo>
                    <a:pt x="266" y="77"/>
                  </a:moveTo>
                  <a:cubicBezTo>
                    <a:pt x="39" y="77"/>
                    <a:pt x="39" y="77"/>
                    <a:pt x="39" y="77"/>
                  </a:cubicBezTo>
                  <a:cubicBezTo>
                    <a:pt x="18" y="77"/>
                    <a:pt x="0" y="60"/>
                    <a:pt x="0" y="39"/>
                  </a:cubicBezTo>
                  <a:cubicBezTo>
                    <a:pt x="0" y="17"/>
                    <a:pt x="18" y="0"/>
                    <a:pt x="39" y="0"/>
                  </a:cubicBezTo>
                  <a:cubicBezTo>
                    <a:pt x="266" y="0"/>
                    <a:pt x="266" y="0"/>
                    <a:pt x="266" y="0"/>
                  </a:cubicBezTo>
                  <a:cubicBezTo>
                    <a:pt x="287" y="0"/>
                    <a:pt x="304" y="17"/>
                    <a:pt x="304" y="39"/>
                  </a:cubicBezTo>
                  <a:cubicBezTo>
                    <a:pt x="304" y="60"/>
                    <a:pt x="287" y="77"/>
                    <a:pt x="266"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71">
              <a:extLst>
                <a:ext uri="{FF2B5EF4-FFF2-40B4-BE49-F238E27FC236}">
                  <a16:creationId xmlns:a16="http://schemas.microsoft.com/office/drawing/2014/main" id="{07ECA103-8672-467B-8322-037F38CA8658}"/>
                </a:ext>
              </a:extLst>
            </p:cNvPr>
            <p:cNvSpPr>
              <a:spLocks/>
            </p:cNvSpPr>
            <p:nvPr/>
          </p:nvSpPr>
          <p:spPr bwMode="auto">
            <a:xfrm>
              <a:off x="3536" y="1431"/>
              <a:ext cx="73" cy="52"/>
            </a:xfrm>
            <a:custGeom>
              <a:avLst/>
              <a:gdLst>
                <a:gd name="T0" fmla="*/ 227 w 632"/>
                <a:gd name="T1" fmla="*/ 444 h 444"/>
                <a:gd name="T2" fmla="*/ 200 w 632"/>
                <a:gd name="T3" fmla="*/ 432 h 444"/>
                <a:gd name="T4" fmla="*/ 15 w 632"/>
                <a:gd name="T5" fmla="*/ 248 h 444"/>
                <a:gd name="T6" fmla="*/ 15 w 632"/>
                <a:gd name="T7" fmla="*/ 193 h 444"/>
                <a:gd name="T8" fmla="*/ 70 w 632"/>
                <a:gd name="T9" fmla="*/ 193 h 444"/>
                <a:gd name="T10" fmla="*/ 227 w 632"/>
                <a:gd name="T11" fmla="*/ 350 h 444"/>
                <a:gd name="T12" fmla="*/ 562 w 632"/>
                <a:gd name="T13" fmla="*/ 15 h 444"/>
                <a:gd name="T14" fmla="*/ 617 w 632"/>
                <a:gd name="T15" fmla="*/ 15 h 444"/>
                <a:gd name="T16" fmla="*/ 617 w 632"/>
                <a:gd name="T17" fmla="*/ 70 h 444"/>
                <a:gd name="T18" fmla="*/ 255 w 632"/>
                <a:gd name="T19" fmla="*/ 432 h 444"/>
                <a:gd name="T20" fmla="*/ 227 w 632"/>
                <a:gd name="T21" fmla="*/ 444 h 444"/>
                <a:gd name="T22" fmla="*/ 227 w 632"/>
                <a:gd name="T23"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2" h="444">
                  <a:moveTo>
                    <a:pt x="227" y="444"/>
                  </a:moveTo>
                  <a:cubicBezTo>
                    <a:pt x="217" y="444"/>
                    <a:pt x="207" y="440"/>
                    <a:pt x="200" y="432"/>
                  </a:cubicBezTo>
                  <a:cubicBezTo>
                    <a:pt x="15" y="248"/>
                    <a:pt x="15" y="248"/>
                    <a:pt x="15" y="248"/>
                  </a:cubicBezTo>
                  <a:cubicBezTo>
                    <a:pt x="0" y="232"/>
                    <a:pt x="0" y="208"/>
                    <a:pt x="15" y="193"/>
                  </a:cubicBezTo>
                  <a:cubicBezTo>
                    <a:pt x="30" y="178"/>
                    <a:pt x="55" y="178"/>
                    <a:pt x="70" y="193"/>
                  </a:cubicBezTo>
                  <a:cubicBezTo>
                    <a:pt x="227" y="350"/>
                    <a:pt x="227" y="350"/>
                    <a:pt x="227" y="350"/>
                  </a:cubicBezTo>
                  <a:cubicBezTo>
                    <a:pt x="562" y="15"/>
                    <a:pt x="562" y="15"/>
                    <a:pt x="562" y="15"/>
                  </a:cubicBezTo>
                  <a:cubicBezTo>
                    <a:pt x="577" y="0"/>
                    <a:pt x="602" y="0"/>
                    <a:pt x="617" y="15"/>
                  </a:cubicBezTo>
                  <a:cubicBezTo>
                    <a:pt x="632" y="30"/>
                    <a:pt x="632" y="55"/>
                    <a:pt x="617" y="70"/>
                  </a:cubicBezTo>
                  <a:cubicBezTo>
                    <a:pt x="255" y="432"/>
                    <a:pt x="255" y="432"/>
                    <a:pt x="255" y="432"/>
                  </a:cubicBezTo>
                  <a:cubicBezTo>
                    <a:pt x="247" y="440"/>
                    <a:pt x="238" y="444"/>
                    <a:pt x="227" y="444"/>
                  </a:cubicBezTo>
                  <a:cubicBezTo>
                    <a:pt x="227" y="444"/>
                    <a:pt x="227" y="444"/>
                    <a:pt x="227" y="4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8" name="Freeform 226">
            <a:extLst>
              <a:ext uri="{FF2B5EF4-FFF2-40B4-BE49-F238E27FC236}">
                <a16:creationId xmlns:a16="http://schemas.microsoft.com/office/drawing/2014/main" id="{9CEC80FC-2195-4C14-97C1-DB2B3EE7E507}"/>
              </a:ext>
            </a:extLst>
          </p:cNvPr>
          <p:cNvSpPr>
            <a:spLocks noEditPoints="1"/>
          </p:cNvSpPr>
          <p:nvPr/>
        </p:nvSpPr>
        <p:spPr bwMode="auto">
          <a:xfrm>
            <a:off x="4995010" y="2979807"/>
            <a:ext cx="468313" cy="373063"/>
          </a:xfrm>
          <a:custGeom>
            <a:avLst/>
            <a:gdLst>
              <a:gd name="T0" fmla="*/ 2520 w 2520"/>
              <a:gd name="T1" fmla="*/ 1005 h 2003"/>
              <a:gd name="T2" fmla="*/ 2520 w 2520"/>
              <a:gd name="T3" fmla="*/ 1001 h 2003"/>
              <a:gd name="T4" fmla="*/ 2519 w 2520"/>
              <a:gd name="T5" fmla="*/ 998 h 2003"/>
              <a:gd name="T6" fmla="*/ 2519 w 2520"/>
              <a:gd name="T7" fmla="*/ 996 h 2003"/>
              <a:gd name="T8" fmla="*/ 2518 w 2520"/>
              <a:gd name="T9" fmla="*/ 993 h 2003"/>
              <a:gd name="T10" fmla="*/ 2517 w 2520"/>
              <a:gd name="T11" fmla="*/ 990 h 2003"/>
              <a:gd name="T12" fmla="*/ 2516 w 2520"/>
              <a:gd name="T13" fmla="*/ 987 h 2003"/>
              <a:gd name="T14" fmla="*/ 2514 w 2520"/>
              <a:gd name="T15" fmla="*/ 984 h 2003"/>
              <a:gd name="T16" fmla="*/ 2513 w 2520"/>
              <a:gd name="T17" fmla="*/ 981 h 2003"/>
              <a:gd name="T18" fmla="*/ 2511 w 2520"/>
              <a:gd name="T19" fmla="*/ 978 h 2003"/>
              <a:gd name="T20" fmla="*/ 2508 w 2520"/>
              <a:gd name="T21" fmla="*/ 976 h 2003"/>
              <a:gd name="T22" fmla="*/ 2506 w 2520"/>
              <a:gd name="T23" fmla="*/ 974 h 2003"/>
              <a:gd name="T24" fmla="*/ 2503 w 2520"/>
              <a:gd name="T25" fmla="*/ 971 h 2003"/>
              <a:gd name="T26" fmla="*/ 2501 w 2520"/>
              <a:gd name="T27" fmla="*/ 970 h 2003"/>
              <a:gd name="T28" fmla="*/ 2498 w 2520"/>
              <a:gd name="T29" fmla="*/ 968 h 2003"/>
              <a:gd name="T30" fmla="*/ 2495 w 2520"/>
              <a:gd name="T31" fmla="*/ 967 h 2003"/>
              <a:gd name="T32" fmla="*/ 15 w 2520"/>
              <a:gd name="T33" fmla="*/ 13 h 2003"/>
              <a:gd name="T34" fmla="*/ 297 w 2520"/>
              <a:gd name="T35" fmla="*/ 1003 h 2003"/>
              <a:gd name="T36" fmla="*/ 15 w 2520"/>
              <a:gd name="T37" fmla="*/ 1993 h 2003"/>
              <a:gd name="T38" fmla="*/ 55 w 2520"/>
              <a:gd name="T39" fmla="*/ 2000 h 2003"/>
              <a:gd name="T40" fmla="*/ 2496 w 2520"/>
              <a:gd name="T41" fmla="*/ 1039 h 2003"/>
              <a:gd name="T42" fmla="*/ 2499 w 2520"/>
              <a:gd name="T43" fmla="*/ 1037 h 2003"/>
              <a:gd name="T44" fmla="*/ 2502 w 2520"/>
              <a:gd name="T45" fmla="*/ 1035 h 2003"/>
              <a:gd name="T46" fmla="*/ 2505 w 2520"/>
              <a:gd name="T47" fmla="*/ 1033 h 2003"/>
              <a:gd name="T48" fmla="*/ 2507 w 2520"/>
              <a:gd name="T49" fmla="*/ 1031 h 2003"/>
              <a:gd name="T50" fmla="*/ 2510 w 2520"/>
              <a:gd name="T51" fmla="*/ 1029 h 2003"/>
              <a:gd name="T52" fmla="*/ 2512 w 2520"/>
              <a:gd name="T53" fmla="*/ 1026 h 2003"/>
              <a:gd name="T54" fmla="*/ 2514 w 2520"/>
              <a:gd name="T55" fmla="*/ 1024 h 2003"/>
              <a:gd name="T56" fmla="*/ 2515 w 2520"/>
              <a:gd name="T57" fmla="*/ 1021 h 2003"/>
              <a:gd name="T58" fmla="*/ 2517 w 2520"/>
              <a:gd name="T59" fmla="*/ 1018 h 2003"/>
              <a:gd name="T60" fmla="*/ 2518 w 2520"/>
              <a:gd name="T61" fmla="*/ 1015 h 2003"/>
              <a:gd name="T62" fmla="*/ 2519 w 2520"/>
              <a:gd name="T63" fmla="*/ 1011 h 2003"/>
              <a:gd name="T64" fmla="*/ 2519 w 2520"/>
              <a:gd name="T65" fmla="*/ 1010 h 2003"/>
              <a:gd name="T66" fmla="*/ 2519 w 2520"/>
              <a:gd name="T67" fmla="*/ 1006 h 2003"/>
              <a:gd name="T68" fmla="*/ 366 w 2520"/>
              <a:gd name="T69" fmla="*/ 964 h 2003"/>
              <a:gd name="T70" fmla="*/ 2277 w 2520"/>
              <a:gd name="T71" fmla="*/ 964 h 2003"/>
              <a:gd name="T72" fmla="*/ 366 w 2520"/>
              <a:gd name="T73" fmla="*/ 1042 h 2003"/>
              <a:gd name="T74" fmla="*/ 102 w 2520"/>
              <a:gd name="T75" fmla="*/ 1899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0" h="2003">
                <a:moveTo>
                  <a:pt x="2519" y="1006"/>
                </a:moveTo>
                <a:cubicBezTo>
                  <a:pt x="2519" y="1006"/>
                  <a:pt x="2519" y="1005"/>
                  <a:pt x="2520" y="1005"/>
                </a:cubicBezTo>
                <a:cubicBezTo>
                  <a:pt x="2520" y="1004"/>
                  <a:pt x="2520" y="1004"/>
                  <a:pt x="2520" y="1003"/>
                </a:cubicBezTo>
                <a:cubicBezTo>
                  <a:pt x="2520" y="1002"/>
                  <a:pt x="2520" y="1002"/>
                  <a:pt x="2520" y="1001"/>
                </a:cubicBezTo>
                <a:cubicBezTo>
                  <a:pt x="2519" y="1001"/>
                  <a:pt x="2519" y="1000"/>
                  <a:pt x="2519" y="1000"/>
                </a:cubicBezTo>
                <a:cubicBezTo>
                  <a:pt x="2519" y="999"/>
                  <a:pt x="2519" y="999"/>
                  <a:pt x="2519" y="998"/>
                </a:cubicBezTo>
                <a:cubicBezTo>
                  <a:pt x="2519" y="998"/>
                  <a:pt x="2519" y="997"/>
                  <a:pt x="2519" y="996"/>
                </a:cubicBezTo>
                <a:cubicBezTo>
                  <a:pt x="2519" y="996"/>
                  <a:pt x="2519" y="996"/>
                  <a:pt x="2519" y="996"/>
                </a:cubicBezTo>
                <a:cubicBezTo>
                  <a:pt x="2519" y="995"/>
                  <a:pt x="2519" y="995"/>
                  <a:pt x="2519" y="995"/>
                </a:cubicBezTo>
                <a:cubicBezTo>
                  <a:pt x="2519" y="994"/>
                  <a:pt x="2518" y="994"/>
                  <a:pt x="2518" y="993"/>
                </a:cubicBezTo>
                <a:cubicBezTo>
                  <a:pt x="2518" y="992"/>
                  <a:pt x="2518" y="992"/>
                  <a:pt x="2518" y="991"/>
                </a:cubicBezTo>
                <a:cubicBezTo>
                  <a:pt x="2518" y="991"/>
                  <a:pt x="2517" y="990"/>
                  <a:pt x="2517" y="990"/>
                </a:cubicBezTo>
                <a:cubicBezTo>
                  <a:pt x="2517" y="989"/>
                  <a:pt x="2517" y="989"/>
                  <a:pt x="2517" y="988"/>
                </a:cubicBezTo>
                <a:cubicBezTo>
                  <a:pt x="2516" y="988"/>
                  <a:pt x="2516" y="987"/>
                  <a:pt x="2516" y="987"/>
                </a:cubicBezTo>
                <a:cubicBezTo>
                  <a:pt x="2516" y="986"/>
                  <a:pt x="2515" y="986"/>
                  <a:pt x="2515" y="985"/>
                </a:cubicBezTo>
                <a:cubicBezTo>
                  <a:pt x="2515" y="985"/>
                  <a:pt x="2515" y="984"/>
                  <a:pt x="2514" y="984"/>
                </a:cubicBezTo>
                <a:cubicBezTo>
                  <a:pt x="2514" y="983"/>
                  <a:pt x="2514" y="983"/>
                  <a:pt x="2514" y="982"/>
                </a:cubicBezTo>
                <a:cubicBezTo>
                  <a:pt x="2513" y="982"/>
                  <a:pt x="2513" y="981"/>
                  <a:pt x="2513" y="981"/>
                </a:cubicBezTo>
                <a:cubicBezTo>
                  <a:pt x="2512" y="980"/>
                  <a:pt x="2512" y="980"/>
                  <a:pt x="2512" y="980"/>
                </a:cubicBezTo>
                <a:cubicBezTo>
                  <a:pt x="2511" y="979"/>
                  <a:pt x="2511" y="979"/>
                  <a:pt x="2511" y="978"/>
                </a:cubicBezTo>
                <a:cubicBezTo>
                  <a:pt x="2510" y="978"/>
                  <a:pt x="2510" y="977"/>
                  <a:pt x="2510" y="977"/>
                </a:cubicBezTo>
                <a:cubicBezTo>
                  <a:pt x="2509" y="977"/>
                  <a:pt x="2509" y="976"/>
                  <a:pt x="2508" y="976"/>
                </a:cubicBezTo>
                <a:cubicBezTo>
                  <a:pt x="2508" y="975"/>
                  <a:pt x="2508" y="975"/>
                  <a:pt x="2507" y="975"/>
                </a:cubicBezTo>
                <a:cubicBezTo>
                  <a:pt x="2507" y="974"/>
                  <a:pt x="2506" y="974"/>
                  <a:pt x="2506" y="974"/>
                </a:cubicBezTo>
                <a:cubicBezTo>
                  <a:pt x="2506" y="973"/>
                  <a:pt x="2505" y="973"/>
                  <a:pt x="2505" y="973"/>
                </a:cubicBezTo>
                <a:cubicBezTo>
                  <a:pt x="2504" y="972"/>
                  <a:pt x="2504" y="972"/>
                  <a:pt x="2503" y="971"/>
                </a:cubicBezTo>
                <a:cubicBezTo>
                  <a:pt x="2503" y="971"/>
                  <a:pt x="2503" y="971"/>
                  <a:pt x="2502" y="971"/>
                </a:cubicBezTo>
                <a:cubicBezTo>
                  <a:pt x="2502" y="970"/>
                  <a:pt x="2501" y="970"/>
                  <a:pt x="2501" y="970"/>
                </a:cubicBezTo>
                <a:cubicBezTo>
                  <a:pt x="2500" y="969"/>
                  <a:pt x="2500" y="969"/>
                  <a:pt x="2499" y="969"/>
                </a:cubicBezTo>
                <a:cubicBezTo>
                  <a:pt x="2499" y="969"/>
                  <a:pt x="2498" y="968"/>
                  <a:pt x="2498" y="968"/>
                </a:cubicBezTo>
                <a:cubicBezTo>
                  <a:pt x="2497" y="968"/>
                  <a:pt x="2497" y="968"/>
                  <a:pt x="2496" y="967"/>
                </a:cubicBezTo>
                <a:cubicBezTo>
                  <a:pt x="2496" y="967"/>
                  <a:pt x="2495" y="967"/>
                  <a:pt x="2495" y="967"/>
                </a:cubicBezTo>
                <a:cubicBezTo>
                  <a:pt x="55" y="6"/>
                  <a:pt x="55" y="6"/>
                  <a:pt x="55" y="6"/>
                </a:cubicBezTo>
                <a:cubicBezTo>
                  <a:pt x="42" y="0"/>
                  <a:pt x="26" y="3"/>
                  <a:pt x="15" y="13"/>
                </a:cubicBezTo>
                <a:cubicBezTo>
                  <a:pt x="4" y="23"/>
                  <a:pt x="0" y="39"/>
                  <a:pt x="4" y="53"/>
                </a:cubicBezTo>
                <a:cubicBezTo>
                  <a:pt x="297" y="1003"/>
                  <a:pt x="297" y="1003"/>
                  <a:pt x="297" y="1003"/>
                </a:cubicBezTo>
                <a:cubicBezTo>
                  <a:pt x="4" y="1953"/>
                  <a:pt x="4" y="1953"/>
                  <a:pt x="4" y="1953"/>
                </a:cubicBezTo>
                <a:cubicBezTo>
                  <a:pt x="0" y="1967"/>
                  <a:pt x="4" y="1983"/>
                  <a:pt x="15" y="1993"/>
                </a:cubicBezTo>
                <a:cubicBezTo>
                  <a:pt x="22" y="2000"/>
                  <a:pt x="32" y="2003"/>
                  <a:pt x="41" y="2003"/>
                </a:cubicBezTo>
                <a:cubicBezTo>
                  <a:pt x="46" y="2003"/>
                  <a:pt x="51" y="2002"/>
                  <a:pt x="55" y="2000"/>
                </a:cubicBezTo>
                <a:cubicBezTo>
                  <a:pt x="2495" y="1039"/>
                  <a:pt x="2495" y="1039"/>
                  <a:pt x="2495" y="1039"/>
                </a:cubicBezTo>
                <a:cubicBezTo>
                  <a:pt x="2495" y="1039"/>
                  <a:pt x="2496" y="1039"/>
                  <a:pt x="2496" y="1039"/>
                </a:cubicBezTo>
                <a:cubicBezTo>
                  <a:pt x="2497" y="1038"/>
                  <a:pt x="2497" y="1038"/>
                  <a:pt x="2498" y="1038"/>
                </a:cubicBezTo>
                <a:cubicBezTo>
                  <a:pt x="2498" y="1038"/>
                  <a:pt x="2499" y="1037"/>
                  <a:pt x="2499" y="1037"/>
                </a:cubicBezTo>
                <a:cubicBezTo>
                  <a:pt x="2500" y="1037"/>
                  <a:pt x="2500" y="1037"/>
                  <a:pt x="2501" y="1036"/>
                </a:cubicBezTo>
                <a:cubicBezTo>
                  <a:pt x="2501" y="1036"/>
                  <a:pt x="2502" y="1036"/>
                  <a:pt x="2502" y="1035"/>
                </a:cubicBezTo>
                <a:cubicBezTo>
                  <a:pt x="2503" y="1035"/>
                  <a:pt x="2503" y="1035"/>
                  <a:pt x="2503" y="1035"/>
                </a:cubicBezTo>
                <a:cubicBezTo>
                  <a:pt x="2504" y="1034"/>
                  <a:pt x="2504" y="1034"/>
                  <a:pt x="2505" y="1033"/>
                </a:cubicBezTo>
                <a:cubicBezTo>
                  <a:pt x="2505" y="1033"/>
                  <a:pt x="2506" y="1033"/>
                  <a:pt x="2506" y="1032"/>
                </a:cubicBezTo>
                <a:cubicBezTo>
                  <a:pt x="2506" y="1032"/>
                  <a:pt x="2507" y="1032"/>
                  <a:pt x="2507" y="1031"/>
                </a:cubicBezTo>
                <a:cubicBezTo>
                  <a:pt x="2508" y="1031"/>
                  <a:pt x="2508" y="1031"/>
                  <a:pt x="2508" y="1030"/>
                </a:cubicBezTo>
                <a:cubicBezTo>
                  <a:pt x="2509" y="1030"/>
                  <a:pt x="2509" y="1029"/>
                  <a:pt x="2510" y="1029"/>
                </a:cubicBezTo>
                <a:cubicBezTo>
                  <a:pt x="2510" y="1029"/>
                  <a:pt x="2510" y="1028"/>
                  <a:pt x="2511" y="1028"/>
                </a:cubicBezTo>
                <a:cubicBezTo>
                  <a:pt x="2511" y="1027"/>
                  <a:pt x="2511" y="1027"/>
                  <a:pt x="2512" y="1026"/>
                </a:cubicBezTo>
                <a:cubicBezTo>
                  <a:pt x="2512" y="1026"/>
                  <a:pt x="2512" y="1026"/>
                  <a:pt x="2513" y="1025"/>
                </a:cubicBezTo>
                <a:cubicBezTo>
                  <a:pt x="2513" y="1025"/>
                  <a:pt x="2513" y="1024"/>
                  <a:pt x="2514" y="1024"/>
                </a:cubicBezTo>
                <a:cubicBezTo>
                  <a:pt x="2514" y="1023"/>
                  <a:pt x="2514" y="1023"/>
                  <a:pt x="2514" y="1022"/>
                </a:cubicBezTo>
                <a:cubicBezTo>
                  <a:pt x="2515" y="1022"/>
                  <a:pt x="2515" y="1021"/>
                  <a:pt x="2515" y="1021"/>
                </a:cubicBezTo>
                <a:cubicBezTo>
                  <a:pt x="2515" y="1020"/>
                  <a:pt x="2516" y="1020"/>
                  <a:pt x="2516" y="1019"/>
                </a:cubicBezTo>
                <a:cubicBezTo>
                  <a:pt x="2516" y="1019"/>
                  <a:pt x="2516" y="1018"/>
                  <a:pt x="2517" y="1018"/>
                </a:cubicBezTo>
                <a:cubicBezTo>
                  <a:pt x="2517" y="1017"/>
                  <a:pt x="2517" y="1017"/>
                  <a:pt x="2517" y="1016"/>
                </a:cubicBezTo>
                <a:cubicBezTo>
                  <a:pt x="2517" y="1016"/>
                  <a:pt x="2518" y="1015"/>
                  <a:pt x="2518" y="1015"/>
                </a:cubicBezTo>
                <a:cubicBezTo>
                  <a:pt x="2518" y="1014"/>
                  <a:pt x="2518" y="1014"/>
                  <a:pt x="2518" y="1013"/>
                </a:cubicBezTo>
                <a:cubicBezTo>
                  <a:pt x="2518" y="1012"/>
                  <a:pt x="2519" y="1012"/>
                  <a:pt x="2519" y="1011"/>
                </a:cubicBezTo>
                <a:cubicBezTo>
                  <a:pt x="2519" y="1011"/>
                  <a:pt x="2519" y="1011"/>
                  <a:pt x="2519" y="1010"/>
                </a:cubicBezTo>
                <a:cubicBezTo>
                  <a:pt x="2519" y="1010"/>
                  <a:pt x="2519" y="1010"/>
                  <a:pt x="2519" y="1010"/>
                </a:cubicBezTo>
                <a:cubicBezTo>
                  <a:pt x="2519" y="1009"/>
                  <a:pt x="2519" y="1008"/>
                  <a:pt x="2519" y="1008"/>
                </a:cubicBezTo>
                <a:cubicBezTo>
                  <a:pt x="2519" y="1007"/>
                  <a:pt x="2519" y="1007"/>
                  <a:pt x="2519" y="1006"/>
                </a:cubicBezTo>
                <a:close/>
                <a:moveTo>
                  <a:pt x="2277" y="964"/>
                </a:moveTo>
                <a:cubicBezTo>
                  <a:pt x="366" y="964"/>
                  <a:pt x="366" y="964"/>
                  <a:pt x="366" y="964"/>
                </a:cubicBezTo>
                <a:cubicBezTo>
                  <a:pt x="102" y="107"/>
                  <a:pt x="102" y="107"/>
                  <a:pt x="102" y="107"/>
                </a:cubicBezTo>
                <a:lnTo>
                  <a:pt x="2277" y="964"/>
                </a:lnTo>
                <a:close/>
                <a:moveTo>
                  <a:pt x="102" y="1899"/>
                </a:moveTo>
                <a:cubicBezTo>
                  <a:pt x="366" y="1042"/>
                  <a:pt x="366" y="1042"/>
                  <a:pt x="366" y="1042"/>
                </a:cubicBezTo>
                <a:cubicBezTo>
                  <a:pt x="2277" y="1042"/>
                  <a:pt x="2277" y="1042"/>
                  <a:pt x="2277" y="1042"/>
                </a:cubicBezTo>
                <a:lnTo>
                  <a:pt x="102" y="18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9" name="Group 11">
            <a:extLst>
              <a:ext uri="{FF2B5EF4-FFF2-40B4-BE49-F238E27FC236}">
                <a16:creationId xmlns:a16="http://schemas.microsoft.com/office/drawing/2014/main" id="{03E6E8B2-9857-4559-9C25-58D4C577110D}"/>
              </a:ext>
            </a:extLst>
          </p:cNvPr>
          <p:cNvGrpSpPr>
            <a:grpSpLocks noChangeAspect="1"/>
          </p:cNvGrpSpPr>
          <p:nvPr/>
        </p:nvGrpSpPr>
        <p:grpSpPr bwMode="auto">
          <a:xfrm>
            <a:off x="4991753" y="4770300"/>
            <a:ext cx="468313" cy="466725"/>
            <a:chOff x="894" y="1242"/>
            <a:chExt cx="295" cy="294"/>
          </a:xfrm>
          <a:solidFill>
            <a:schemeClr val="bg1"/>
          </a:solidFill>
        </p:grpSpPr>
        <p:sp>
          <p:nvSpPr>
            <p:cNvPr id="110" name="Freeform 12">
              <a:extLst>
                <a:ext uri="{FF2B5EF4-FFF2-40B4-BE49-F238E27FC236}">
                  <a16:creationId xmlns:a16="http://schemas.microsoft.com/office/drawing/2014/main" id="{9C7A7BE8-0BB5-45C1-8832-937B4756AF6D}"/>
                </a:ext>
              </a:extLst>
            </p:cNvPr>
            <p:cNvSpPr>
              <a:spLocks noEditPoints="1"/>
            </p:cNvSpPr>
            <p:nvPr/>
          </p:nvSpPr>
          <p:spPr bwMode="auto">
            <a:xfrm>
              <a:off x="906" y="1286"/>
              <a:ext cx="272" cy="170"/>
            </a:xfrm>
            <a:custGeom>
              <a:avLst/>
              <a:gdLst>
                <a:gd name="T0" fmla="*/ 2309 w 2321"/>
                <a:gd name="T1" fmla="*/ 700 h 1448"/>
                <a:gd name="T2" fmla="*/ 1991 w 2321"/>
                <a:gd name="T3" fmla="*/ 370 h 1448"/>
                <a:gd name="T4" fmla="*/ 1160 w 2321"/>
                <a:gd name="T5" fmla="*/ 0 h 1448"/>
                <a:gd name="T6" fmla="*/ 329 w 2321"/>
                <a:gd name="T7" fmla="*/ 370 h 1448"/>
                <a:gd name="T8" fmla="*/ 11 w 2321"/>
                <a:gd name="T9" fmla="*/ 700 h 1448"/>
                <a:gd name="T10" fmla="*/ 11 w 2321"/>
                <a:gd name="T11" fmla="*/ 748 h 1448"/>
                <a:gd name="T12" fmla="*/ 329 w 2321"/>
                <a:gd name="T13" fmla="*/ 1079 h 1448"/>
                <a:gd name="T14" fmla="*/ 1160 w 2321"/>
                <a:gd name="T15" fmla="*/ 1448 h 1448"/>
                <a:gd name="T16" fmla="*/ 1991 w 2321"/>
                <a:gd name="T17" fmla="*/ 1079 h 1448"/>
                <a:gd name="T18" fmla="*/ 2309 w 2321"/>
                <a:gd name="T19" fmla="*/ 748 h 1448"/>
                <a:gd name="T20" fmla="*/ 2309 w 2321"/>
                <a:gd name="T21" fmla="*/ 700 h 1448"/>
                <a:gd name="T22" fmla="*/ 1941 w 2321"/>
                <a:gd name="T23" fmla="*/ 1020 h 1448"/>
                <a:gd name="T24" fmla="*/ 1160 w 2321"/>
                <a:gd name="T25" fmla="*/ 1371 h 1448"/>
                <a:gd name="T26" fmla="*/ 380 w 2321"/>
                <a:gd name="T27" fmla="*/ 1020 h 1448"/>
                <a:gd name="T28" fmla="*/ 91 w 2321"/>
                <a:gd name="T29" fmla="*/ 724 h 1448"/>
                <a:gd name="T30" fmla="*/ 380 w 2321"/>
                <a:gd name="T31" fmla="*/ 428 h 1448"/>
                <a:gd name="T32" fmla="*/ 1160 w 2321"/>
                <a:gd name="T33" fmla="*/ 78 h 1448"/>
                <a:gd name="T34" fmla="*/ 1941 w 2321"/>
                <a:gd name="T35" fmla="*/ 428 h 1448"/>
                <a:gd name="T36" fmla="*/ 2229 w 2321"/>
                <a:gd name="T37" fmla="*/ 724 h 1448"/>
                <a:gd name="T38" fmla="*/ 1941 w 2321"/>
                <a:gd name="T39" fmla="*/ 102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1" h="1448">
                  <a:moveTo>
                    <a:pt x="2309" y="700"/>
                  </a:moveTo>
                  <a:cubicBezTo>
                    <a:pt x="2256" y="633"/>
                    <a:pt x="2143" y="500"/>
                    <a:pt x="1991" y="370"/>
                  </a:cubicBezTo>
                  <a:cubicBezTo>
                    <a:pt x="1796" y="201"/>
                    <a:pt x="1493" y="0"/>
                    <a:pt x="1160" y="0"/>
                  </a:cubicBezTo>
                  <a:cubicBezTo>
                    <a:pt x="828" y="0"/>
                    <a:pt x="525" y="201"/>
                    <a:pt x="329" y="370"/>
                  </a:cubicBezTo>
                  <a:cubicBezTo>
                    <a:pt x="178" y="500"/>
                    <a:pt x="65" y="633"/>
                    <a:pt x="11" y="700"/>
                  </a:cubicBezTo>
                  <a:cubicBezTo>
                    <a:pt x="0" y="714"/>
                    <a:pt x="0" y="734"/>
                    <a:pt x="11" y="748"/>
                  </a:cubicBezTo>
                  <a:cubicBezTo>
                    <a:pt x="65" y="816"/>
                    <a:pt x="178" y="948"/>
                    <a:pt x="329" y="1079"/>
                  </a:cubicBezTo>
                  <a:cubicBezTo>
                    <a:pt x="525" y="1247"/>
                    <a:pt x="828" y="1448"/>
                    <a:pt x="1160" y="1448"/>
                  </a:cubicBezTo>
                  <a:cubicBezTo>
                    <a:pt x="1493" y="1448"/>
                    <a:pt x="1796" y="1247"/>
                    <a:pt x="1991" y="1079"/>
                  </a:cubicBezTo>
                  <a:cubicBezTo>
                    <a:pt x="2143" y="948"/>
                    <a:pt x="2256" y="816"/>
                    <a:pt x="2309" y="748"/>
                  </a:cubicBezTo>
                  <a:cubicBezTo>
                    <a:pt x="2321" y="734"/>
                    <a:pt x="2321" y="714"/>
                    <a:pt x="2309" y="700"/>
                  </a:cubicBezTo>
                  <a:close/>
                  <a:moveTo>
                    <a:pt x="1941" y="1020"/>
                  </a:moveTo>
                  <a:cubicBezTo>
                    <a:pt x="1755" y="1180"/>
                    <a:pt x="1469" y="1371"/>
                    <a:pt x="1160" y="1371"/>
                  </a:cubicBezTo>
                  <a:cubicBezTo>
                    <a:pt x="851" y="1371"/>
                    <a:pt x="565" y="1180"/>
                    <a:pt x="380" y="1020"/>
                  </a:cubicBezTo>
                  <a:cubicBezTo>
                    <a:pt x="249" y="908"/>
                    <a:pt x="148" y="794"/>
                    <a:pt x="91" y="724"/>
                  </a:cubicBezTo>
                  <a:cubicBezTo>
                    <a:pt x="148" y="655"/>
                    <a:pt x="249" y="541"/>
                    <a:pt x="380" y="428"/>
                  </a:cubicBezTo>
                  <a:cubicBezTo>
                    <a:pt x="565" y="268"/>
                    <a:pt x="851" y="78"/>
                    <a:pt x="1160" y="78"/>
                  </a:cubicBezTo>
                  <a:cubicBezTo>
                    <a:pt x="1469" y="78"/>
                    <a:pt x="1755" y="268"/>
                    <a:pt x="1941" y="428"/>
                  </a:cubicBezTo>
                  <a:cubicBezTo>
                    <a:pt x="2071" y="541"/>
                    <a:pt x="2172" y="655"/>
                    <a:pt x="2229" y="724"/>
                  </a:cubicBezTo>
                  <a:cubicBezTo>
                    <a:pt x="2172" y="794"/>
                    <a:pt x="2071" y="908"/>
                    <a:pt x="1941" y="10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3">
              <a:extLst>
                <a:ext uri="{FF2B5EF4-FFF2-40B4-BE49-F238E27FC236}">
                  <a16:creationId xmlns:a16="http://schemas.microsoft.com/office/drawing/2014/main" id="{75CC2FBA-A708-4826-AF4E-23C487FF9096}"/>
                </a:ext>
              </a:extLst>
            </p:cNvPr>
            <p:cNvSpPr>
              <a:spLocks noEditPoints="1"/>
            </p:cNvSpPr>
            <p:nvPr/>
          </p:nvSpPr>
          <p:spPr bwMode="auto">
            <a:xfrm>
              <a:off x="993" y="1322"/>
              <a:ext cx="97" cy="98"/>
            </a:xfrm>
            <a:custGeom>
              <a:avLst/>
              <a:gdLst>
                <a:gd name="T0" fmla="*/ 416 w 833"/>
                <a:gd name="T1" fmla="*/ 0 h 833"/>
                <a:gd name="T2" fmla="*/ 0 w 833"/>
                <a:gd name="T3" fmla="*/ 416 h 833"/>
                <a:gd name="T4" fmla="*/ 416 w 833"/>
                <a:gd name="T5" fmla="*/ 833 h 833"/>
                <a:gd name="T6" fmla="*/ 833 w 833"/>
                <a:gd name="T7" fmla="*/ 416 h 833"/>
                <a:gd name="T8" fmla="*/ 416 w 833"/>
                <a:gd name="T9" fmla="*/ 0 h 833"/>
                <a:gd name="T10" fmla="*/ 416 w 833"/>
                <a:gd name="T11" fmla="*/ 756 h 833"/>
                <a:gd name="T12" fmla="*/ 77 w 833"/>
                <a:gd name="T13" fmla="*/ 416 h 833"/>
                <a:gd name="T14" fmla="*/ 416 w 833"/>
                <a:gd name="T15" fmla="*/ 77 h 833"/>
                <a:gd name="T16" fmla="*/ 755 w 833"/>
                <a:gd name="T17" fmla="*/ 416 h 833"/>
                <a:gd name="T18" fmla="*/ 416 w 833"/>
                <a:gd name="T19" fmla="*/ 756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3" h="833">
                  <a:moveTo>
                    <a:pt x="416" y="0"/>
                  </a:moveTo>
                  <a:cubicBezTo>
                    <a:pt x="187" y="0"/>
                    <a:pt x="0" y="187"/>
                    <a:pt x="0" y="416"/>
                  </a:cubicBezTo>
                  <a:cubicBezTo>
                    <a:pt x="0" y="646"/>
                    <a:pt x="187" y="833"/>
                    <a:pt x="416" y="833"/>
                  </a:cubicBezTo>
                  <a:cubicBezTo>
                    <a:pt x="646" y="833"/>
                    <a:pt x="833" y="646"/>
                    <a:pt x="833" y="416"/>
                  </a:cubicBezTo>
                  <a:cubicBezTo>
                    <a:pt x="833" y="187"/>
                    <a:pt x="646" y="0"/>
                    <a:pt x="416" y="0"/>
                  </a:cubicBezTo>
                  <a:close/>
                  <a:moveTo>
                    <a:pt x="416" y="756"/>
                  </a:moveTo>
                  <a:cubicBezTo>
                    <a:pt x="229" y="756"/>
                    <a:pt x="77" y="603"/>
                    <a:pt x="77" y="416"/>
                  </a:cubicBezTo>
                  <a:cubicBezTo>
                    <a:pt x="77" y="229"/>
                    <a:pt x="229" y="77"/>
                    <a:pt x="416" y="77"/>
                  </a:cubicBezTo>
                  <a:cubicBezTo>
                    <a:pt x="603" y="77"/>
                    <a:pt x="755" y="229"/>
                    <a:pt x="755" y="416"/>
                  </a:cubicBezTo>
                  <a:cubicBezTo>
                    <a:pt x="755" y="603"/>
                    <a:pt x="603" y="756"/>
                    <a:pt x="416" y="7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14">
              <a:extLst>
                <a:ext uri="{FF2B5EF4-FFF2-40B4-BE49-F238E27FC236}">
                  <a16:creationId xmlns:a16="http://schemas.microsoft.com/office/drawing/2014/main" id="{87954230-FE21-4DC7-AB71-552B7838C7F7}"/>
                </a:ext>
              </a:extLst>
            </p:cNvPr>
            <p:cNvSpPr>
              <a:spLocks/>
            </p:cNvSpPr>
            <p:nvPr/>
          </p:nvSpPr>
          <p:spPr bwMode="auto">
            <a:xfrm>
              <a:off x="1013" y="1341"/>
              <a:ext cx="57" cy="58"/>
            </a:xfrm>
            <a:custGeom>
              <a:avLst/>
              <a:gdLst>
                <a:gd name="T0" fmla="*/ 450 w 489"/>
                <a:gd name="T1" fmla="*/ 206 h 489"/>
                <a:gd name="T2" fmla="*/ 283 w 489"/>
                <a:gd name="T3" fmla="*/ 206 h 489"/>
                <a:gd name="T4" fmla="*/ 283 w 489"/>
                <a:gd name="T5" fmla="*/ 38 h 489"/>
                <a:gd name="T6" fmla="*/ 244 w 489"/>
                <a:gd name="T7" fmla="*/ 0 h 489"/>
                <a:gd name="T8" fmla="*/ 206 w 489"/>
                <a:gd name="T9" fmla="*/ 38 h 489"/>
                <a:gd name="T10" fmla="*/ 206 w 489"/>
                <a:gd name="T11" fmla="*/ 206 h 489"/>
                <a:gd name="T12" fmla="*/ 38 w 489"/>
                <a:gd name="T13" fmla="*/ 206 h 489"/>
                <a:gd name="T14" fmla="*/ 0 w 489"/>
                <a:gd name="T15" fmla="*/ 244 h 489"/>
                <a:gd name="T16" fmla="*/ 38 w 489"/>
                <a:gd name="T17" fmla="*/ 283 h 489"/>
                <a:gd name="T18" fmla="*/ 206 w 489"/>
                <a:gd name="T19" fmla="*/ 283 h 489"/>
                <a:gd name="T20" fmla="*/ 206 w 489"/>
                <a:gd name="T21" fmla="*/ 450 h 489"/>
                <a:gd name="T22" fmla="*/ 244 w 489"/>
                <a:gd name="T23" fmla="*/ 489 h 489"/>
                <a:gd name="T24" fmla="*/ 283 w 489"/>
                <a:gd name="T25" fmla="*/ 450 h 489"/>
                <a:gd name="T26" fmla="*/ 283 w 489"/>
                <a:gd name="T27" fmla="*/ 283 h 489"/>
                <a:gd name="T28" fmla="*/ 450 w 489"/>
                <a:gd name="T29" fmla="*/ 283 h 489"/>
                <a:gd name="T30" fmla="*/ 489 w 489"/>
                <a:gd name="T31" fmla="*/ 244 h 489"/>
                <a:gd name="T32" fmla="*/ 450 w 489"/>
                <a:gd name="T33" fmla="*/ 20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89">
                  <a:moveTo>
                    <a:pt x="450" y="206"/>
                  </a:moveTo>
                  <a:cubicBezTo>
                    <a:pt x="283" y="206"/>
                    <a:pt x="283" y="206"/>
                    <a:pt x="283" y="206"/>
                  </a:cubicBezTo>
                  <a:cubicBezTo>
                    <a:pt x="283" y="38"/>
                    <a:pt x="283" y="38"/>
                    <a:pt x="283" y="38"/>
                  </a:cubicBezTo>
                  <a:cubicBezTo>
                    <a:pt x="283" y="17"/>
                    <a:pt x="266" y="0"/>
                    <a:pt x="244" y="0"/>
                  </a:cubicBezTo>
                  <a:cubicBezTo>
                    <a:pt x="223" y="0"/>
                    <a:pt x="206" y="17"/>
                    <a:pt x="206" y="38"/>
                  </a:cubicBezTo>
                  <a:cubicBezTo>
                    <a:pt x="206" y="206"/>
                    <a:pt x="206" y="206"/>
                    <a:pt x="206" y="206"/>
                  </a:cubicBezTo>
                  <a:cubicBezTo>
                    <a:pt x="38" y="206"/>
                    <a:pt x="38" y="206"/>
                    <a:pt x="38" y="206"/>
                  </a:cubicBezTo>
                  <a:cubicBezTo>
                    <a:pt x="17" y="206"/>
                    <a:pt x="0" y="223"/>
                    <a:pt x="0" y="244"/>
                  </a:cubicBezTo>
                  <a:cubicBezTo>
                    <a:pt x="0" y="266"/>
                    <a:pt x="17" y="283"/>
                    <a:pt x="38" y="283"/>
                  </a:cubicBezTo>
                  <a:cubicBezTo>
                    <a:pt x="206" y="283"/>
                    <a:pt x="206" y="283"/>
                    <a:pt x="206" y="283"/>
                  </a:cubicBezTo>
                  <a:cubicBezTo>
                    <a:pt x="206" y="450"/>
                    <a:pt x="206" y="450"/>
                    <a:pt x="206" y="450"/>
                  </a:cubicBezTo>
                  <a:cubicBezTo>
                    <a:pt x="206" y="472"/>
                    <a:pt x="223" y="489"/>
                    <a:pt x="244" y="489"/>
                  </a:cubicBezTo>
                  <a:cubicBezTo>
                    <a:pt x="266" y="489"/>
                    <a:pt x="283" y="472"/>
                    <a:pt x="283" y="450"/>
                  </a:cubicBezTo>
                  <a:cubicBezTo>
                    <a:pt x="283" y="283"/>
                    <a:pt x="283" y="283"/>
                    <a:pt x="283" y="283"/>
                  </a:cubicBezTo>
                  <a:cubicBezTo>
                    <a:pt x="450" y="283"/>
                    <a:pt x="450" y="283"/>
                    <a:pt x="450" y="283"/>
                  </a:cubicBezTo>
                  <a:cubicBezTo>
                    <a:pt x="472" y="283"/>
                    <a:pt x="489" y="266"/>
                    <a:pt x="489" y="244"/>
                  </a:cubicBezTo>
                  <a:cubicBezTo>
                    <a:pt x="489" y="223"/>
                    <a:pt x="472" y="206"/>
                    <a:pt x="450"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15">
              <a:extLst>
                <a:ext uri="{FF2B5EF4-FFF2-40B4-BE49-F238E27FC236}">
                  <a16:creationId xmlns:a16="http://schemas.microsoft.com/office/drawing/2014/main" id="{07CCCC24-B642-4F0D-96A5-32E953BCBF5C}"/>
                </a:ext>
              </a:extLst>
            </p:cNvPr>
            <p:cNvSpPr>
              <a:spLocks/>
            </p:cNvSpPr>
            <p:nvPr/>
          </p:nvSpPr>
          <p:spPr bwMode="auto">
            <a:xfrm>
              <a:off x="894" y="1242"/>
              <a:ext cx="28" cy="63"/>
            </a:xfrm>
            <a:custGeom>
              <a:avLst/>
              <a:gdLst>
                <a:gd name="T0" fmla="*/ 39 w 235"/>
                <a:gd name="T1" fmla="*/ 535 h 535"/>
                <a:gd name="T2" fmla="*/ 78 w 235"/>
                <a:gd name="T3" fmla="*/ 496 h 535"/>
                <a:gd name="T4" fmla="*/ 78 w 235"/>
                <a:gd name="T5" fmla="*/ 77 h 535"/>
                <a:gd name="T6" fmla="*/ 196 w 235"/>
                <a:gd name="T7" fmla="*/ 77 h 535"/>
                <a:gd name="T8" fmla="*/ 235 w 235"/>
                <a:gd name="T9" fmla="*/ 38 h 535"/>
                <a:gd name="T10" fmla="*/ 196 w 235"/>
                <a:gd name="T11" fmla="*/ 0 h 535"/>
                <a:gd name="T12" fmla="*/ 39 w 235"/>
                <a:gd name="T13" fmla="*/ 0 h 535"/>
                <a:gd name="T14" fmla="*/ 0 w 235"/>
                <a:gd name="T15" fmla="*/ 38 h 535"/>
                <a:gd name="T16" fmla="*/ 0 w 235"/>
                <a:gd name="T17" fmla="*/ 496 h 535"/>
                <a:gd name="T18" fmla="*/ 39 w 235"/>
                <a:gd name="T19"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535">
                  <a:moveTo>
                    <a:pt x="39" y="535"/>
                  </a:moveTo>
                  <a:cubicBezTo>
                    <a:pt x="60" y="535"/>
                    <a:pt x="78" y="517"/>
                    <a:pt x="78" y="496"/>
                  </a:cubicBezTo>
                  <a:cubicBezTo>
                    <a:pt x="78" y="77"/>
                    <a:pt x="78" y="77"/>
                    <a:pt x="78" y="77"/>
                  </a:cubicBezTo>
                  <a:cubicBezTo>
                    <a:pt x="196" y="77"/>
                    <a:pt x="196" y="77"/>
                    <a:pt x="196" y="77"/>
                  </a:cubicBezTo>
                  <a:cubicBezTo>
                    <a:pt x="217" y="77"/>
                    <a:pt x="235" y="60"/>
                    <a:pt x="235" y="38"/>
                  </a:cubicBezTo>
                  <a:cubicBezTo>
                    <a:pt x="235" y="17"/>
                    <a:pt x="217" y="0"/>
                    <a:pt x="196" y="0"/>
                  </a:cubicBezTo>
                  <a:cubicBezTo>
                    <a:pt x="39" y="0"/>
                    <a:pt x="39" y="0"/>
                    <a:pt x="39" y="0"/>
                  </a:cubicBezTo>
                  <a:cubicBezTo>
                    <a:pt x="18" y="0"/>
                    <a:pt x="0" y="17"/>
                    <a:pt x="0" y="38"/>
                  </a:cubicBezTo>
                  <a:cubicBezTo>
                    <a:pt x="0" y="496"/>
                    <a:pt x="0" y="496"/>
                    <a:pt x="0" y="496"/>
                  </a:cubicBezTo>
                  <a:cubicBezTo>
                    <a:pt x="0" y="517"/>
                    <a:pt x="18" y="535"/>
                    <a:pt x="39" y="5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16">
              <a:extLst>
                <a:ext uri="{FF2B5EF4-FFF2-40B4-BE49-F238E27FC236}">
                  <a16:creationId xmlns:a16="http://schemas.microsoft.com/office/drawing/2014/main" id="{7DA7C970-3350-4604-B600-D1B4D8E4C8B2}"/>
                </a:ext>
              </a:extLst>
            </p:cNvPr>
            <p:cNvSpPr>
              <a:spLocks/>
            </p:cNvSpPr>
            <p:nvPr/>
          </p:nvSpPr>
          <p:spPr bwMode="auto">
            <a:xfrm>
              <a:off x="947" y="1242"/>
              <a:ext cx="29" cy="9"/>
            </a:xfrm>
            <a:custGeom>
              <a:avLst/>
              <a:gdLst>
                <a:gd name="T0" fmla="*/ 39 w 249"/>
                <a:gd name="T1" fmla="*/ 77 h 77"/>
                <a:gd name="T2" fmla="*/ 210 w 249"/>
                <a:gd name="T3" fmla="*/ 77 h 77"/>
                <a:gd name="T4" fmla="*/ 249 w 249"/>
                <a:gd name="T5" fmla="*/ 38 h 77"/>
                <a:gd name="T6" fmla="*/ 210 w 249"/>
                <a:gd name="T7" fmla="*/ 0 h 77"/>
                <a:gd name="T8" fmla="*/ 39 w 249"/>
                <a:gd name="T9" fmla="*/ 0 h 77"/>
                <a:gd name="T10" fmla="*/ 0 w 249"/>
                <a:gd name="T11" fmla="*/ 38 h 77"/>
                <a:gd name="T12" fmla="*/ 39 w 24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39" y="77"/>
                  </a:moveTo>
                  <a:cubicBezTo>
                    <a:pt x="210" y="77"/>
                    <a:pt x="210" y="77"/>
                    <a:pt x="210" y="77"/>
                  </a:cubicBezTo>
                  <a:cubicBezTo>
                    <a:pt x="231" y="77"/>
                    <a:pt x="249" y="60"/>
                    <a:pt x="249" y="38"/>
                  </a:cubicBezTo>
                  <a:cubicBezTo>
                    <a:pt x="249" y="17"/>
                    <a:pt x="231" y="0"/>
                    <a:pt x="210" y="0"/>
                  </a:cubicBezTo>
                  <a:cubicBezTo>
                    <a:pt x="39" y="0"/>
                    <a:pt x="39" y="0"/>
                    <a:pt x="39" y="0"/>
                  </a:cubicBezTo>
                  <a:cubicBezTo>
                    <a:pt x="17" y="0"/>
                    <a:pt x="0" y="17"/>
                    <a:pt x="0" y="38"/>
                  </a:cubicBezTo>
                  <a:cubicBezTo>
                    <a:pt x="0" y="60"/>
                    <a:pt x="17"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17">
              <a:extLst>
                <a:ext uri="{FF2B5EF4-FFF2-40B4-BE49-F238E27FC236}">
                  <a16:creationId xmlns:a16="http://schemas.microsoft.com/office/drawing/2014/main" id="{A5CC05FD-F732-4354-B25A-6BCD583E0E6D}"/>
                </a:ext>
              </a:extLst>
            </p:cNvPr>
            <p:cNvSpPr>
              <a:spLocks/>
            </p:cNvSpPr>
            <p:nvPr/>
          </p:nvSpPr>
          <p:spPr bwMode="auto">
            <a:xfrm>
              <a:off x="1000" y="1242"/>
              <a:ext cx="30" cy="9"/>
            </a:xfrm>
            <a:custGeom>
              <a:avLst/>
              <a:gdLst>
                <a:gd name="T0" fmla="*/ 39 w 249"/>
                <a:gd name="T1" fmla="*/ 77 h 77"/>
                <a:gd name="T2" fmla="*/ 210 w 249"/>
                <a:gd name="T3" fmla="*/ 77 h 77"/>
                <a:gd name="T4" fmla="*/ 249 w 249"/>
                <a:gd name="T5" fmla="*/ 38 h 77"/>
                <a:gd name="T6" fmla="*/ 210 w 249"/>
                <a:gd name="T7" fmla="*/ 0 h 77"/>
                <a:gd name="T8" fmla="*/ 39 w 249"/>
                <a:gd name="T9" fmla="*/ 0 h 77"/>
                <a:gd name="T10" fmla="*/ 0 w 249"/>
                <a:gd name="T11" fmla="*/ 38 h 77"/>
                <a:gd name="T12" fmla="*/ 39 w 24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39" y="77"/>
                  </a:moveTo>
                  <a:cubicBezTo>
                    <a:pt x="210" y="77"/>
                    <a:pt x="210" y="77"/>
                    <a:pt x="210" y="77"/>
                  </a:cubicBezTo>
                  <a:cubicBezTo>
                    <a:pt x="231" y="77"/>
                    <a:pt x="249" y="60"/>
                    <a:pt x="249" y="38"/>
                  </a:cubicBezTo>
                  <a:cubicBezTo>
                    <a:pt x="249" y="17"/>
                    <a:pt x="231" y="0"/>
                    <a:pt x="210" y="0"/>
                  </a:cubicBezTo>
                  <a:cubicBezTo>
                    <a:pt x="39" y="0"/>
                    <a:pt x="39" y="0"/>
                    <a:pt x="39" y="0"/>
                  </a:cubicBezTo>
                  <a:cubicBezTo>
                    <a:pt x="17" y="0"/>
                    <a:pt x="0" y="17"/>
                    <a:pt x="0" y="38"/>
                  </a:cubicBezTo>
                  <a:cubicBezTo>
                    <a:pt x="0" y="60"/>
                    <a:pt x="17"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18">
              <a:extLst>
                <a:ext uri="{FF2B5EF4-FFF2-40B4-BE49-F238E27FC236}">
                  <a16:creationId xmlns:a16="http://schemas.microsoft.com/office/drawing/2014/main" id="{4CB7C1FD-4E95-4B14-9E22-6C59DFBDAAEA}"/>
                </a:ext>
              </a:extLst>
            </p:cNvPr>
            <p:cNvSpPr>
              <a:spLocks/>
            </p:cNvSpPr>
            <p:nvPr/>
          </p:nvSpPr>
          <p:spPr bwMode="auto">
            <a:xfrm>
              <a:off x="894" y="1456"/>
              <a:ext cx="46" cy="9"/>
            </a:xfrm>
            <a:custGeom>
              <a:avLst/>
              <a:gdLst>
                <a:gd name="T0" fmla="*/ 39 w 395"/>
                <a:gd name="T1" fmla="*/ 78 h 78"/>
                <a:gd name="T2" fmla="*/ 357 w 395"/>
                <a:gd name="T3" fmla="*/ 78 h 78"/>
                <a:gd name="T4" fmla="*/ 395 w 395"/>
                <a:gd name="T5" fmla="*/ 39 h 78"/>
                <a:gd name="T6" fmla="*/ 357 w 395"/>
                <a:gd name="T7" fmla="*/ 0 h 78"/>
                <a:gd name="T8" fmla="*/ 39 w 395"/>
                <a:gd name="T9" fmla="*/ 0 h 78"/>
                <a:gd name="T10" fmla="*/ 0 w 395"/>
                <a:gd name="T11" fmla="*/ 39 h 78"/>
                <a:gd name="T12" fmla="*/ 39 w 395"/>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395" h="78">
                  <a:moveTo>
                    <a:pt x="39" y="78"/>
                  </a:moveTo>
                  <a:cubicBezTo>
                    <a:pt x="357" y="78"/>
                    <a:pt x="357" y="78"/>
                    <a:pt x="357" y="78"/>
                  </a:cubicBezTo>
                  <a:cubicBezTo>
                    <a:pt x="378" y="78"/>
                    <a:pt x="395" y="60"/>
                    <a:pt x="395" y="39"/>
                  </a:cubicBezTo>
                  <a:cubicBezTo>
                    <a:pt x="395" y="18"/>
                    <a:pt x="378" y="0"/>
                    <a:pt x="357" y="0"/>
                  </a:cubicBezTo>
                  <a:cubicBezTo>
                    <a:pt x="39" y="0"/>
                    <a:pt x="39" y="0"/>
                    <a:pt x="39" y="0"/>
                  </a:cubicBezTo>
                  <a:cubicBezTo>
                    <a:pt x="18" y="0"/>
                    <a:pt x="0" y="18"/>
                    <a:pt x="0" y="39"/>
                  </a:cubicBezTo>
                  <a:cubicBezTo>
                    <a:pt x="0" y="60"/>
                    <a:pt x="18"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19">
              <a:extLst>
                <a:ext uri="{FF2B5EF4-FFF2-40B4-BE49-F238E27FC236}">
                  <a16:creationId xmlns:a16="http://schemas.microsoft.com/office/drawing/2014/main" id="{BAE5EA9B-2433-4793-90F7-BAE9C1C7812E}"/>
                </a:ext>
              </a:extLst>
            </p:cNvPr>
            <p:cNvSpPr>
              <a:spLocks/>
            </p:cNvSpPr>
            <p:nvPr/>
          </p:nvSpPr>
          <p:spPr bwMode="auto">
            <a:xfrm>
              <a:off x="894" y="1491"/>
              <a:ext cx="99" cy="9"/>
            </a:xfrm>
            <a:custGeom>
              <a:avLst/>
              <a:gdLst>
                <a:gd name="T0" fmla="*/ 806 w 844"/>
                <a:gd name="T1" fmla="*/ 0 h 77"/>
                <a:gd name="T2" fmla="*/ 39 w 844"/>
                <a:gd name="T3" fmla="*/ 0 h 77"/>
                <a:gd name="T4" fmla="*/ 0 w 844"/>
                <a:gd name="T5" fmla="*/ 38 h 77"/>
                <a:gd name="T6" fmla="*/ 39 w 844"/>
                <a:gd name="T7" fmla="*/ 77 h 77"/>
                <a:gd name="T8" fmla="*/ 806 w 844"/>
                <a:gd name="T9" fmla="*/ 77 h 77"/>
                <a:gd name="T10" fmla="*/ 844 w 844"/>
                <a:gd name="T11" fmla="*/ 38 h 77"/>
                <a:gd name="T12" fmla="*/ 806 w 844"/>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44" h="77">
                  <a:moveTo>
                    <a:pt x="806" y="0"/>
                  </a:moveTo>
                  <a:cubicBezTo>
                    <a:pt x="39" y="0"/>
                    <a:pt x="39" y="0"/>
                    <a:pt x="39" y="0"/>
                  </a:cubicBezTo>
                  <a:cubicBezTo>
                    <a:pt x="18" y="0"/>
                    <a:pt x="0" y="17"/>
                    <a:pt x="0" y="38"/>
                  </a:cubicBezTo>
                  <a:cubicBezTo>
                    <a:pt x="0" y="60"/>
                    <a:pt x="18" y="77"/>
                    <a:pt x="39" y="77"/>
                  </a:cubicBezTo>
                  <a:cubicBezTo>
                    <a:pt x="806" y="77"/>
                    <a:pt x="806" y="77"/>
                    <a:pt x="806" y="77"/>
                  </a:cubicBezTo>
                  <a:cubicBezTo>
                    <a:pt x="827" y="77"/>
                    <a:pt x="844" y="60"/>
                    <a:pt x="844" y="38"/>
                  </a:cubicBezTo>
                  <a:cubicBezTo>
                    <a:pt x="844" y="17"/>
                    <a:pt x="827" y="0"/>
                    <a:pt x="8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0">
              <a:extLst>
                <a:ext uri="{FF2B5EF4-FFF2-40B4-BE49-F238E27FC236}">
                  <a16:creationId xmlns:a16="http://schemas.microsoft.com/office/drawing/2014/main" id="{032C341A-4E3B-48C7-A7E9-6A8956610882}"/>
                </a:ext>
              </a:extLst>
            </p:cNvPr>
            <p:cNvSpPr>
              <a:spLocks/>
            </p:cNvSpPr>
            <p:nvPr/>
          </p:nvSpPr>
          <p:spPr bwMode="auto">
            <a:xfrm>
              <a:off x="894" y="1526"/>
              <a:ext cx="62" cy="9"/>
            </a:xfrm>
            <a:custGeom>
              <a:avLst/>
              <a:gdLst>
                <a:gd name="T0" fmla="*/ 493 w 531"/>
                <a:gd name="T1" fmla="*/ 0 h 77"/>
                <a:gd name="T2" fmla="*/ 39 w 531"/>
                <a:gd name="T3" fmla="*/ 0 h 77"/>
                <a:gd name="T4" fmla="*/ 0 w 531"/>
                <a:gd name="T5" fmla="*/ 39 h 77"/>
                <a:gd name="T6" fmla="*/ 39 w 531"/>
                <a:gd name="T7" fmla="*/ 77 h 77"/>
                <a:gd name="T8" fmla="*/ 493 w 531"/>
                <a:gd name="T9" fmla="*/ 77 h 77"/>
                <a:gd name="T10" fmla="*/ 531 w 531"/>
                <a:gd name="T11" fmla="*/ 39 h 77"/>
                <a:gd name="T12" fmla="*/ 493 w 53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531" h="77">
                  <a:moveTo>
                    <a:pt x="493" y="0"/>
                  </a:moveTo>
                  <a:cubicBezTo>
                    <a:pt x="39" y="0"/>
                    <a:pt x="39" y="0"/>
                    <a:pt x="39" y="0"/>
                  </a:cubicBezTo>
                  <a:cubicBezTo>
                    <a:pt x="18" y="0"/>
                    <a:pt x="0" y="17"/>
                    <a:pt x="0" y="39"/>
                  </a:cubicBezTo>
                  <a:cubicBezTo>
                    <a:pt x="0" y="60"/>
                    <a:pt x="18" y="77"/>
                    <a:pt x="39" y="77"/>
                  </a:cubicBezTo>
                  <a:cubicBezTo>
                    <a:pt x="493" y="77"/>
                    <a:pt x="493" y="77"/>
                    <a:pt x="493" y="77"/>
                  </a:cubicBezTo>
                  <a:cubicBezTo>
                    <a:pt x="514" y="77"/>
                    <a:pt x="531" y="60"/>
                    <a:pt x="531" y="39"/>
                  </a:cubicBezTo>
                  <a:cubicBezTo>
                    <a:pt x="531" y="17"/>
                    <a:pt x="514" y="0"/>
                    <a:pt x="4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1">
              <a:extLst>
                <a:ext uri="{FF2B5EF4-FFF2-40B4-BE49-F238E27FC236}">
                  <a16:creationId xmlns:a16="http://schemas.microsoft.com/office/drawing/2014/main" id="{A63CD768-13A1-4414-A581-465F6E2AE802}"/>
                </a:ext>
              </a:extLst>
            </p:cNvPr>
            <p:cNvSpPr>
              <a:spLocks/>
            </p:cNvSpPr>
            <p:nvPr/>
          </p:nvSpPr>
          <p:spPr bwMode="auto">
            <a:xfrm>
              <a:off x="1162" y="1437"/>
              <a:ext cx="27" cy="63"/>
            </a:xfrm>
            <a:custGeom>
              <a:avLst/>
              <a:gdLst>
                <a:gd name="T0" fmla="*/ 196 w 235"/>
                <a:gd name="T1" fmla="*/ 0 h 535"/>
                <a:gd name="T2" fmla="*/ 157 w 235"/>
                <a:gd name="T3" fmla="*/ 39 h 535"/>
                <a:gd name="T4" fmla="*/ 157 w 235"/>
                <a:gd name="T5" fmla="*/ 458 h 535"/>
                <a:gd name="T6" fmla="*/ 39 w 235"/>
                <a:gd name="T7" fmla="*/ 458 h 535"/>
                <a:gd name="T8" fmla="*/ 0 w 235"/>
                <a:gd name="T9" fmla="*/ 496 h 535"/>
                <a:gd name="T10" fmla="*/ 39 w 235"/>
                <a:gd name="T11" fmla="*/ 535 h 535"/>
                <a:gd name="T12" fmla="*/ 196 w 235"/>
                <a:gd name="T13" fmla="*/ 535 h 535"/>
                <a:gd name="T14" fmla="*/ 235 w 235"/>
                <a:gd name="T15" fmla="*/ 496 h 535"/>
                <a:gd name="T16" fmla="*/ 235 w 235"/>
                <a:gd name="T17" fmla="*/ 39 h 535"/>
                <a:gd name="T18" fmla="*/ 196 w 235"/>
                <a:gd name="T19"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535">
                  <a:moveTo>
                    <a:pt x="196" y="0"/>
                  </a:moveTo>
                  <a:cubicBezTo>
                    <a:pt x="175" y="0"/>
                    <a:pt x="157" y="17"/>
                    <a:pt x="157" y="39"/>
                  </a:cubicBezTo>
                  <a:cubicBezTo>
                    <a:pt x="157" y="458"/>
                    <a:pt x="157" y="458"/>
                    <a:pt x="157" y="458"/>
                  </a:cubicBezTo>
                  <a:cubicBezTo>
                    <a:pt x="39" y="458"/>
                    <a:pt x="39" y="458"/>
                    <a:pt x="39" y="458"/>
                  </a:cubicBezTo>
                  <a:cubicBezTo>
                    <a:pt x="18" y="458"/>
                    <a:pt x="0" y="475"/>
                    <a:pt x="0" y="496"/>
                  </a:cubicBezTo>
                  <a:cubicBezTo>
                    <a:pt x="0" y="518"/>
                    <a:pt x="18" y="535"/>
                    <a:pt x="39" y="535"/>
                  </a:cubicBezTo>
                  <a:cubicBezTo>
                    <a:pt x="196" y="535"/>
                    <a:pt x="196" y="535"/>
                    <a:pt x="196" y="535"/>
                  </a:cubicBezTo>
                  <a:cubicBezTo>
                    <a:pt x="217" y="535"/>
                    <a:pt x="235" y="518"/>
                    <a:pt x="235" y="496"/>
                  </a:cubicBezTo>
                  <a:cubicBezTo>
                    <a:pt x="235" y="39"/>
                    <a:pt x="235" y="39"/>
                    <a:pt x="235" y="39"/>
                  </a:cubicBezTo>
                  <a:cubicBezTo>
                    <a:pt x="235" y="17"/>
                    <a:pt x="217" y="0"/>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2">
              <a:extLst>
                <a:ext uri="{FF2B5EF4-FFF2-40B4-BE49-F238E27FC236}">
                  <a16:creationId xmlns:a16="http://schemas.microsoft.com/office/drawing/2014/main" id="{C509FE0E-F9A8-4E2F-B1FA-706BC5521045}"/>
                </a:ext>
              </a:extLst>
            </p:cNvPr>
            <p:cNvSpPr>
              <a:spLocks/>
            </p:cNvSpPr>
            <p:nvPr/>
          </p:nvSpPr>
          <p:spPr bwMode="auto">
            <a:xfrm>
              <a:off x="1107" y="1491"/>
              <a:ext cx="29" cy="9"/>
            </a:xfrm>
            <a:custGeom>
              <a:avLst/>
              <a:gdLst>
                <a:gd name="T0" fmla="*/ 210 w 249"/>
                <a:gd name="T1" fmla="*/ 0 h 77"/>
                <a:gd name="T2" fmla="*/ 39 w 249"/>
                <a:gd name="T3" fmla="*/ 0 h 77"/>
                <a:gd name="T4" fmla="*/ 0 w 249"/>
                <a:gd name="T5" fmla="*/ 38 h 77"/>
                <a:gd name="T6" fmla="*/ 39 w 249"/>
                <a:gd name="T7" fmla="*/ 77 h 77"/>
                <a:gd name="T8" fmla="*/ 210 w 249"/>
                <a:gd name="T9" fmla="*/ 77 h 77"/>
                <a:gd name="T10" fmla="*/ 249 w 249"/>
                <a:gd name="T11" fmla="*/ 38 h 77"/>
                <a:gd name="T12" fmla="*/ 210 w 249"/>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210" y="0"/>
                  </a:moveTo>
                  <a:cubicBezTo>
                    <a:pt x="39" y="0"/>
                    <a:pt x="39" y="0"/>
                    <a:pt x="39" y="0"/>
                  </a:cubicBezTo>
                  <a:cubicBezTo>
                    <a:pt x="18" y="0"/>
                    <a:pt x="0" y="17"/>
                    <a:pt x="0" y="38"/>
                  </a:cubicBezTo>
                  <a:cubicBezTo>
                    <a:pt x="0" y="60"/>
                    <a:pt x="18" y="77"/>
                    <a:pt x="39" y="77"/>
                  </a:cubicBezTo>
                  <a:cubicBezTo>
                    <a:pt x="210" y="77"/>
                    <a:pt x="210" y="77"/>
                    <a:pt x="210" y="77"/>
                  </a:cubicBezTo>
                  <a:cubicBezTo>
                    <a:pt x="232" y="77"/>
                    <a:pt x="249" y="60"/>
                    <a:pt x="249" y="38"/>
                  </a:cubicBezTo>
                  <a:cubicBezTo>
                    <a:pt x="249" y="17"/>
                    <a:pt x="232" y="0"/>
                    <a:pt x="2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3">
              <a:extLst>
                <a:ext uri="{FF2B5EF4-FFF2-40B4-BE49-F238E27FC236}">
                  <a16:creationId xmlns:a16="http://schemas.microsoft.com/office/drawing/2014/main" id="{C2D2D01E-2752-440D-B721-1AB324C564FA}"/>
                </a:ext>
              </a:extLst>
            </p:cNvPr>
            <p:cNvSpPr>
              <a:spLocks/>
            </p:cNvSpPr>
            <p:nvPr/>
          </p:nvSpPr>
          <p:spPr bwMode="auto">
            <a:xfrm>
              <a:off x="1053" y="1491"/>
              <a:ext cx="30" cy="9"/>
            </a:xfrm>
            <a:custGeom>
              <a:avLst/>
              <a:gdLst>
                <a:gd name="T0" fmla="*/ 210 w 249"/>
                <a:gd name="T1" fmla="*/ 0 h 77"/>
                <a:gd name="T2" fmla="*/ 39 w 249"/>
                <a:gd name="T3" fmla="*/ 0 h 77"/>
                <a:gd name="T4" fmla="*/ 0 w 249"/>
                <a:gd name="T5" fmla="*/ 38 h 77"/>
                <a:gd name="T6" fmla="*/ 39 w 249"/>
                <a:gd name="T7" fmla="*/ 77 h 77"/>
                <a:gd name="T8" fmla="*/ 210 w 249"/>
                <a:gd name="T9" fmla="*/ 77 h 77"/>
                <a:gd name="T10" fmla="*/ 249 w 249"/>
                <a:gd name="T11" fmla="*/ 38 h 77"/>
                <a:gd name="T12" fmla="*/ 210 w 249"/>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210" y="0"/>
                  </a:moveTo>
                  <a:cubicBezTo>
                    <a:pt x="39" y="0"/>
                    <a:pt x="39" y="0"/>
                    <a:pt x="39" y="0"/>
                  </a:cubicBezTo>
                  <a:cubicBezTo>
                    <a:pt x="18" y="0"/>
                    <a:pt x="0" y="17"/>
                    <a:pt x="0" y="38"/>
                  </a:cubicBezTo>
                  <a:cubicBezTo>
                    <a:pt x="0" y="60"/>
                    <a:pt x="18" y="77"/>
                    <a:pt x="39" y="77"/>
                  </a:cubicBezTo>
                  <a:cubicBezTo>
                    <a:pt x="210" y="77"/>
                    <a:pt x="210" y="77"/>
                    <a:pt x="210" y="77"/>
                  </a:cubicBezTo>
                  <a:cubicBezTo>
                    <a:pt x="232" y="77"/>
                    <a:pt x="249" y="60"/>
                    <a:pt x="249" y="38"/>
                  </a:cubicBezTo>
                  <a:cubicBezTo>
                    <a:pt x="249" y="17"/>
                    <a:pt x="232" y="0"/>
                    <a:pt x="2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24">
              <a:extLst>
                <a:ext uri="{FF2B5EF4-FFF2-40B4-BE49-F238E27FC236}">
                  <a16:creationId xmlns:a16="http://schemas.microsoft.com/office/drawing/2014/main" id="{35EF2CD5-C48A-44A6-8E8F-39876E2C11A5}"/>
                </a:ext>
              </a:extLst>
            </p:cNvPr>
            <p:cNvSpPr>
              <a:spLocks/>
            </p:cNvSpPr>
            <p:nvPr/>
          </p:nvSpPr>
          <p:spPr bwMode="auto">
            <a:xfrm>
              <a:off x="982" y="1527"/>
              <a:ext cx="11" cy="9"/>
            </a:xfrm>
            <a:custGeom>
              <a:avLst/>
              <a:gdLst>
                <a:gd name="T0" fmla="*/ 56 w 95"/>
                <a:gd name="T1" fmla="*/ 0 h 77"/>
                <a:gd name="T2" fmla="*/ 39 w 95"/>
                <a:gd name="T3" fmla="*/ 0 h 77"/>
                <a:gd name="T4" fmla="*/ 0 w 95"/>
                <a:gd name="T5" fmla="*/ 39 h 77"/>
                <a:gd name="T6" fmla="*/ 39 w 95"/>
                <a:gd name="T7" fmla="*/ 77 h 77"/>
                <a:gd name="T8" fmla="*/ 56 w 95"/>
                <a:gd name="T9" fmla="*/ 77 h 77"/>
                <a:gd name="T10" fmla="*/ 95 w 95"/>
                <a:gd name="T11" fmla="*/ 39 h 77"/>
                <a:gd name="T12" fmla="*/ 56 w 95"/>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95" h="77">
                  <a:moveTo>
                    <a:pt x="56" y="0"/>
                  </a:moveTo>
                  <a:cubicBezTo>
                    <a:pt x="39" y="0"/>
                    <a:pt x="39" y="0"/>
                    <a:pt x="39" y="0"/>
                  </a:cubicBezTo>
                  <a:cubicBezTo>
                    <a:pt x="17" y="0"/>
                    <a:pt x="0" y="17"/>
                    <a:pt x="0" y="39"/>
                  </a:cubicBezTo>
                  <a:cubicBezTo>
                    <a:pt x="0" y="60"/>
                    <a:pt x="17" y="77"/>
                    <a:pt x="39" y="77"/>
                  </a:cubicBezTo>
                  <a:cubicBezTo>
                    <a:pt x="56" y="77"/>
                    <a:pt x="56" y="77"/>
                    <a:pt x="56" y="77"/>
                  </a:cubicBezTo>
                  <a:cubicBezTo>
                    <a:pt x="77" y="77"/>
                    <a:pt x="95" y="60"/>
                    <a:pt x="95" y="39"/>
                  </a:cubicBezTo>
                  <a:cubicBezTo>
                    <a:pt x="95" y="17"/>
                    <a:pt x="7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5881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MSLegal_Shape_Fill">
            <a:extLst>
              <a:ext uri="{FF2B5EF4-FFF2-40B4-BE49-F238E27FC236}">
                <a16:creationId xmlns:a16="http://schemas.microsoft.com/office/drawing/2014/main" id="{F28DC910-C1A4-492E-87F7-69D197D84806}"/>
              </a:ext>
            </a:extLst>
          </p:cNvPr>
          <p:cNvSpPr/>
          <p:nvPr/>
        </p:nvSpPr>
        <p:spPr>
          <a:xfrm>
            <a:off x="-972616" y="5562000"/>
            <a:ext cx="10657184" cy="1296000"/>
          </a:xfrm>
          <a:prstGeom prst="rect">
            <a:avLst/>
          </a:prstGeom>
          <a:solidFill>
            <a:srgbClr val="3095B4"/>
          </a:solidFill>
          <a:ln w="9525">
            <a:solidFill>
              <a:srgbClr val="309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endParaRPr>
          </a:p>
        </p:txBody>
      </p:sp>
      <p:sp>
        <p:nvSpPr>
          <p:cNvPr id="2" name="Title 1">
            <a:extLst>
              <a:ext uri="{FF2B5EF4-FFF2-40B4-BE49-F238E27FC236}">
                <a16:creationId xmlns:a16="http://schemas.microsoft.com/office/drawing/2014/main" id="{02C4085D-EB75-447F-9E83-59FD79B1A391}"/>
              </a:ext>
            </a:extLst>
          </p:cNvPr>
          <p:cNvSpPr>
            <a:spLocks noGrp="1"/>
          </p:cNvSpPr>
          <p:nvPr>
            <p:ph type="title"/>
          </p:nvPr>
        </p:nvSpPr>
        <p:spPr>
          <a:xfrm>
            <a:off x="432000" y="5949280"/>
            <a:ext cx="7200000" cy="432048"/>
          </a:xfrm>
        </p:spPr>
        <p:txBody>
          <a:bodyPr/>
          <a:lstStyle/>
          <a:p>
            <a:r>
              <a:rPr lang="en-GB" dirty="0"/>
              <a:t>Bulgaria</a:t>
            </a:r>
            <a:endParaRPr lang="en-US" dirty="0"/>
          </a:p>
        </p:txBody>
      </p:sp>
    </p:spTree>
    <p:extLst>
      <p:ext uri="{BB962C8B-B14F-4D97-AF65-F5344CB8AC3E}">
        <p14:creationId xmlns:p14="http://schemas.microsoft.com/office/powerpoint/2010/main" val="25987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Online Insurance</a:t>
            </a:r>
            <a:endParaRPr lang="en-GB" noProof="0" dirty="0"/>
          </a:p>
        </p:txBody>
      </p:sp>
      <p:sp>
        <p:nvSpPr>
          <p:cNvPr id="5" name="Text Placeholder 4">
            <a:extLst>
              <a:ext uri="{FF2B5EF4-FFF2-40B4-BE49-F238E27FC236}">
                <a16:creationId xmlns:a16="http://schemas.microsoft.com/office/drawing/2014/main" id="{3E6D2B6B-8695-47EE-ABA5-5E9A637BAA25}"/>
              </a:ext>
            </a:extLst>
          </p:cNvPr>
          <p:cNvSpPr>
            <a:spLocks noGrp="1"/>
          </p:cNvSpPr>
          <p:nvPr>
            <p:ph type="body" sz="quarter" idx="11"/>
          </p:nvPr>
        </p:nvSpPr>
        <p:spPr>
          <a:xfrm>
            <a:off x="432000" y="1868400"/>
            <a:ext cx="4788071" cy="4446000"/>
          </a:xfrm>
        </p:spPr>
        <p:txBody>
          <a:bodyPr/>
          <a:lstStyle/>
          <a:p>
            <a:r>
              <a:rPr lang="en-US" dirty="0"/>
              <a:t>Concluding of insurance contracts entirely online - is it possible? </a:t>
            </a:r>
          </a:p>
          <a:p>
            <a:r>
              <a:rPr lang="en-GB" dirty="0"/>
              <a:t>Requirements </a:t>
            </a:r>
            <a:r>
              <a:rPr lang="en-US" dirty="0"/>
              <a:t>for distance conclusion of an insurance contract:</a:t>
            </a:r>
          </a:p>
          <a:p>
            <a:pPr marL="800100" lvl="1" indent="-342900">
              <a:spcBef>
                <a:spcPts val="480"/>
              </a:spcBef>
              <a:buFont typeface="Symbol" pitchFamily="18" charset="2"/>
              <a:buChar char="-"/>
            </a:pPr>
            <a:r>
              <a:rPr lang="en-GB" sz="1600" dirty="0">
                <a:ea typeface="Calibri" panose="020F0502020204030204" pitchFamily="34" charset="0"/>
              </a:rPr>
              <a:t>on a paper carrier with handwritten signatures; or </a:t>
            </a:r>
          </a:p>
          <a:p>
            <a:pPr marL="800100" lvl="1" indent="-342900">
              <a:spcBef>
                <a:spcPts val="480"/>
              </a:spcBef>
              <a:buFont typeface="Symbol" pitchFamily="18" charset="2"/>
              <a:buChar char="-"/>
            </a:pPr>
            <a:r>
              <a:rPr lang="en-GB" sz="1600" dirty="0">
                <a:ea typeface="Calibri" panose="020F0502020204030204" pitchFamily="34" charset="0"/>
              </a:rPr>
              <a:t>in an electronic form, signed by a qualified electronic signature.</a:t>
            </a:r>
            <a:endParaRPr lang="en-GB" sz="1600" dirty="0"/>
          </a:p>
          <a:p>
            <a:r>
              <a:rPr lang="en-GB" dirty="0"/>
              <a:t>Additional requirements for distance marketing of financial services to consumers</a:t>
            </a:r>
          </a:p>
          <a:p>
            <a:r>
              <a:rPr lang="en-GB" dirty="0"/>
              <a:t>What are the risks if the requirements are not observed?</a:t>
            </a:r>
          </a:p>
          <a:p>
            <a:r>
              <a:rPr lang="en-GB" dirty="0"/>
              <a:t>What could be a feasible solution?</a:t>
            </a:r>
            <a:endParaRPr lang="cs-CZ" dirty="0"/>
          </a:p>
          <a:p>
            <a:endParaRPr lang="pl-PL" dirty="0"/>
          </a:p>
        </p:txBody>
      </p:sp>
      <p:pic>
        <p:nvPicPr>
          <p:cNvPr id="4098" name="Picture 2" descr="image #009531">
            <a:extLst>
              <a:ext uri="{FF2B5EF4-FFF2-40B4-BE49-F238E27FC236}">
                <a16:creationId xmlns:a16="http://schemas.microsoft.com/office/drawing/2014/main" id="{A78668EE-2EBF-4A83-94BC-A677F8F3B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979960" y="2612569"/>
            <a:ext cx="4476210" cy="298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2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A9099A-00AE-47AD-B961-2D27F0A1A1D8}"/>
              </a:ext>
            </a:extLst>
          </p:cNvPr>
          <p:cNvSpPr>
            <a:spLocks noGrp="1"/>
          </p:cNvSpPr>
          <p:nvPr>
            <p:ph type="body" sz="quarter" idx="10"/>
          </p:nvPr>
        </p:nvSpPr>
        <p:spPr>
          <a:xfrm>
            <a:off x="432000" y="547200"/>
            <a:ext cx="8280000" cy="720000"/>
          </a:xfrm>
        </p:spPr>
        <p:txBody>
          <a:bodyPr wrap="square" anchor="ctr">
            <a:normAutofit/>
          </a:bodyPr>
          <a:lstStyle/>
          <a:p>
            <a:pPr>
              <a:spcAft>
                <a:spcPts val="600"/>
              </a:spcAft>
            </a:pPr>
            <a:r>
              <a:rPr lang="en-US" dirty="0"/>
              <a:t>Novelties on the MTPL insurance market</a:t>
            </a:r>
            <a:endParaRPr lang="en-GB"/>
          </a:p>
        </p:txBody>
      </p:sp>
      <p:sp>
        <p:nvSpPr>
          <p:cNvPr id="5" name="Text Placeholder 4">
            <a:extLst>
              <a:ext uri="{FF2B5EF4-FFF2-40B4-BE49-F238E27FC236}">
                <a16:creationId xmlns:a16="http://schemas.microsoft.com/office/drawing/2014/main" id="{FFEA2589-849F-4AD9-996F-0E3F0370E70C}"/>
              </a:ext>
            </a:extLst>
          </p:cNvPr>
          <p:cNvSpPr>
            <a:spLocks noGrp="1"/>
          </p:cNvSpPr>
          <p:nvPr>
            <p:ph type="body" sz="quarter" idx="11"/>
          </p:nvPr>
        </p:nvSpPr>
        <p:spPr>
          <a:xfrm>
            <a:off x="432000" y="1868400"/>
            <a:ext cx="3960000" cy="4446000"/>
          </a:xfrm>
        </p:spPr>
        <p:txBody>
          <a:bodyPr wrap="square" anchor="t">
            <a:normAutofit/>
          </a:bodyPr>
          <a:lstStyle/>
          <a:p>
            <a:r>
              <a:rPr lang="en-US" dirty="0"/>
              <a:t>The motor vehicle third party liability insurance: obligatory for all motor vehicles registered or driven in Bulgaria</a:t>
            </a:r>
          </a:p>
          <a:p>
            <a:r>
              <a:rPr lang="en-US" dirty="0"/>
              <a:t>The idea behind a bonus-malus system: no-claims discount for good drivers, and eventually reducing the number of road traffic accidents</a:t>
            </a:r>
          </a:p>
          <a:p>
            <a:r>
              <a:rPr lang="en-US" dirty="0"/>
              <a:t>Two attempts to set up a bonus-malus system</a:t>
            </a:r>
          </a:p>
          <a:p>
            <a:r>
              <a:rPr lang="en-US" dirty="0"/>
              <a:t>What next?</a:t>
            </a:r>
          </a:p>
        </p:txBody>
      </p:sp>
      <p:pic>
        <p:nvPicPr>
          <p:cNvPr id="5124" name="Picture 4" descr="image #004767">
            <a:extLst>
              <a:ext uri="{FF2B5EF4-FFF2-40B4-BE49-F238E27FC236}">
                <a16:creationId xmlns:a16="http://schemas.microsoft.com/office/drawing/2014/main" id="{4F678010-58A8-4276-A6F4-0145E7A1E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276872"/>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B6F19645-1D34-4D22-8F59-F72417D897EA}"/>
              </a:ext>
            </a:extLst>
          </p:cNvPr>
          <p:cNvSpPr txBox="1">
            <a:spLocks/>
          </p:cNvSpPr>
          <p:nvPr/>
        </p:nvSpPr>
        <p:spPr>
          <a:xfrm>
            <a:off x="432000" y="6525344"/>
            <a:ext cx="324000" cy="252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9B52A-EAD5-4CA9-B46E-2F3B4224B365}" type="slidenum">
              <a:rPr lang="en-GB" sz="1000" smtClean="0"/>
              <a:pPr/>
              <a:t>9</a:t>
            </a:fld>
            <a:endParaRPr lang="en-GB" sz="1000" dirty="0"/>
          </a:p>
        </p:txBody>
      </p:sp>
    </p:spTree>
    <p:extLst>
      <p:ext uri="{BB962C8B-B14F-4D97-AF65-F5344CB8AC3E}">
        <p14:creationId xmlns:p14="http://schemas.microsoft.com/office/powerpoint/2010/main" val="507385305"/>
      </p:ext>
    </p:extLst>
  </p:cSld>
  <p:clrMapOvr>
    <a:masterClrMapping/>
  </p:clrMapOvr>
</p:sld>
</file>

<file path=ppt/theme/theme1.xml><?xml version="1.0" encoding="utf-8"?>
<a:theme xmlns:a="http://schemas.openxmlformats.org/drawingml/2006/main" name="title_slid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UK.potx" id="{242A763E-E300-4215-8A0C-320B31978E57}" vid="{21FEACF3-9DE8-4EC8-A113-6A1E37824F90}"/>
    </a:ext>
  </a:extLst>
</a:theme>
</file>

<file path=ppt/theme/theme2.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UK.potx" id="{242A763E-E300-4215-8A0C-320B31978E57}" vid="{89651D4F-6D42-4340-812A-F4B0CF5A99A0}"/>
    </a:ext>
  </a:extLst>
</a:theme>
</file>

<file path=ppt/theme/theme3.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UK.potx" id="{242A763E-E300-4215-8A0C-320B31978E57}" vid="{D441293A-1225-4489-B016-55C20BE133EA}"/>
    </a:ext>
  </a:extLst>
</a:theme>
</file>

<file path=ppt/theme/theme4.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UK.potx" id="{242A763E-E300-4215-8A0C-320B31978E57}" vid="{00ECC018-7F92-4E22-8038-4CCE20F8B5F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On-screen Show (4:3)</PresentationFormat>
  <Paragraphs>133</Paragraphs>
  <Slides>21</Slides>
  <Notes>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2020-12-10T08:14:00Z</dcterms:created>
  <dcterms:modified xsi:type="dcterms:W3CDTF">2020-12-10T08:14:00Z</dcterms:modified>
</cp:coreProperties>
</file>