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2"/>
    <p:sldMasterId id="2147483725" r:id="rId3"/>
    <p:sldMasterId id="2147483672" r:id="rId4"/>
    <p:sldMasterId id="2147483723" r:id="rId5"/>
    <p:sldMasterId id="2147483761" r:id="rId6"/>
  </p:sldMasterIdLst>
  <p:notesMasterIdLst>
    <p:notesMasterId r:id="rId37"/>
  </p:notesMasterIdLst>
  <p:handoutMasterIdLst>
    <p:handoutMasterId r:id="rId38"/>
  </p:handoutMasterIdLst>
  <p:sldIdLst>
    <p:sldId id="424" r:id="rId7"/>
    <p:sldId id="267" r:id="rId8"/>
    <p:sldId id="490" r:id="rId9"/>
    <p:sldId id="492" r:id="rId10"/>
    <p:sldId id="497" r:id="rId11"/>
    <p:sldId id="499" r:id="rId12"/>
    <p:sldId id="502" r:id="rId13"/>
    <p:sldId id="494" r:id="rId14"/>
    <p:sldId id="504" r:id="rId15"/>
    <p:sldId id="505" r:id="rId16"/>
    <p:sldId id="508" r:id="rId17"/>
    <p:sldId id="510" r:id="rId18"/>
    <p:sldId id="511" r:id="rId19"/>
    <p:sldId id="507" r:id="rId20"/>
    <p:sldId id="514" r:id="rId21"/>
    <p:sldId id="519" r:id="rId22"/>
    <p:sldId id="527" r:id="rId23"/>
    <p:sldId id="534" r:id="rId24"/>
    <p:sldId id="532" r:id="rId25"/>
    <p:sldId id="533" r:id="rId26"/>
    <p:sldId id="535" r:id="rId27"/>
    <p:sldId id="536" r:id="rId28"/>
    <p:sldId id="529" r:id="rId29"/>
    <p:sldId id="538" r:id="rId30"/>
    <p:sldId id="520" r:id="rId31"/>
    <p:sldId id="522" r:id="rId32"/>
    <p:sldId id="537" r:id="rId33"/>
    <p:sldId id="523" r:id="rId34"/>
    <p:sldId id="486" r:id="rId35"/>
    <p:sldId id="48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58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955356-0A07-9DAF-1367-E9C4085150A7}" name="Schmid, Francine" initials="SF" userId="S::francine.schmid@cms-hs.com::227db846-088e-4d8d-9f95-fbfd38f3e7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15C"/>
    <a:srgbClr val="0E7384"/>
    <a:srgbClr val="B6CCCF"/>
    <a:srgbClr val="000000"/>
    <a:srgbClr val="E50071"/>
    <a:srgbClr val="E7E6E6"/>
    <a:srgbClr val="BFBFBF"/>
    <a:srgbClr val="F9BFDC"/>
    <a:srgbClr val="D0C8DC"/>
    <a:srgbClr val="007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7022F-22B9-4C63-9E52-491B71DA1309}" v="1" dt="2024-11-15T08:35:02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79126" autoAdjust="0"/>
  </p:normalViewPr>
  <p:slideViewPr>
    <p:cSldViewPr snapToGrid="0" showGuides="1">
      <p:cViewPr varScale="1">
        <p:scale>
          <a:sx n="80" d="100"/>
          <a:sy n="80" d="100"/>
        </p:scale>
        <p:origin x="680" y="56"/>
      </p:cViewPr>
      <p:guideLst>
        <p:guide pos="5586"/>
        <p:guide orient="horz" pos="216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94" y="72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belle Lepièce" userId="4c737114-ff86-46dc-9abe-ec03f4835ee6" providerId="ADAL" clId="{E987022F-22B9-4C63-9E52-491B71DA1309}"/>
    <pc:docChg chg="custSel modSld">
      <pc:chgData name="Annabelle Lepièce" userId="4c737114-ff86-46dc-9abe-ec03f4835ee6" providerId="ADAL" clId="{E987022F-22B9-4C63-9E52-491B71DA1309}" dt="2024-11-15T08:35:24.775" v="474" actId="1076"/>
      <pc:docMkLst>
        <pc:docMk/>
      </pc:docMkLst>
      <pc:sldChg chg="modSp mod">
        <pc:chgData name="Annabelle Lepièce" userId="4c737114-ff86-46dc-9abe-ec03f4835ee6" providerId="ADAL" clId="{E987022F-22B9-4C63-9E52-491B71DA1309}" dt="2024-11-15T08:33:21.904" v="390" actId="20577"/>
        <pc:sldMkLst>
          <pc:docMk/>
          <pc:sldMk cId="2035845012" sldId="502"/>
        </pc:sldMkLst>
        <pc:spChg chg="mod">
          <ac:chgData name="Annabelle Lepièce" userId="4c737114-ff86-46dc-9abe-ec03f4835ee6" providerId="ADAL" clId="{E987022F-22B9-4C63-9E52-491B71DA1309}" dt="2024-11-15T08:33:21.904" v="390" actId="20577"/>
          <ac:spMkLst>
            <pc:docMk/>
            <pc:sldMk cId="2035845012" sldId="502"/>
            <ac:spMk id="23" creationId="{BB5C55FC-F7C3-2EE7-5E3F-7974DB97887C}"/>
          </ac:spMkLst>
        </pc:spChg>
      </pc:sldChg>
      <pc:sldChg chg="modSp mod">
        <pc:chgData name="Annabelle Lepièce" userId="4c737114-ff86-46dc-9abe-ec03f4835ee6" providerId="ADAL" clId="{E987022F-22B9-4C63-9E52-491B71DA1309}" dt="2024-11-15T08:27:52.235" v="76" actId="114"/>
        <pc:sldMkLst>
          <pc:docMk/>
          <pc:sldMk cId="607800415" sldId="504"/>
        </pc:sldMkLst>
        <pc:spChg chg="mod">
          <ac:chgData name="Annabelle Lepièce" userId="4c737114-ff86-46dc-9abe-ec03f4835ee6" providerId="ADAL" clId="{E987022F-22B9-4C63-9E52-491B71DA1309}" dt="2024-11-15T08:27:52.235" v="76" actId="114"/>
          <ac:spMkLst>
            <pc:docMk/>
            <pc:sldMk cId="607800415" sldId="504"/>
            <ac:spMk id="13" creationId="{0E0B6000-B51D-DBFD-DBF8-6E508F73C6D3}"/>
          </ac:spMkLst>
        </pc:spChg>
      </pc:sldChg>
      <pc:sldChg chg="modSp mod">
        <pc:chgData name="Annabelle Lepièce" userId="4c737114-ff86-46dc-9abe-ec03f4835ee6" providerId="ADAL" clId="{E987022F-22B9-4C63-9E52-491B71DA1309}" dt="2024-11-15T08:29:54.232" v="280" actId="20577"/>
        <pc:sldMkLst>
          <pc:docMk/>
          <pc:sldMk cId="1476536348" sldId="507"/>
        </pc:sldMkLst>
        <pc:spChg chg="mod">
          <ac:chgData name="Annabelle Lepièce" userId="4c737114-ff86-46dc-9abe-ec03f4835ee6" providerId="ADAL" clId="{E987022F-22B9-4C63-9E52-491B71DA1309}" dt="2024-11-15T08:29:21.985" v="244" actId="14100"/>
          <ac:spMkLst>
            <pc:docMk/>
            <pc:sldMk cId="1476536348" sldId="507"/>
            <ac:spMk id="3" creationId="{6D1EFDD9-3165-C25B-D070-1C9F2DFA05B2}"/>
          </ac:spMkLst>
        </pc:spChg>
        <pc:spChg chg="mod">
          <ac:chgData name="Annabelle Lepièce" userId="4c737114-ff86-46dc-9abe-ec03f4835ee6" providerId="ADAL" clId="{E987022F-22B9-4C63-9E52-491B71DA1309}" dt="2024-11-15T08:29:54.232" v="280" actId="20577"/>
          <ac:spMkLst>
            <pc:docMk/>
            <pc:sldMk cId="1476536348" sldId="507"/>
            <ac:spMk id="4" creationId="{ACE1667D-F622-5ED7-CDFC-2C18C83D4DBA}"/>
          </ac:spMkLst>
        </pc:spChg>
        <pc:spChg chg="mod">
          <ac:chgData name="Annabelle Lepièce" userId="4c737114-ff86-46dc-9abe-ec03f4835ee6" providerId="ADAL" clId="{E987022F-22B9-4C63-9E52-491B71DA1309}" dt="2024-11-15T08:29:27.576" v="246" actId="14100"/>
          <ac:spMkLst>
            <pc:docMk/>
            <pc:sldMk cId="1476536348" sldId="507"/>
            <ac:spMk id="6" creationId="{D0DDD091-7437-A7A3-84CE-58E00C7A15E3}"/>
          </ac:spMkLst>
        </pc:spChg>
      </pc:sldChg>
      <pc:sldChg chg="addSp modSp mod">
        <pc:chgData name="Annabelle Lepièce" userId="4c737114-ff86-46dc-9abe-ec03f4835ee6" providerId="ADAL" clId="{E987022F-22B9-4C63-9E52-491B71DA1309}" dt="2024-11-15T08:35:24.775" v="474" actId="1076"/>
        <pc:sldMkLst>
          <pc:docMk/>
          <pc:sldMk cId="259568958" sldId="510"/>
        </pc:sldMkLst>
        <pc:spChg chg="add mod">
          <ac:chgData name="Annabelle Lepièce" userId="4c737114-ff86-46dc-9abe-ec03f4835ee6" providerId="ADAL" clId="{E987022F-22B9-4C63-9E52-491B71DA1309}" dt="2024-11-15T08:35:24.775" v="474" actId="1076"/>
          <ac:spMkLst>
            <pc:docMk/>
            <pc:sldMk cId="259568958" sldId="510"/>
            <ac:spMk id="2" creationId="{28BE3A9E-1EC4-B605-89C8-35C784F2A86C}"/>
          </ac:spMkLst>
        </pc:spChg>
        <pc:spChg chg="mod">
          <ac:chgData name="Annabelle Lepièce" userId="4c737114-ff86-46dc-9abe-ec03f4835ee6" providerId="ADAL" clId="{E987022F-22B9-4C63-9E52-491B71DA1309}" dt="2024-11-15T08:34:07.176" v="393" actId="20577"/>
          <ac:spMkLst>
            <pc:docMk/>
            <pc:sldMk cId="259568958" sldId="510"/>
            <ac:spMk id="8" creationId="{4E06637A-DE49-79FE-F3C5-3C13F35A4C63}"/>
          </ac:spMkLst>
        </pc:spChg>
      </pc:sldChg>
      <pc:sldChg chg="modSp mod">
        <pc:chgData name="Annabelle Lepièce" userId="4c737114-ff86-46dc-9abe-ec03f4835ee6" providerId="ADAL" clId="{E987022F-22B9-4C63-9E52-491B71DA1309}" dt="2024-11-15T08:34:23.879" v="394" actId="113"/>
        <pc:sldMkLst>
          <pc:docMk/>
          <pc:sldMk cId="982295420" sldId="511"/>
        </pc:sldMkLst>
        <pc:spChg chg="mod">
          <ac:chgData name="Annabelle Lepièce" userId="4c737114-ff86-46dc-9abe-ec03f4835ee6" providerId="ADAL" clId="{E987022F-22B9-4C63-9E52-491B71DA1309}" dt="2024-11-15T08:34:23.879" v="394" actId="113"/>
          <ac:spMkLst>
            <pc:docMk/>
            <pc:sldMk cId="982295420" sldId="511"/>
            <ac:spMk id="7" creationId="{8453ECE4-8C14-EF37-D015-1B52E1B9A751}"/>
          </ac:spMkLst>
        </pc:spChg>
      </pc:sldChg>
      <pc:sldChg chg="modSp mod">
        <pc:chgData name="Annabelle Lepièce" userId="4c737114-ff86-46dc-9abe-ec03f4835ee6" providerId="ADAL" clId="{E987022F-22B9-4C63-9E52-491B71DA1309}" dt="2024-11-15T08:31:37.234" v="363" actId="20577"/>
        <pc:sldMkLst>
          <pc:docMk/>
          <pc:sldMk cId="4279657475" sldId="514"/>
        </pc:sldMkLst>
        <pc:spChg chg="mod">
          <ac:chgData name="Annabelle Lepièce" userId="4c737114-ff86-46dc-9abe-ec03f4835ee6" providerId="ADAL" clId="{E987022F-22B9-4C63-9E52-491B71DA1309}" dt="2024-11-15T08:31:37.234" v="363" actId="20577"/>
          <ac:spMkLst>
            <pc:docMk/>
            <pc:sldMk cId="4279657475" sldId="514"/>
            <ac:spMk id="10" creationId="{7D26DFEB-39AF-5CEA-19A6-DC8ACD3AB2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FCF32-C436-4EC2-B584-B5ACB3118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73D60-E5B7-4578-9356-BF211982E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9133-A480-49D4-8D19-6FDAC2197C0E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FC9E6-3C78-471E-A1DD-FDCC002AD7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B6D26-86F6-483C-8150-571A3AAAC9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CA225-2081-422C-83F4-2EF2C43145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31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B0161-0FB6-4972-81DB-1B93872F1307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BDFE4-FB5C-4C30-A373-85019434EE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90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93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69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action</a:t>
            </a:r>
            <a:r>
              <a:rPr lang="hu-HU" dirty="0"/>
              <a:t> </a:t>
            </a:r>
            <a:r>
              <a:rPr lang="hu-HU" dirty="0" err="1"/>
              <a:t>against</a:t>
            </a:r>
            <a:r>
              <a:rPr lang="hu-HU" dirty="0"/>
              <a:t> </a:t>
            </a:r>
            <a:r>
              <a:rPr lang="hu-HU" dirty="0" err="1"/>
              <a:t>killer</a:t>
            </a:r>
            <a:r>
              <a:rPr lang="hu-HU" dirty="0"/>
              <a:t> </a:t>
            </a:r>
            <a:r>
              <a:rPr lang="hu-HU" dirty="0" err="1"/>
              <a:t>acquisitions</a:t>
            </a:r>
            <a:r>
              <a:rPr lang="hu-HU" dirty="0"/>
              <a:t>: https://content.mlex.com/#/content/1559149/greenfield-investments-subsidized-goods-production-could-face-fsr-action-eu-official-says?referrer=search_linkclick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DFE4-FB5C-4C30-A373-85019434EE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21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DFE4-FB5C-4C30-A373-85019434EE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2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2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8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00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Trains</a:t>
            </a:r>
            <a:r>
              <a:rPr lang="hu-HU" dirty="0"/>
              <a:t>, </a:t>
            </a:r>
            <a:r>
              <a:rPr lang="hu-HU" dirty="0" err="1"/>
              <a:t>Bulgaria</a:t>
            </a:r>
            <a:r>
              <a:rPr lang="hu-HU" dirty="0"/>
              <a:t>: https://ec.europa.eu/commission/presscorner/detail/en/ip_24_887 </a:t>
            </a:r>
          </a:p>
          <a:p>
            <a:endParaRPr lang="hu-HU" dirty="0"/>
          </a:p>
          <a:p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panels</a:t>
            </a:r>
            <a:r>
              <a:rPr lang="hu-HU" dirty="0"/>
              <a:t>, </a:t>
            </a:r>
            <a:r>
              <a:rPr lang="hu-HU" dirty="0" err="1"/>
              <a:t>Romania</a:t>
            </a:r>
            <a:r>
              <a:rPr lang="hu-HU" dirty="0"/>
              <a:t>: https://ec.europa.eu/commission/presscorner/detail/en/ip_24_1803 </a:t>
            </a:r>
            <a:endParaRPr lang="en-US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14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e&amp; </a:t>
            </a:r>
            <a:r>
              <a:rPr lang="hu-HU" dirty="0" err="1"/>
              <a:t>conditional</a:t>
            </a:r>
            <a:r>
              <a:rPr lang="hu-HU" dirty="0"/>
              <a:t> </a:t>
            </a:r>
            <a:r>
              <a:rPr lang="hu-HU" dirty="0" err="1"/>
              <a:t>approval</a:t>
            </a:r>
            <a:r>
              <a:rPr lang="hu-HU" dirty="0"/>
              <a:t>: https://ec.europa.eu/commission/presscorner/detail/en/ip_24_4842 </a:t>
            </a:r>
            <a:endParaRPr lang="en-US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28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Haier</a:t>
            </a:r>
            <a:r>
              <a:rPr lang="hu-HU" dirty="0"/>
              <a:t>: https://content.mlex.com/#/content/1600061/china-s-haier-gets-eu-foreign-subsidy-approval-to-buy-carrier-s-refrigeration-business-update?referrer=search_linkclick</a:t>
            </a:r>
          </a:p>
          <a:p>
            <a:endParaRPr lang="hu-HU" dirty="0"/>
          </a:p>
          <a:p>
            <a:r>
              <a:rPr lang="hu-HU" dirty="0"/>
              <a:t>ABN AMRO: https://content.mlex.com/#/content/1607116/abn-amro-files-acquisition-of-hal-for-eu-foreign-subsidy-review?referrer=search_linkclick</a:t>
            </a:r>
          </a:p>
          <a:p>
            <a:endParaRPr lang="hu-HU" dirty="0"/>
          </a:p>
          <a:p>
            <a:r>
              <a:rPr lang="hu-HU" dirty="0" err="1"/>
              <a:t>Hankook</a:t>
            </a:r>
            <a:r>
              <a:rPr lang="hu-HU" dirty="0"/>
              <a:t>: https://content.mlex.com/#/content/1605215/korea-s-hankook-files-takeover-of-hanon-for-eu-foreign-subsidy-review?referrer=search_linkclick</a:t>
            </a:r>
          </a:p>
          <a:p>
            <a:endParaRPr lang="hu-HU" dirty="0"/>
          </a:p>
          <a:p>
            <a:r>
              <a:rPr lang="hu-HU" dirty="0" err="1"/>
              <a:t>Japan</a:t>
            </a:r>
            <a:r>
              <a:rPr lang="hu-HU" dirty="0"/>
              <a:t> </a:t>
            </a:r>
            <a:r>
              <a:rPr lang="hu-HU" dirty="0" err="1"/>
              <a:t>Pulp</a:t>
            </a:r>
            <a:r>
              <a:rPr lang="hu-HU" dirty="0"/>
              <a:t> &amp; </a:t>
            </a:r>
            <a:r>
              <a:rPr lang="hu-HU" dirty="0" err="1"/>
              <a:t>Paper</a:t>
            </a:r>
            <a:r>
              <a:rPr lang="hu-HU" dirty="0"/>
              <a:t>: https://content.mlex.com/#/content/1605079/japan-pulp-paper-seeks-eu-foreign-subsidy-clearance-for-inapa-deal?referrer=search_linkclick</a:t>
            </a:r>
          </a:p>
          <a:p>
            <a:endParaRPr lang="hu-HU" dirty="0"/>
          </a:p>
          <a:p>
            <a:r>
              <a:rPr lang="hu-HU" dirty="0"/>
              <a:t>CD&amp;R/</a:t>
            </a:r>
            <a:r>
              <a:rPr lang="hu-HU" dirty="0" err="1"/>
              <a:t>Permira</a:t>
            </a:r>
            <a:r>
              <a:rPr lang="hu-HU" dirty="0"/>
              <a:t>: https://content.mlex.com/#/content/1602286/cd-r-permira-s-exclusive-networks-deal-is-first-merger-notification-disclosed-by-eu-under-foreign-subsidy-rules?referrer=search_linkclick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6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Vestager</a:t>
            </a:r>
            <a:r>
              <a:rPr lang="hu-HU" dirty="0"/>
              <a:t> </a:t>
            </a:r>
            <a:r>
              <a:rPr lang="hu-HU" dirty="0" err="1"/>
              <a:t>speech</a:t>
            </a:r>
            <a:r>
              <a:rPr lang="hu-HU" dirty="0"/>
              <a:t>, </a:t>
            </a:r>
            <a:r>
              <a:rPr lang="hu-HU" dirty="0" err="1"/>
              <a:t>wind</a:t>
            </a:r>
            <a:r>
              <a:rPr lang="hu-HU" dirty="0"/>
              <a:t> </a:t>
            </a:r>
            <a:r>
              <a:rPr lang="hu-HU" dirty="0" err="1"/>
              <a:t>turbines</a:t>
            </a:r>
            <a:r>
              <a:rPr lang="hu-HU" dirty="0"/>
              <a:t>: https://ec.europa.eu/commission/presscorner/detail/en/speech_24_1927</a:t>
            </a:r>
          </a:p>
          <a:p>
            <a:endParaRPr lang="hu-HU" dirty="0"/>
          </a:p>
          <a:p>
            <a:r>
              <a:rPr lang="hu-HU" dirty="0" err="1"/>
              <a:t>Nuchtech</a:t>
            </a:r>
            <a:r>
              <a:rPr lang="hu-HU" dirty="0"/>
              <a:t>: https://competitionlawblog.kluwercompetitionlaw.com/2024/05/02/when-the-european-commission-rings-at-dawn-first-dawn-raid-under-the-fsr/</a:t>
            </a:r>
            <a:endParaRPr lang="en-US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52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EDF </a:t>
            </a:r>
            <a:r>
              <a:rPr lang="hu-HU" dirty="0" err="1"/>
              <a:t>complaint</a:t>
            </a:r>
            <a:r>
              <a:rPr lang="hu-HU" dirty="0"/>
              <a:t>: https://content.mlex.com/#/content/1601171/edf-makes-eu-foreign-subsidy-complaint-over-czech-nuclear-award-to-south-korean-operator?referrer=search_linkclick</a:t>
            </a:r>
            <a:endParaRPr lang="en-US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BDFE4-FB5C-4C30-A373-85019434EEC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7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-ble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4624-3BD1-4B08-B4B7-E81E7524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412000"/>
            <a:ext cx="3960000" cy="144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1DB89-BFC9-4D18-B2AB-A101A7B60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000" y="6264000"/>
            <a:ext cx="3960000" cy="594000"/>
          </a:xfrm>
        </p:spPr>
        <p:txBody>
          <a:bodyPr/>
          <a:lstStyle>
            <a:lvl1pPr>
              <a:defRPr b="0"/>
            </a:lvl1pPr>
          </a:lstStyle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2BE35B-C994-4209-BBA2-1DB725528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000" y="4212000"/>
            <a:ext cx="3960000" cy="90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44533BAD-F04C-4673-A889-FF9D0A503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36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supergraphic half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B5291B-EE1E-4FCA-A6D7-9314ED4FCEE0}"/>
              </a:ext>
            </a:extLst>
          </p:cNvPr>
          <p:cNvSpPr/>
          <p:nvPr userDrawn="1"/>
        </p:nvSpPr>
        <p:spPr>
          <a:xfrm>
            <a:off x="6096000" y="-1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594000"/>
            <a:ext cx="4860000" cy="900000"/>
          </a:xfr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1B5BC-5710-4248-B2BF-4FBE84F58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" y="1800000"/>
            <a:ext cx="4860000" cy="446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83F1C4B-FF29-41B9-AE0E-E44A2B23911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43777" y="1"/>
            <a:ext cx="4848223" cy="6857999"/>
            <a:chOff x="786" y="18"/>
            <a:chExt cx="3054" cy="4320"/>
          </a:xfrm>
          <a:solidFill>
            <a:schemeClr val="bg1">
              <a:alpha val="20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149916A-08F7-4C46-B54E-05393FADD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0" y="18"/>
              <a:ext cx="1940" cy="4320"/>
            </a:xfrm>
            <a:custGeom>
              <a:avLst/>
              <a:gdLst>
                <a:gd name="T0" fmla="*/ 1623 w 1939"/>
                <a:gd name="T1" fmla="*/ 4320 h 4320"/>
                <a:gd name="T2" fmla="*/ 635 w 1939"/>
                <a:gd name="T3" fmla="*/ 2764 h 4320"/>
                <a:gd name="T4" fmla="*/ 635 w 1939"/>
                <a:gd name="T5" fmla="*/ 2746 h 4320"/>
                <a:gd name="T6" fmla="*/ 1938 w 1939"/>
                <a:gd name="T7" fmla="*/ 1137 h 4320"/>
                <a:gd name="T8" fmla="*/ 1939 w 1939"/>
                <a:gd name="T9" fmla="*/ 0 h 4320"/>
                <a:gd name="T10" fmla="*/ 916 w 1939"/>
                <a:gd name="T11" fmla="*/ 0 h 4320"/>
                <a:gd name="T12" fmla="*/ 533 w 1939"/>
                <a:gd name="T13" fmla="*/ 397 h 4320"/>
                <a:gd name="T14" fmla="*/ 480 w 1939"/>
                <a:gd name="T15" fmla="*/ 478 h 4320"/>
                <a:gd name="T16" fmla="*/ 42 w 1939"/>
                <a:gd name="T17" fmla="*/ 2268 h 4320"/>
                <a:gd name="T18" fmla="*/ 43 w 1939"/>
                <a:gd name="T19" fmla="*/ 2285 h 4320"/>
                <a:gd name="T20" fmla="*/ 994 w 1939"/>
                <a:gd name="T21" fmla="*/ 4320 h 4320"/>
                <a:gd name="T22" fmla="*/ 1623 w 1939"/>
                <a:gd name="T23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9" h="4320">
                  <a:moveTo>
                    <a:pt x="1623" y="4320"/>
                  </a:moveTo>
                  <a:cubicBezTo>
                    <a:pt x="1025" y="4110"/>
                    <a:pt x="635" y="3502"/>
                    <a:pt x="635" y="2764"/>
                  </a:cubicBezTo>
                  <a:cubicBezTo>
                    <a:pt x="635" y="2746"/>
                    <a:pt x="635" y="2746"/>
                    <a:pt x="635" y="2746"/>
                  </a:cubicBezTo>
                  <a:cubicBezTo>
                    <a:pt x="635" y="1910"/>
                    <a:pt x="1166" y="1220"/>
                    <a:pt x="1938" y="1137"/>
                  </a:cubicBezTo>
                  <a:cubicBezTo>
                    <a:pt x="1939" y="0"/>
                    <a:pt x="1939" y="0"/>
                    <a:pt x="1939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721" y="150"/>
                    <a:pt x="597" y="305"/>
                    <a:pt x="533" y="397"/>
                  </a:cubicBezTo>
                  <a:cubicBezTo>
                    <a:pt x="524" y="411"/>
                    <a:pt x="480" y="478"/>
                    <a:pt x="480" y="478"/>
                  </a:cubicBezTo>
                  <a:cubicBezTo>
                    <a:pt x="163" y="986"/>
                    <a:pt x="0" y="1601"/>
                    <a:pt x="42" y="2268"/>
                  </a:cubicBezTo>
                  <a:cubicBezTo>
                    <a:pt x="43" y="2285"/>
                    <a:pt x="43" y="2285"/>
                    <a:pt x="43" y="2285"/>
                  </a:cubicBezTo>
                  <a:cubicBezTo>
                    <a:pt x="96" y="3115"/>
                    <a:pt x="449" y="3825"/>
                    <a:pt x="994" y="4320"/>
                  </a:cubicBezTo>
                  <a:lnTo>
                    <a:pt x="1623" y="4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5597286-93E8-4364-989B-D86A1EEE7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" y="190"/>
              <a:ext cx="1530" cy="4148"/>
            </a:xfrm>
            <a:custGeom>
              <a:avLst/>
              <a:gdLst>
                <a:gd name="T0" fmla="*/ 711 w 1530"/>
                <a:gd name="T1" fmla="*/ 1987 h 4148"/>
                <a:gd name="T2" fmla="*/ 860 w 1530"/>
                <a:gd name="T3" fmla="*/ 1010 h 4148"/>
                <a:gd name="T4" fmla="*/ 1312 w 1530"/>
                <a:gd name="T5" fmla="*/ 0 h 4148"/>
                <a:gd name="T6" fmla="*/ 1311 w 1530"/>
                <a:gd name="T7" fmla="*/ 1 h 4148"/>
                <a:gd name="T8" fmla="*/ 0 w 1530"/>
                <a:gd name="T9" fmla="*/ 2592 h 4148"/>
                <a:gd name="T10" fmla="*/ 0 w 1530"/>
                <a:gd name="T11" fmla="*/ 2609 h 4148"/>
                <a:gd name="T12" fmla="*/ 377 w 1530"/>
                <a:gd name="T13" fmla="*/ 4148 h 4148"/>
                <a:gd name="T14" fmla="*/ 1530 w 1530"/>
                <a:gd name="T15" fmla="*/ 4148 h 4148"/>
                <a:gd name="T16" fmla="*/ 711 w 1530"/>
                <a:gd name="T17" fmla="*/ 1987 h 4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0" h="4148">
                  <a:moveTo>
                    <a:pt x="711" y="1987"/>
                  </a:moveTo>
                  <a:cubicBezTo>
                    <a:pt x="711" y="1647"/>
                    <a:pt x="763" y="1319"/>
                    <a:pt x="860" y="1010"/>
                  </a:cubicBezTo>
                  <a:cubicBezTo>
                    <a:pt x="955" y="643"/>
                    <a:pt x="1108" y="303"/>
                    <a:pt x="1312" y="0"/>
                  </a:cubicBezTo>
                  <a:cubicBezTo>
                    <a:pt x="1311" y="1"/>
                    <a:pt x="1311" y="1"/>
                    <a:pt x="1311" y="1"/>
                  </a:cubicBezTo>
                  <a:cubicBezTo>
                    <a:pt x="503" y="574"/>
                    <a:pt x="0" y="1512"/>
                    <a:pt x="0" y="2592"/>
                  </a:cubicBezTo>
                  <a:cubicBezTo>
                    <a:pt x="0" y="2609"/>
                    <a:pt x="0" y="2609"/>
                    <a:pt x="0" y="2609"/>
                  </a:cubicBezTo>
                  <a:cubicBezTo>
                    <a:pt x="0" y="3178"/>
                    <a:pt x="137" y="3700"/>
                    <a:pt x="377" y="4148"/>
                  </a:cubicBezTo>
                  <a:cubicBezTo>
                    <a:pt x="1530" y="4148"/>
                    <a:pt x="1530" y="4148"/>
                    <a:pt x="1530" y="4148"/>
                  </a:cubicBezTo>
                  <a:cubicBezTo>
                    <a:pt x="1020" y="3571"/>
                    <a:pt x="711" y="2814"/>
                    <a:pt x="711" y="19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C01CEB7-D35E-4DB6-A1AD-FB3AE28EB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1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B9FA291-AC87-4C10-A5EA-2DA9A458D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00" y="6264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8D762BC1-160B-43F5-A5AE-FE263DC4E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73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supergraphic half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A8B791-AB5C-42D9-85F9-C4929C4144F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9" y="594000"/>
            <a:ext cx="4860000" cy="900000"/>
          </a:xfr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1B5BC-5710-4248-B2BF-4FBE84F58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9089" y="1800000"/>
            <a:ext cx="4860000" cy="446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34587BE-D664-4A99-B34B-8298A934692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47777" y="1"/>
            <a:ext cx="4848223" cy="6857999"/>
            <a:chOff x="786" y="18"/>
            <a:chExt cx="3054" cy="4320"/>
          </a:xfrm>
          <a:solidFill>
            <a:schemeClr val="bg1">
              <a:alpha val="20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F5FF2AB-9783-421B-9290-0261816EB5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0" y="18"/>
              <a:ext cx="1940" cy="4320"/>
            </a:xfrm>
            <a:custGeom>
              <a:avLst/>
              <a:gdLst>
                <a:gd name="T0" fmla="*/ 1623 w 1939"/>
                <a:gd name="T1" fmla="*/ 4320 h 4320"/>
                <a:gd name="T2" fmla="*/ 635 w 1939"/>
                <a:gd name="T3" fmla="*/ 2764 h 4320"/>
                <a:gd name="T4" fmla="*/ 635 w 1939"/>
                <a:gd name="T5" fmla="*/ 2746 h 4320"/>
                <a:gd name="T6" fmla="*/ 1938 w 1939"/>
                <a:gd name="T7" fmla="*/ 1137 h 4320"/>
                <a:gd name="T8" fmla="*/ 1939 w 1939"/>
                <a:gd name="T9" fmla="*/ 0 h 4320"/>
                <a:gd name="T10" fmla="*/ 916 w 1939"/>
                <a:gd name="T11" fmla="*/ 0 h 4320"/>
                <a:gd name="T12" fmla="*/ 533 w 1939"/>
                <a:gd name="T13" fmla="*/ 397 h 4320"/>
                <a:gd name="T14" fmla="*/ 480 w 1939"/>
                <a:gd name="T15" fmla="*/ 478 h 4320"/>
                <a:gd name="T16" fmla="*/ 42 w 1939"/>
                <a:gd name="T17" fmla="*/ 2268 h 4320"/>
                <a:gd name="T18" fmla="*/ 43 w 1939"/>
                <a:gd name="T19" fmla="*/ 2285 h 4320"/>
                <a:gd name="T20" fmla="*/ 994 w 1939"/>
                <a:gd name="T21" fmla="*/ 4320 h 4320"/>
                <a:gd name="T22" fmla="*/ 1623 w 1939"/>
                <a:gd name="T23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9" h="4320">
                  <a:moveTo>
                    <a:pt x="1623" y="4320"/>
                  </a:moveTo>
                  <a:cubicBezTo>
                    <a:pt x="1025" y="4110"/>
                    <a:pt x="635" y="3502"/>
                    <a:pt x="635" y="2764"/>
                  </a:cubicBezTo>
                  <a:cubicBezTo>
                    <a:pt x="635" y="2746"/>
                    <a:pt x="635" y="2746"/>
                    <a:pt x="635" y="2746"/>
                  </a:cubicBezTo>
                  <a:cubicBezTo>
                    <a:pt x="635" y="1910"/>
                    <a:pt x="1166" y="1220"/>
                    <a:pt x="1938" y="1137"/>
                  </a:cubicBezTo>
                  <a:cubicBezTo>
                    <a:pt x="1939" y="0"/>
                    <a:pt x="1939" y="0"/>
                    <a:pt x="1939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721" y="150"/>
                    <a:pt x="597" y="305"/>
                    <a:pt x="533" y="397"/>
                  </a:cubicBezTo>
                  <a:cubicBezTo>
                    <a:pt x="524" y="411"/>
                    <a:pt x="480" y="478"/>
                    <a:pt x="480" y="478"/>
                  </a:cubicBezTo>
                  <a:cubicBezTo>
                    <a:pt x="163" y="986"/>
                    <a:pt x="0" y="1601"/>
                    <a:pt x="42" y="2268"/>
                  </a:cubicBezTo>
                  <a:cubicBezTo>
                    <a:pt x="43" y="2285"/>
                    <a:pt x="43" y="2285"/>
                    <a:pt x="43" y="2285"/>
                  </a:cubicBezTo>
                  <a:cubicBezTo>
                    <a:pt x="96" y="3115"/>
                    <a:pt x="449" y="3825"/>
                    <a:pt x="994" y="4320"/>
                  </a:cubicBezTo>
                  <a:lnTo>
                    <a:pt x="1623" y="4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75A258A-EAA5-4BDA-99AC-1D9546BC0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" y="190"/>
              <a:ext cx="1530" cy="4148"/>
            </a:xfrm>
            <a:custGeom>
              <a:avLst/>
              <a:gdLst>
                <a:gd name="T0" fmla="*/ 711 w 1530"/>
                <a:gd name="T1" fmla="*/ 1987 h 4148"/>
                <a:gd name="T2" fmla="*/ 860 w 1530"/>
                <a:gd name="T3" fmla="*/ 1010 h 4148"/>
                <a:gd name="T4" fmla="*/ 1312 w 1530"/>
                <a:gd name="T5" fmla="*/ 0 h 4148"/>
                <a:gd name="T6" fmla="*/ 1311 w 1530"/>
                <a:gd name="T7" fmla="*/ 1 h 4148"/>
                <a:gd name="T8" fmla="*/ 0 w 1530"/>
                <a:gd name="T9" fmla="*/ 2592 h 4148"/>
                <a:gd name="T10" fmla="*/ 0 w 1530"/>
                <a:gd name="T11" fmla="*/ 2609 h 4148"/>
                <a:gd name="T12" fmla="*/ 377 w 1530"/>
                <a:gd name="T13" fmla="*/ 4148 h 4148"/>
                <a:gd name="T14" fmla="*/ 1530 w 1530"/>
                <a:gd name="T15" fmla="*/ 4148 h 4148"/>
                <a:gd name="T16" fmla="*/ 711 w 1530"/>
                <a:gd name="T17" fmla="*/ 1987 h 4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0" h="4148">
                  <a:moveTo>
                    <a:pt x="711" y="1987"/>
                  </a:moveTo>
                  <a:cubicBezTo>
                    <a:pt x="711" y="1647"/>
                    <a:pt x="763" y="1319"/>
                    <a:pt x="860" y="1010"/>
                  </a:cubicBezTo>
                  <a:cubicBezTo>
                    <a:pt x="955" y="643"/>
                    <a:pt x="1108" y="303"/>
                    <a:pt x="1312" y="0"/>
                  </a:cubicBezTo>
                  <a:cubicBezTo>
                    <a:pt x="1311" y="1"/>
                    <a:pt x="1311" y="1"/>
                    <a:pt x="1311" y="1"/>
                  </a:cubicBezTo>
                  <a:cubicBezTo>
                    <a:pt x="503" y="574"/>
                    <a:pt x="0" y="1512"/>
                    <a:pt x="0" y="2592"/>
                  </a:cubicBezTo>
                  <a:cubicBezTo>
                    <a:pt x="0" y="2609"/>
                    <a:pt x="0" y="2609"/>
                    <a:pt x="0" y="2609"/>
                  </a:cubicBezTo>
                  <a:cubicBezTo>
                    <a:pt x="0" y="3178"/>
                    <a:pt x="137" y="3700"/>
                    <a:pt x="377" y="4148"/>
                  </a:cubicBezTo>
                  <a:cubicBezTo>
                    <a:pt x="1530" y="4148"/>
                    <a:pt x="1530" y="4148"/>
                    <a:pt x="1530" y="4148"/>
                  </a:cubicBezTo>
                  <a:cubicBezTo>
                    <a:pt x="1020" y="3571"/>
                    <a:pt x="711" y="2814"/>
                    <a:pt x="711" y="19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C8CC693-1308-4F96-9D15-F2CFC42B7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1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376E7F9-E6D4-4D17-AE9F-500CE508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00" y="6264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0CFCF96-3E7A-4F2F-BB21-A307134DF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5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two content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9" y="594000"/>
            <a:ext cx="7959001" cy="900000"/>
          </a:xfr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1B5BC-5710-4248-B2BF-4FBE84F58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" y="1800000"/>
            <a:ext cx="3780000" cy="446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DC2E17C-3C43-448A-81E4-FD6D4F6A9F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3000" y="1800000"/>
            <a:ext cx="3780000" cy="446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B4EA2B-D5DF-4A2F-A6E8-0EEFDBCF3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00" y="6264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09502-66E7-D506-1DCD-11EB4F222B82}"/>
              </a:ext>
            </a:extLst>
          </p:cNvPr>
          <p:cNvSpPr/>
          <p:nvPr userDrawn="1"/>
        </p:nvSpPr>
        <p:spPr>
          <a:xfrm>
            <a:off x="8978537" y="0"/>
            <a:ext cx="32134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Picture 16">
            <a:extLst>
              <a:ext uri="{FF2B5EF4-FFF2-40B4-BE49-F238E27FC236}">
                <a16:creationId xmlns:a16="http://schemas.microsoft.com/office/drawing/2014/main" id="{C6FF6AAB-D410-8A74-0A98-F44F1B3E95DD}"/>
              </a:ext>
            </a:extLst>
          </p:cNvPr>
          <p:cNvGrpSpPr/>
          <p:nvPr userDrawn="1"/>
        </p:nvGrpSpPr>
        <p:grpSpPr>
          <a:xfrm>
            <a:off x="9860229" y="657212"/>
            <a:ext cx="1528216" cy="773576"/>
            <a:chOff x="10077490" y="587156"/>
            <a:chExt cx="1528216" cy="773576"/>
          </a:xfrm>
          <a:solidFill>
            <a:srgbClr val="FFFFFF"/>
          </a:solidFill>
        </p:grpSpPr>
        <p:grpSp>
          <p:nvGrpSpPr>
            <p:cNvPr id="6" name="Picture 16">
              <a:extLst>
                <a:ext uri="{FF2B5EF4-FFF2-40B4-BE49-F238E27FC236}">
                  <a16:creationId xmlns:a16="http://schemas.microsoft.com/office/drawing/2014/main" id="{1A240862-9BF2-ED14-BF0F-66E8BF2CC490}"/>
                </a:ext>
              </a:extLst>
            </p:cNvPr>
            <p:cNvGrpSpPr/>
            <p:nvPr/>
          </p:nvGrpSpPr>
          <p:grpSpPr>
            <a:xfrm>
              <a:off x="10122521" y="1190554"/>
              <a:ext cx="1441147" cy="170178"/>
              <a:chOff x="10122521" y="1190554"/>
              <a:chExt cx="1441147" cy="170178"/>
            </a:xfrm>
            <a:solidFill>
              <a:srgbClr val="FFFFFF"/>
            </a:solidFill>
          </p:grpSpPr>
          <p:sp>
            <p:nvSpPr>
              <p:cNvPr id="17" name="Freeform: Shape 15">
                <a:extLst>
                  <a:ext uri="{FF2B5EF4-FFF2-40B4-BE49-F238E27FC236}">
                    <a16:creationId xmlns:a16="http://schemas.microsoft.com/office/drawing/2014/main" id="{CF46A402-22FF-11EF-D50C-FA0CCA1FF375}"/>
                  </a:ext>
                </a:extLst>
              </p:cNvPr>
              <p:cNvSpPr/>
              <p:nvPr/>
            </p:nvSpPr>
            <p:spPr>
              <a:xfrm>
                <a:off x="10474783" y="1278483"/>
                <a:ext cx="26432" cy="26671"/>
              </a:xfrm>
              <a:custGeom>
                <a:avLst/>
                <a:gdLst>
                  <a:gd name="connsiteX0" fmla="*/ 13332 w 26432"/>
                  <a:gd name="connsiteY0" fmla="*/ 0 h 26671"/>
                  <a:gd name="connsiteX1" fmla="*/ 0 w 26432"/>
                  <a:gd name="connsiteY1" fmla="*/ 13339 h 26671"/>
                  <a:gd name="connsiteX2" fmla="*/ 13332 w 26432"/>
                  <a:gd name="connsiteY2" fmla="*/ 26672 h 26671"/>
                  <a:gd name="connsiteX3" fmla="*/ 26432 w 26432"/>
                  <a:gd name="connsiteY3" fmla="*/ 13339 h 26671"/>
                  <a:gd name="connsiteX4" fmla="*/ 13332 w 26432"/>
                  <a:gd name="connsiteY4" fmla="*/ 0 h 2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" h="26671">
                    <a:moveTo>
                      <a:pt x="13332" y="0"/>
                    </a:moveTo>
                    <a:cubicBezTo>
                      <a:pt x="5982" y="0"/>
                      <a:pt x="0" y="5982"/>
                      <a:pt x="0" y="13339"/>
                    </a:cubicBezTo>
                    <a:cubicBezTo>
                      <a:pt x="0" y="20690"/>
                      <a:pt x="5982" y="26672"/>
                      <a:pt x="13332" y="26672"/>
                    </a:cubicBezTo>
                    <a:cubicBezTo>
                      <a:pt x="20552" y="26672"/>
                      <a:pt x="26432" y="20690"/>
                      <a:pt x="26432" y="13339"/>
                    </a:cubicBezTo>
                    <a:cubicBezTo>
                      <a:pt x="26432" y="5984"/>
                      <a:pt x="20552" y="0"/>
                      <a:pt x="13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6">
                <a:extLst>
                  <a:ext uri="{FF2B5EF4-FFF2-40B4-BE49-F238E27FC236}">
                    <a16:creationId xmlns:a16="http://schemas.microsoft.com/office/drawing/2014/main" id="{B00B8729-D258-AA04-902F-C56AA44D4C6A}"/>
                  </a:ext>
                </a:extLst>
              </p:cNvPr>
              <p:cNvSpPr/>
              <p:nvPr/>
            </p:nvSpPr>
            <p:spPr>
              <a:xfrm>
                <a:off x="10533904" y="1197501"/>
                <a:ext cx="79600" cy="163231"/>
              </a:xfrm>
              <a:custGeom>
                <a:avLst/>
                <a:gdLst>
                  <a:gd name="connsiteX0" fmla="*/ 71179 w 79600"/>
                  <a:gd name="connsiteY0" fmla="*/ 142234 h 163231"/>
                  <a:gd name="connsiteX1" fmla="*/ 70304 w 79600"/>
                  <a:gd name="connsiteY1" fmla="*/ 143109 h 163231"/>
                  <a:gd name="connsiteX2" fmla="*/ 56157 w 79600"/>
                  <a:gd name="connsiteY2" fmla="*/ 148094 h 163231"/>
                  <a:gd name="connsiteX3" fmla="*/ 36786 w 79600"/>
                  <a:gd name="connsiteY3" fmla="*/ 125660 h 163231"/>
                  <a:gd name="connsiteX4" fmla="*/ 36786 w 79600"/>
                  <a:gd name="connsiteY4" fmla="*/ 52895 h 163231"/>
                  <a:gd name="connsiteX5" fmla="*/ 74906 w 79600"/>
                  <a:gd name="connsiteY5" fmla="*/ 52895 h 163231"/>
                  <a:gd name="connsiteX6" fmla="*/ 74906 w 79600"/>
                  <a:gd name="connsiteY6" fmla="*/ 38221 h 163231"/>
                  <a:gd name="connsiteX7" fmla="*/ 36786 w 79600"/>
                  <a:gd name="connsiteY7" fmla="*/ 38221 h 163231"/>
                  <a:gd name="connsiteX8" fmla="*/ 36786 w 79600"/>
                  <a:gd name="connsiteY8" fmla="*/ 1949 h 163231"/>
                  <a:gd name="connsiteX9" fmla="*/ 34194 w 79600"/>
                  <a:gd name="connsiteY9" fmla="*/ 0 h 163231"/>
                  <a:gd name="connsiteX10" fmla="*/ 20704 w 79600"/>
                  <a:gd name="connsiteY10" fmla="*/ 1805 h 163231"/>
                  <a:gd name="connsiteX11" fmla="*/ 20704 w 79600"/>
                  <a:gd name="connsiteY11" fmla="*/ 38221 h 163231"/>
                  <a:gd name="connsiteX12" fmla="*/ 0 w 79600"/>
                  <a:gd name="connsiteY12" fmla="*/ 38221 h 163231"/>
                  <a:gd name="connsiteX13" fmla="*/ 0 w 79600"/>
                  <a:gd name="connsiteY13" fmla="*/ 52895 h 163231"/>
                  <a:gd name="connsiteX14" fmla="*/ 20704 w 79600"/>
                  <a:gd name="connsiteY14" fmla="*/ 52895 h 163231"/>
                  <a:gd name="connsiteX15" fmla="*/ 20704 w 79600"/>
                  <a:gd name="connsiteY15" fmla="*/ 125892 h 163231"/>
                  <a:gd name="connsiteX16" fmla="*/ 55451 w 79600"/>
                  <a:gd name="connsiteY16" fmla="*/ 163231 h 163231"/>
                  <a:gd name="connsiteX17" fmla="*/ 78076 w 79600"/>
                  <a:gd name="connsiteY17" fmla="*/ 155409 h 163231"/>
                  <a:gd name="connsiteX18" fmla="*/ 79601 w 79600"/>
                  <a:gd name="connsiteY18" fmla="*/ 152340 h 163231"/>
                  <a:gd name="connsiteX19" fmla="*/ 74596 w 79600"/>
                  <a:gd name="connsiteY19" fmla="*/ 142952 h 163231"/>
                  <a:gd name="connsiteX20" fmla="*/ 71179 w 79600"/>
                  <a:gd name="connsiteY20" fmla="*/ 142234 h 16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600" h="163231">
                    <a:moveTo>
                      <a:pt x="71179" y="142234"/>
                    </a:moveTo>
                    <a:lnTo>
                      <a:pt x="70304" y="143109"/>
                    </a:lnTo>
                    <a:cubicBezTo>
                      <a:pt x="66639" y="146788"/>
                      <a:pt x="60589" y="148094"/>
                      <a:pt x="56157" y="148094"/>
                    </a:cubicBezTo>
                    <a:cubicBezTo>
                      <a:pt x="40143" y="148094"/>
                      <a:pt x="36786" y="135896"/>
                      <a:pt x="36786" y="125660"/>
                    </a:cubicBezTo>
                    <a:lnTo>
                      <a:pt x="36786" y="52895"/>
                    </a:lnTo>
                    <a:lnTo>
                      <a:pt x="74906" y="52895"/>
                    </a:lnTo>
                    <a:lnTo>
                      <a:pt x="74906" y="38221"/>
                    </a:lnTo>
                    <a:lnTo>
                      <a:pt x="36786" y="38221"/>
                    </a:lnTo>
                    <a:lnTo>
                      <a:pt x="36786" y="1949"/>
                    </a:lnTo>
                    <a:lnTo>
                      <a:pt x="34194" y="0"/>
                    </a:lnTo>
                    <a:lnTo>
                      <a:pt x="20704" y="1805"/>
                    </a:lnTo>
                    <a:lnTo>
                      <a:pt x="20704" y="38221"/>
                    </a:lnTo>
                    <a:lnTo>
                      <a:pt x="0" y="38221"/>
                    </a:lnTo>
                    <a:lnTo>
                      <a:pt x="0" y="52895"/>
                    </a:lnTo>
                    <a:lnTo>
                      <a:pt x="20704" y="52895"/>
                    </a:lnTo>
                    <a:lnTo>
                      <a:pt x="20704" y="125892"/>
                    </a:lnTo>
                    <a:cubicBezTo>
                      <a:pt x="20704" y="149269"/>
                      <a:pt x="33694" y="163231"/>
                      <a:pt x="55451" y="163231"/>
                    </a:cubicBezTo>
                    <a:cubicBezTo>
                      <a:pt x="64066" y="163231"/>
                      <a:pt x="71888" y="160523"/>
                      <a:pt x="78076" y="155409"/>
                    </a:cubicBezTo>
                    <a:lnTo>
                      <a:pt x="79601" y="152340"/>
                    </a:lnTo>
                    <a:lnTo>
                      <a:pt x="74596" y="142952"/>
                    </a:lnTo>
                    <a:lnTo>
                      <a:pt x="71179" y="142234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7">
                <a:extLst>
                  <a:ext uri="{FF2B5EF4-FFF2-40B4-BE49-F238E27FC236}">
                    <a16:creationId xmlns:a16="http://schemas.microsoft.com/office/drawing/2014/main" id="{A675AAE3-6325-E7E5-808B-20197B0912FE}"/>
                  </a:ext>
                </a:extLst>
              </p:cNvPr>
              <p:cNvSpPr/>
              <p:nvPr/>
            </p:nvSpPr>
            <p:spPr>
              <a:xfrm>
                <a:off x="10281823" y="1235722"/>
                <a:ext cx="170793" cy="122185"/>
              </a:xfrm>
              <a:custGeom>
                <a:avLst/>
                <a:gdLst>
                  <a:gd name="connsiteX0" fmla="*/ 154732 w 170793"/>
                  <a:gd name="connsiteY0" fmla="*/ 0 h 122185"/>
                  <a:gd name="connsiteX1" fmla="*/ 123149 w 170793"/>
                  <a:gd name="connsiteY1" fmla="*/ 92059 h 122185"/>
                  <a:gd name="connsiteX2" fmla="*/ 90446 w 170793"/>
                  <a:gd name="connsiteY2" fmla="*/ 0 h 122185"/>
                  <a:gd name="connsiteX3" fmla="*/ 80416 w 170793"/>
                  <a:gd name="connsiteY3" fmla="*/ 0 h 122185"/>
                  <a:gd name="connsiteX4" fmla="*/ 47500 w 170793"/>
                  <a:gd name="connsiteY4" fmla="*/ 91601 h 122185"/>
                  <a:gd name="connsiteX5" fmla="*/ 16363 w 170793"/>
                  <a:gd name="connsiteY5" fmla="*/ 0 h 122185"/>
                  <a:gd name="connsiteX6" fmla="*/ 1902 w 170793"/>
                  <a:gd name="connsiteY6" fmla="*/ 0 h 122185"/>
                  <a:gd name="connsiteX7" fmla="*/ 0 w 170793"/>
                  <a:gd name="connsiteY7" fmla="*/ 3214 h 122185"/>
                  <a:gd name="connsiteX8" fmla="*/ 43015 w 170793"/>
                  <a:gd name="connsiteY8" fmla="*/ 122186 h 122185"/>
                  <a:gd name="connsiteX9" fmla="*/ 52327 w 170793"/>
                  <a:gd name="connsiteY9" fmla="*/ 122186 h 122185"/>
                  <a:gd name="connsiteX10" fmla="*/ 85318 w 170793"/>
                  <a:gd name="connsiteY10" fmla="*/ 30632 h 122185"/>
                  <a:gd name="connsiteX11" fmla="*/ 118296 w 170793"/>
                  <a:gd name="connsiteY11" fmla="*/ 122186 h 122185"/>
                  <a:gd name="connsiteX12" fmla="*/ 127601 w 170793"/>
                  <a:gd name="connsiteY12" fmla="*/ 122186 h 122185"/>
                  <a:gd name="connsiteX13" fmla="*/ 170499 w 170793"/>
                  <a:gd name="connsiteY13" fmla="*/ 4233 h 122185"/>
                  <a:gd name="connsiteX14" fmla="*/ 170793 w 170793"/>
                  <a:gd name="connsiteY14" fmla="*/ 3413 h 122185"/>
                  <a:gd name="connsiteX15" fmla="*/ 169425 w 170793"/>
                  <a:gd name="connsiteY15" fmla="*/ 0 h 12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793" h="122185">
                    <a:moveTo>
                      <a:pt x="154732" y="0"/>
                    </a:moveTo>
                    <a:lnTo>
                      <a:pt x="123149" y="92059"/>
                    </a:lnTo>
                    <a:lnTo>
                      <a:pt x="90446" y="0"/>
                    </a:lnTo>
                    <a:lnTo>
                      <a:pt x="80416" y="0"/>
                    </a:lnTo>
                    <a:lnTo>
                      <a:pt x="47500" y="91601"/>
                    </a:lnTo>
                    <a:lnTo>
                      <a:pt x="16363" y="0"/>
                    </a:lnTo>
                    <a:lnTo>
                      <a:pt x="1902" y="0"/>
                    </a:lnTo>
                    <a:lnTo>
                      <a:pt x="0" y="3214"/>
                    </a:lnTo>
                    <a:lnTo>
                      <a:pt x="43015" y="122186"/>
                    </a:lnTo>
                    <a:lnTo>
                      <a:pt x="52327" y="122186"/>
                    </a:lnTo>
                    <a:lnTo>
                      <a:pt x="85318" y="30632"/>
                    </a:lnTo>
                    <a:lnTo>
                      <a:pt x="118296" y="122186"/>
                    </a:lnTo>
                    <a:lnTo>
                      <a:pt x="127601" y="122186"/>
                    </a:lnTo>
                    <a:lnTo>
                      <a:pt x="170499" y="4233"/>
                    </a:lnTo>
                    <a:lnTo>
                      <a:pt x="170793" y="3413"/>
                    </a:lnTo>
                    <a:lnTo>
                      <a:pt x="1694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E2B1843D-E216-E03C-49EC-3E59EBB116CE}"/>
                  </a:ext>
                </a:extLst>
              </p:cNvPr>
              <p:cNvSpPr/>
              <p:nvPr/>
            </p:nvSpPr>
            <p:spPr>
              <a:xfrm>
                <a:off x="10628864" y="1232899"/>
                <a:ext cx="104305" cy="127832"/>
              </a:xfrm>
              <a:custGeom>
                <a:avLst/>
                <a:gdLst>
                  <a:gd name="connsiteX0" fmla="*/ 54509 w 104305"/>
                  <a:gd name="connsiteY0" fmla="*/ 0 h 127832"/>
                  <a:gd name="connsiteX1" fmla="*/ 7296 w 104305"/>
                  <a:gd name="connsiteY1" fmla="*/ 18516 h 127832"/>
                  <a:gd name="connsiteX2" fmla="*/ 6591 w 104305"/>
                  <a:gd name="connsiteY2" fmla="*/ 19187 h 127832"/>
                  <a:gd name="connsiteX3" fmla="*/ 6591 w 104305"/>
                  <a:gd name="connsiteY3" fmla="*/ 21827 h 127832"/>
                  <a:gd name="connsiteX4" fmla="*/ 12867 w 104305"/>
                  <a:gd name="connsiteY4" fmla="*/ 30667 h 127832"/>
                  <a:gd name="connsiteX5" fmla="*/ 16102 w 104305"/>
                  <a:gd name="connsiteY5" fmla="*/ 30667 h 127832"/>
                  <a:gd name="connsiteX6" fmla="*/ 16752 w 104305"/>
                  <a:gd name="connsiteY6" fmla="*/ 30072 h 127832"/>
                  <a:gd name="connsiteX7" fmla="*/ 54509 w 104305"/>
                  <a:gd name="connsiteY7" fmla="*/ 15139 h 127832"/>
                  <a:gd name="connsiteX8" fmla="*/ 88463 w 104305"/>
                  <a:gd name="connsiteY8" fmla="*/ 46037 h 127832"/>
                  <a:gd name="connsiteX9" fmla="*/ 88463 w 104305"/>
                  <a:gd name="connsiteY9" fmla="*/ 56416 h 127832"/>
                  <a:gd name="connsiteX10" fmla="*/ 50980 w 104305"/>
                  <a:gd name="connsiteY10" fmla="*/ 47520 h 127832"/>
                  <a:gd name="connsiteX11" fmla="*/ 0 w 104305"/>
                  <a:gd name="connsiteY11" fmla="*/ 88141 h 127832"/>
                  <a:gd name="connsiteX12" fmla="*/ 47445 w 104305"/>
                  <a:gd name="connsiteY12" fmla="*/ 127833 h 127832"/>
                  <a:gd name="connsiteX13" fmla="*/ 88463 w 104305"/>
                  <a:gd name="connsiteY13" fmla="*/ 110951 h 127832"/>
                  <a:gd name="connsiteX14" fmla="*/ 88463 w 104305"/>
                  <a:gd name="connsiteY14" fmla="*/ 125009 h 127832"/>
                  <a:gd name="connsiteX15" fmla="*/ 104305 w 104305"/>
                  <a:gd name="connsiteY15" fmla="*/ 125009 h 127832"/>
                  <a:gd name="connsiteX16" fmla="*/ 104305 w 104305"/>
                  <a:gd name="connsiteY16" fmla="*/ 47916 h 127832"/>
                  <a:gd name="connsiteX17" fmla="*/ 54509 w 104305"/>
                  <a:gd name="connsiteY17" fmla="*/ 0 h 127832"/>
                  <a:gd name="connsiteX18" fmla="*/ 88463 w 104305"/>
                  <a:gd name="connsiteY18" fmla="*/ 72312 h 127832"/>
                  <a:gd name="connsiteX19" fmla="*/ 88463 w 104305"/>
                  <a:gd name="connsiteY19" fmla="*/ 80388 h 127832"/>
                  <a:gd name="connsiteX20" fmla="*/ 48157 w 104305"/>
                  <a:gd name="connsiteY20" fmla="*/ 112694 h 127832"/>
                  <a:gd name="connsiteX21" fmla="*/ 16555 w 104305"/>
                  <a:gd name="connsiteY21" fmla="*/ 88381 h 127832"/>
                  <a:gd name="connsiteX22" fmla="*/ 51221 w 104305"/>
                  <a:gd name="connsiteY22" fmla="*/ 62426 h 127832"/>
                  <a:gd name="connsiteX23" fmla="*/ 88463 w 104305"/>
                  <a:gd name="connsiteY23" fmla="*/ 72312 h 1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305" h="127832">
                    <a:moveTo>
                      <a:pt x="54509" y="0"/>
                    </a:moveTo>
                    <a:cubicBezTo>
                      <a:pt x="37033" y="0"/>
                      <a:pt x="19385" y="6919"/>
                      <a:pt x="7296" y="18516"/>
                    </a:cubicBezTo>
                    <a:lnTo>
                      <a:pt x="6591" y="19187"/>
                    </a:lnTo>
                    <a:lnTo>
                      <a:pt x="6591" y="21827"/>
                    </a:lnTo>
                    <a:lnTo>
                      <a:pt x="12867" y="30667"/>
                    </a:lnTo>
                    <a:lnTo>
                      <a:pt x="16102" y="30667"/>
                    </a:lnTo>
                    <a:lnTo>
                      <a:pt x="16752" y="30072"/>
                    </a:lnTo>
                    <a:cubicBezTo>
                      <a:pt x="27193" y="20582"/>
                      <a:pt x="40956" y="15139"/>
                      <a:pt x="54509" y="15139"/>
                    </a:cubicBezTo>
                    <a:cubicBezTo>
                      <a:pt x="75137" y="15139"/>
                      <a:pt x="88463" y="27268"/>
                      <a:pt x="88463" y="46037"/>
                    </a:cubicBezTo>
                    <a:lnTo>
                      <a:pt x="88463" y="56416"/>
                    </a:lnTo>
                    <a:cubicBezTo>
                      <a:pt x="79493" y="52026"/>
                      <a:pt x="66508" y="47520"/>
                      <a:pt x="50980" y="47520"/>
                    </a:cubicBezTo>
                    <a:cubicBezTo>
                      <a:pt x="20485" y="47520"/>
                      <a:pt x="0" y="63847"/>
                      <a:pt x="0" y="88141"/>
                    </a:cubicBezTo>
                    <a:cubicBezTo>
                      <a:pt x="0" y="111881"/>
                      <a:pt x="19069" y="127833"/>
                      <a:pt x="47445" y="127833"/>
                    </a:cubicBezTo>
                    <a:cubicBezTo>
                      <a:pt x="63534" y="127833"/>
                      <a:pt x="78419" y="121618"/>
                      <a:pt x="88463" y="110951"/>
                    </a:cubicBezTo>
                    <a:lnTo>
                      <a:pt x="88463" y="125009"/>
                    </a:lnTo>
                    <a:lnTo>
                      <a:pt x="104305" y="125009"/>
                    </a:lnTo>
                    <a:lnTo>
                      <a:pt x="104305" y="47916"/>
                    </a:lnTo>
                    <a:cubicBezTo>
                      <a:pt x="104306" y="18358"/>
                      <a:pt x="85223" y="0"/>
                      <a:pt x="54509" y="0"/>
                    </a:cubicBezTo>
                    <a:close/>
                    <a:moveTo>
                      <a:pt x="88463" y="72312"/>
                    </a:moveTo>
                    <a:lnTo>
                      <a:pt x="88463" y="80388"/>
                    </a:lnTo>
                    <a:cubicBezTo>
                      <a:pt x="88463" y="101371"/>
                      <a:pt x="67698" y="112694"/>
                      <a:pt x="48157" y="112694"/>
                    </a:cubicBezTo>
                    <a:cubicBezTo>
                      <a:pt x="29251" y="112694"/>
                      <a:pt x="16555" y="102923"/>
                      <a:pt x="16555" y="88381"/>
                    </a:cubicBezTo>
                    <a:cubicBezTo>
                      <a:pt x="16555" y="72853"/>
                      <a:pt x="30482" y="62426"/>
                      <a:pt x="51221" y="62426"/>
                    </a:cubicBezTo>
                    <a:cubicBezTo>
                      <a:pt x="65250" y="62426"/>
                      <a:pt x="79424" y="67417"/>
                      <a:pt x="88463" y="72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19">
                <a:extLst>
                  <a:ext uri="{FF2B5EF4-FFF2-40B4-BE49-F238E27FC236}">
                    <a16:creationId xmlns:a16="http://schemas.microsoft.com/office/drawing/2014/main" id="{E44EFAC2-CC9B-74D6-4266-67618A62A705}"/>
                  </a:ext>
                </a:extLst>
              </p:cNvPr>
              <p:cNvSpPr/>
              <p:nvPr/>
            </p:nvSpPr>
            <p:spPr>
              <a:xfrm>
                <a:off x="10161111" y="1232899"/>
                <a:ext cx="104312" cy="127832"/>
              </a:xfrm>
              <a:custGeom>
                <a:avLst/>
                <a:gdLst>
                  <a:gd name="connsiteX0" fmla="*/ 54516 w 104312"/>
                  <a:gd name="connsiteY0" fmla="*/ 0 h 127832"/>
                  <a:gd name="connsiteX1" fmla="*/ 7296 w 104312"/>
                  <a:gd name="connsiteY1" fmla="*/ 18516 h 127832"/>
                  <a:gd name="connsiteX2" fmla="*/ 6591 w 104312"/>
                  <a:gd name="connsiteY2" fmla="*/ 19187 h 127832"/>
                  <a:gd name="connsiteX3" fmla="*/ 6591 w 104312"/>
                  <a:gd name="connsiteY3" fmla="*/ 21827 h 127832"/>
                  <a:gd name="connsiteX4" fmla="*/ 12867 w 104312"/>
                  <a:gd name="connsiteY4" fmla="*/ 30667 h 127832"/>
                  <a:gd name="connsiteX5" fmla="*/ 16102 w 104312"/>
                  <a:gd name="connsiteY5" fmla="*/ 30667 h 127832"/>
                  <a:gd name="connsiteX6" fmla="*/ 16752 w 104312"/>
                  <a:gd name="connsiteY6" fmla="*/ 30072 h 127832"/>
                  <a:gd name="connsiteX7" fmla="*/ 54516 w 104312"/>
                  <a:gd name="connsiteY7" fmla="*/ 15139 h 127832"/>
                  <a:gd name="connsiteX8" fmla="*/ 88463 w 104312"/>
                  <a:gd name="connsiteY8" fmla="*/ 46037 h 127832"/>
                  <a:gd name="connsiteX9" fmla="*/ 88463 w 104312"/>
                  <a:gd name="connsiteY9" fmla="*/ 56416 h 127832"/>
                  <a:gd name="connsiteX10" fmla="*/ 50987 w 104312"/>
                  <a:gd name="connsiteY10" fmla="*/ 47520 h 127832"/>
                  <a:gd name="connsiteX11" fmla="*/ 0 w 104312"/>
                  <a:gd name="connsiteY11" fmla="*/ 88141 h 127832"/>
                  <a:gd name="connsiteX12" fmla="*/ 47452 w 104312"/>
                  <a:gd name="connsiteY12" fmla="*/ 127833 h 127832"/>
                  <a:gd name="connsiteX13" fmla="*/ 88463 w 104312"/>
                  <a:gd name="connsiteY13" fmla="*/ 110958 h 127832"/>
                  <a:gd name="connsiteX14" fmla="*/ 88463 w 104312"/>
                  <a:gd name="connsiteY14" fmla="*/ 125009 h 127832"/>
                  <a:gd name="connsiteX15" fmla="*/ 104312 w 104312"/>
                  <a:gd name="connsiteY15" fmla="*/ 125009 h 127832"/>
                  <a:gd name="connsiteX16" fmla="*/ 104312 w 104312"/>
                  <a:gd name="connsiteY16" fmla="*/ 47916 h 127832"/>
                  <a:gd name="connsiteX17" fmla="*/ 54516 w 104312"/>
                  <a:gd name="connsiteY17" fmla="*/ 0 h 127832"/>
                  <a:gd name="connsiteX18" fmla="*/ 88463 w 104312"/>
                  <a:gd name="connsiteY18" fmla="*/ 72312 h 127832"/>
                  <a:gd name="connsiteX19" fmla="*/ 88463 w 104312"/>
                  <a:gd name="connsiteY19" fmla="*/ 80388 h 127832"/>
                  <a:gd name="connsiteX20" fmla="*/ 48157 w 104312"/>
                  <a:gd name="connsiteY20" fmla="*/ 112694 h 127832"/>
                  <a:gd name="connsiteX21" fmla="*/ 16554 w 104312"/>
                  <a:gd name="connsiteY21" fmla="*/ 88381 h 127832"/>
                  <a:gd name="connsiteX22" fmla="*/ 51214 w 104312"/>
                  <a:gd name="connsiteY22" fmla="*/ 62426 h 127832"/>
                  <a:gd name="connsiteX23" fmla="*/ 88463 w 104312"/>
                  <a:gd name="connsiteY23" fmla="*/ 72312 h 1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312" h="127832">
                    <a:moveTo>
                      <a:pt x="54516" y="0"/>
                    </a:moveTo>
                    <a:cubicBezTo>
                      <a:pt x="37045" y="0"/>
                      <a:pt x="19392" y="6919"/>
                      <a:pt x="7296" y="18516"/>
                    </a:cubicBezTo>
                    <a:lnTo>
                      <a:pt x="6591" y="19187"/>
                    </a:lnTo>
                    <a:lnTo>
                      <a:pt x="6591" y="21827"/>
                    </a:lnTo>
                    <a:lnTo>
                      <a:pt x="12867" y="30667"/>
                    </a:lnTo>
                    <a:lnTo>
                      <a:pt x="16102" y="30667"/>
                    </a:lnTo>
                    <a:lnTo>
                      <a:pt x="16752" y="30072"/>
                    </a:lnTo>
                    <a:cubicBezTo>
                      <a:pt x="27193" y="20582"/>
                      <a:pt x="40956" y="15139"/>
                      <a:pt x="54516" y="15139"/>
                    </a:cubicBezTo>
                    <a:cubicBezTo>
                      <a:pt x="75138" y="15139"/>
                      <a:pt x="88463" y="27268"/>
                      <a:pt x="88463" y="46037"/>
                    </a:cubicBezTo>
                    <a:lnTo>
                      <a:pt x="88463" y="56416"/>
                    </a:lnTo>
                    <a:cubicBezTo>
                      <a:pt x="79500" y="52026"/>
                      <a:pt x="66515" y="47520"/>
                      <a:pt x="50987" y="47520"/>
                    </a:cubicBezTo>
                    <a:cubicBezTo>
                      <a:pt x="20492" y="47520"/>
                      <a:pt x="0" y="63847"/>
                      <a:pt x="0" y="88141"/>
                    </a:cubicBezTo>
                    <a:cubicBezTo>
                      <a:pt x="0" y="111881"/>
                      <a:pt x="19069" y="127833"/>
                      <a:pt x="47452" y="127833"/>
                    </a:cubicBezTo>
                    <a:cubicBezTo>
                      <a:pt x="63548" y="127833"/>
                      <a:pt x="78426" y="121618"/>
                      <a:pt x="88463" y="110958"/>
                    </a:cubicBezTo>
                    <a:lnTo>
                      <a:pt x="88463" y="125009"/>
                    </a:lnTo>
                    <a:lnTo>
                      <a:pt x="104312" y="125009"/>
                    </a:lnTo>
                    <a:lnTo>
                      <a:pt x="104312" y="47916"/>
                    </a:lnTo>
                    <a:cubicBezTo>
                      <a:pt x="104312" y="18358"/>
                      <a:pt x="85229" y="0"/>
                      <a:pt x="54516" y="0"/>
                    </a:cubicBezTo>
                    <a:close/>
                    <a:moveTo>
                      <a:pt x="88463" y="72312"/>
                    </a:moveTo>
                    <a:lnTo>
                      <a:pt x="88463" y="80388"/>
                    </a:lnTo>
                    <a:cubicBezTo>
                      <a:pt x="88463" y="101371"/>
                      <a:pt x="67698" y="112694"/>
                      <a:pt x="48157" y="112694"/>
                    </a:cubicBezTo>
                    <a:cubicBezTo>
                      <a:pt x="29251" y="112694"/>
                      <a:pt x="16554" y="102923"/>
                      <a:pt x="16554" y="88381"/>
                    </a:cubicBezTo>
                    <a:cubicBezTo>
                      <a:pt x="16554" y="72853"/>
                      <a:pt x="30482" y="62426"/>
                      <a:pt x="51214" y="62426"/>
                    </a:cubicBezTo>
                    <a:cubicBezTo>
                      <a:pt x="65264" y="62426"/>
                      <a:pt x="79431" y="67417"/>
                      <a:pt x="88463" y="72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0">
                <a:extLst>
                  <a:ext uri="{FF2B5EF4-FFF2-40B4-BE49-F238E27FC236}">
                    <a16:creationId xmlns:a16="http://schemas.microsoft.com/office/drawing/2014/main" id="{7B0DD8B0-91A8-96ED-4A84-008B0FCB72F8}"/>
                  </a:ext>
                </a:extLst>
              </p:cNvPr>
              <p:cNvSpPr/>
              <p:nvPr/>
            </p:nvSpPr>
            <p:spPr>
              <a:xfrm>
                <a:off x="10122521" y="1192797"/>
                <a:ext cx="16082" cy="165110"/>
              </a:xfrm>
              <a:custGeom>
                <a:avLst/>
                <a:gdLst>
                  <a:gd name="connsiteX0" fmla="*/ 0 w 16082"/>
                  <a:gd name="connsiteY0" fmla="*/ 1805 h 165110"/>
                  <a:gd name="connsiteX1" fmla="*/ 0 w 16082"/>
                  <a:gd name="connsiteY1" fmla="*/ 165111 h 165110"/>
                  <a:gd name="connsiteX2" fmla="*/ 16083 w 16082"/>
                  <a:gd name="connsiteY2" fmla="*/ 165111 h 165110"/>
                  <a:gd name="connsiteX3" fmla="*/ 16083 w 16082"/>
                  <a:gd name="connsiteY3" fmla="*/ 1935 h 165110"/>
                  <a:gd name="connsiteX4" fmla="*/ 13471 w 16082"/>
                  <a:gd name="connsiteY4" fmla="*/ 0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82" h="165110">
                    <a:moveTo>
                      <a:pt x="0" y="1805"/>
                    </a:moveTo>
                    <a:lnTo>
                      <a:pt x="0" y="165111"/>
                    </a:lnTo>
                    <a:lnTo>
                      <a:pt x="16083" y="165111"/>
                    </a:lnTo>
                    <a:lnTo>
                      <a:pt x="16083" y="1935"/>
                    </a:lnTo>
                    <a:lnTo>
                      <a:pt x="134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1">
                <a:extLst>
                  <a:ext uri="{FF2B5EF4-FFF2-40B4-BE49-F238E27FC236}">
                    <a16:creationId xmlns:a16="http://schemas.microsoft.com/office/drawing/2014/main" id="{CDC981CD-4F46-CF9D-C954-6E0384303379}"/>
                  </a:ext>
                </a:extLst>
              </p:cNvPr>
              <p:cNvSpPr/>
              <p:nvPr/>
            </p:nvSpPr>
            <p:spPr>
              <a:xfrm>
                <a:off x="10750642" y="1235722"/>
                <a:ext cx="111697" cy="122185"/>
              </a:xfrm>
              <a:custGeom>
                <a:avLst/>
                <a:gdLst>
                  <a:gd name="connsiteX0" fmla="*/ 109810 w 111697"/>
                  <a:gd name="connsiteY0" fmla="*/ 3624 h 122185"/>
                  <a:gd name="connsiteX1" fmla="*/ 107642 w 111697"/>
                  <a:gd name="connsiteY1" fmla="*/ 0 h 122185"/>
                  <a:gd name="connsiteX2" fmla="*/ 93461 w 111697"/>
                  <a:gd name="connsiteY2" fmla="*/ 0 h 122185"/>
                  <a:gd name="connsiteX3" fmla="*/ 56005 w 111697"/>
                  <a:gd name="connsiteY3" fmla="*/ 48655 h 122185"/>
                  <a:gd name="connsiteX4" fmla="*/ 18536 w 111697"/>
                  <a:gd name="connsiteY4" fmla="*/ 0 h 122185"/>
                  <a:gd name="connsiteX5" fmla="*/ 3399 w 111697"/>
                  <a:gd name="connsiteY5" fmla="*/ 0 h 122185"/>
                  <a:gd name="connsiteX6" fmla="*/ 1888 w 111697"/>
                  <a:gd name="connsiteY6" fmla="*/ 3823 h 122185"/>
                  <a:gd name="connsiteX7" fmla="*/ 45593 w 111697"/>
                  <a:gd name="connsiteY7" fmla="*/ 60369 h 122185"/>
                  <a:gd name="connsiteX8" fmla="*/ 0 w 111697"/>
                  <a:gd name="connsiteY8" fmla="*/ 118357 h 122185"/>
                  <a:gd name="connsiteX9" fmla="*/ 1518 w 111697"/>
                  <a:gd name="connsiteY9" fmla="*/ 122186 h 122185"/>
                  <a:gd name="connsiteX10" fmla="*/ 16178 w 111697"/>
                  <a:gd name="connsiteY10" fmla="*/ 122186 h 122185"/>
                  <a:gd name="connsiteX11" fmla="*/ 54857 w 111697"/>
                  <a:gd name="connsiteY11" fmla="*/ 72285 h 122185"/>
                  <a:gd name="connsiteX12" fmla="*/ 94898 w 111697"/>
                  <a:gd name="connsiteY12" fmla="*/ 122186 h 122185"/>
                  <a:gd name="connsiteX13" fmla="*/ 109523 w 111697"/>
                  <a:gd name="connsiteY13" fmla="*/ 122186 h 122185"/>
                  <a:gd name="connsiteX14" fmla="*/ 111697 w 111697"/>
                  <a:gd name="connsiteY14" fmla="*/ 118548 h 122185"/>
                  <a:gd name="connsiteX15" fmla="*/ 65490 w 111697"/>
                  <a:gd name="connsiteY15" fmla="*/ 60369 h 12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697" h="122185">
                    <a:moveTo>
                      <a:pt x="109810" y="3624"/>
                    </a:moveTo>
                    <a:lnTo>
                      <a:pt x="107642" y="0"/>
                    </a:lnTo>
                    <a:lnTo>
                      <a:pt x="93461" y="0"/>
                    </a:lnTo>
                    <a:lnTo>
                      <a:pt x="56005" y="48655"/>
                    </a:lnTo>
                    <a:lnTo>
                      <a:pt x="18536" y="0"/>
                    </a:lnTo>
                    <a:lnTo>
                      <a:pt x="3399" y="0"/>
                    </a:lnTo>
                    <a:lnTo>
                      <a:pt x="1888" y="3823"/>
                    </a:lnTo>
                    <a:lnTo>
                      <a:pt x="45593" y="60369"/>
                    </a:lnTo>
                    <a:lnTo>
                      <a:pt x="0" y="118357"/>
                    </a:lnTo>
                    <a:lnTo>
                      <a:pt x="1518" y="122186"/>
                    </a:lnTo>
                    <a:lnTo>
                      <a:pt x="16178" y="122186"/>
                    </a:lnTo>
                    <a:lnTo>
                      <a:pt x="54857" y="72285"/>
                    </a:lnTo>
                    <a:lnTo>
                      <a:pt x="94898" y="122186"/>
                    </a:lnTo>
                    <a:lnTo>
                      <a:pt x="109523" y="122186"/>
                    </a:lnTo>
                    <a:lnTo>
                      <a:pt x="111697" y="118548"/>
                    </a:lnTo>
                    <a:lnTo>
                      <a:pt x="65490" y="60369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2">
                <a:extLst>
                  <a:ext uri="{FF2B5EF4-FFF2-40B4-BE49-F238E27FC236}">
                    <a16:creationId xmlns:a16="http://schemas.microsoft.com/office/drawing/2014/main" id="{D27906DC-1FD0-9C87-4CFA-E99A39AE6D34}"/>
                  </a:ext>
                </a:extLst>
              </p:cNvPr>
              <p:cNvSpPr/>
              <p:nvPr/>
            </p:nvSpPr>
            <p:spPr>
              <a:xfrm>
                <a:off x="11248286" y="1235722"/>
                <a:ext cx="102670" cy="125009"/>
              </a:xfrm>
              <a:custGeom>
                <a:avLst/>
                <a:gdLst>
                  <a:gd name="connsiteX0" fmla="*/ 86350 w 102670"/>
                  <a:gd name="connsiteY0" fmla="*/ 73086 h 125009"/>
                  <a:gd name="connsiteX1" fmla="*/ 49564 w 102670"/>
                  <a:gd name="connsiteY1" fmla="*/ 109873 h 125009"/>
                  <a:gd name="connsiteX2" fmla="*/ 16321 w 102670"/>
                  <a:gd name="connsiteY2" fmla="*/ 74974 h 125009"/>
                  <a:gd name="connsiteX3" fmla="*/ 16321 w 102670"/>
                  <a:gd name="connsiteY3" fmla="*/ 1 h 125009"/>
                  <a:gd name="connsiteX4" fmla="*/ 0 w 102670"/>
                  <a:gd name="connsiteY4" fmla="*/ 1 h 125009"/>
                  <a:gd name="connsiteX5" fmla="*/ 0 w 102670"/>
                  <a:gd name="connsiteY5" fmla="*/ 74974 h 125009"/>
                  <a:gd name="connsiteX6" fmla="*/ 48157 w 102670"/>
                  <a:gd name="connsiteY6" fmla="*/ 125010 h 125009"/>
                  <a:gd name="connsiteX7" fmla="*/ 87055 w 102670"/>
                  <a:gd name="connsiteY7" fmla="*/ 108128 h 125009"/>
                  <a:gd name="connsiteX8" fmla="*/ 87055 w 102670"/>
                  <a:gd name="connsiteY8" fmla="*/ 122186 h 125009"/>
                  <a:gd name="connsiteX9" fmla="*/ 102671 w 102670"/>
                  <a:gd name="connsiteY9" fmla="*/ 122186 h 125009"/>
                  <a:gd name="connsiteX10" fmla="*/ 102671 w 102670"/>
                  <a:gd name="connsiteY10" fmla="*/ 0 h 125009"/>
                  <a:gd name="connsiteX11" fmla="*/ 86350 w 102670"/>
                  <a:gd name="connsiteY11" fmla="*/ 0 h 125009"/>
                  <a:gd name="connsiteX12" fmla="*/ 86350 w 102670"/>
                  <a:gd name="connsiteY12" fmla="*/ 73086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670" h="125009">
                    <a:moveTo>
                      <a:pt x="86350" y="73086"/>
                    </a:moveTo>
                    <a:cubicBezTo>
                      <a:pt x="86350" y="95090"/>
                      <a:pt x="71567" y="109873"/>
                      <a:pt x="49564" y="109873"/>
                    </a:cubicBezTo>
                    <a:cubicBezTo>
                      <a:pt x="29681" y="109873"/>
                      <a:pt x="16321" y="95849"/>
                      <a:pt x="16321" y="74974"/>
                    </a:cubicBezTo>
                    <a:lnTo>
                      <a:pt x="16321" y="1"/>
                    </a:lnTo>
                    <a:lnTo>
                      <a:pt x="0" y="1"/>
                    </a:lnTo>
                    <a:lnTo>
                      <a:pt x="0" y="74974"/>
                    </a:lnTo>
                    <a:cubicBezTo>
                      <a:pt x="0" y="104437"/>
                      <a:pt x="19802" y="125010"/>
                      <a:pt x="48157" y="125010"/>
                    </a:cubicBezTo>
                    <a:cubicBezTo>
                      <a:pt x="64095" y="125010"/>
                      <a:pt x="77899" y="118938"/>
                      <a:pt x="87055" y="108128"/>
                    </a:cubicBezTo>
                    <a:lnTo>
                      <a:pt x="87055" y="122186"/>
                    </a:lnTo>
                    <a:lnTo>
                      <a:pt x="102671" y="122186"/>
                    </a:lnTo>
                    <a:lnTo>
                      <a:pt x="102671" y="0"/>
                    </a:lnTo>
                    <a:lnTo>
                      <a:pt x="86350" y="0"/>
                    </a:lnTo>
                    <a:lnTo>
                      <a:pt x="86350" y="73086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3">
                <a:extLst>
                  <a:ext uri="{FF2B5EF4-FFF2-40B4-BE49-F238E27FC236}">
                    <a16:creationId xmlns:a16="http://schemas.microsoft.com/office/drawing/2014/main" id="{A0E4E0FE-63C2-73DB-F1E3-A74C4B2B1B7C}"/>
                  </a:ext>
                </a:extLst>
              </p:cNvPr>
              <p:cNvSpPr/>
              <p:nvPr/>
            </p:nvSpPr>
            <p:spPr>
              <a:xfrm>
                <a:off x="11443840" y="1232898"/>
                <a:ext cx="119828" cy="127834"/>
              </a:xfrm>
              <a:custGeom>
                <a:avLst/>
                <a:gdLst>
                  <a:gd name="connsiteX0" fmla="*/ 105490 w 119828"/>
                  <a:gd name="connsiteY0" fmla="*/ 21367 h 127834"/>
                  <a:gd name="connsiteX1" fmla="*/ 60624 w 119828"/>
                  <a:gd name="connsiteY1" fmla="*/ 0 h 127834"/>
                  <a:gd name="connsiteX2" fmla="*/ 0 w 119828"/>
                  <a:gd name="connsiteY2" fmla="*/ 64150 h 127834"/>
                  <a:gd name="connsiteX3" fmla="*/ 62976 w 119828"/>
                  <a:gd name="connsiteY3" fmla="*/ 127834 h 127834"/>
                  <a:gd name="connsiteX4" fmla="*/ 116104 w 119828"/>
                  <a:gd name="connsiteY4" fmla="*/ 102885 h 127834"/>
                  <a:gd name="connsiteX5" fmla="*/ 116538 w 119828"/>
                  <a:gd name="connsiteY5" fmla="*/ 102290 h 127834"/>
                  <a:gd name="connsiteX6" fmla="*/ 116538 w 119828"/>
                  <a:gd name="connsiteY6" fmla="*/ 99316 h 127834"/>
                  <a:gd name="connsiteX7" fmla="*/ 108038 w 119828"/>
                  <a:gd name="connsiteY7" fmla="*/ 92226 h 127834"/>
                  <a:gd name="connsiteX8" fmla="*/ 104874 w 119828"/>
                  <a:gd name="connsiteY8" fmla="*/ 92226 h 127834"/>
                  <a:gd name="connsiteX9" fmla="*/ 104201 w 119828"/>
                  <a:gd name="connsiteY9" fmla="*/ 93149 h 127834"/>
                  <a:gd name="connsiteX10" fmla="*/ 62738 w 119828"/>
                  <a:gd name="connsiteY10" fmla="*/ 112697 h 127834"/>
                  <a:gd name="connsiteX11" fmla="*/ 16521 w 119828"/>
                  <a:gd name="connsiteY11" fmla="*/ 69962 h 127834"/>
                  <a:gd name="connsiteX12" fmla="*/ 117098 w 119828"/>
                  <a:gd name="connsiteY12" fmla="*/ 69962 h 127834"/>
                  <a:gd name="connsiteX13" fmla="*/ 119031 w 119828"/>
                  <a:gd name="connsiteY13" fmla="*/ 69948 h 127834"/>
                  <a:gd name="connsiteX14" fmla="*/ 119339 w 119828"/>
                  <a:gd name="connsiteY14" fmla="*/ 68041 h 127834"/>
                  <a:gd name="connsiteX15" fmla="*/ 119829 w 119828"/>
                  <a:gd name="connsiteY15" fmla="*/ 62503 h 127834"/>
                  <a:gd name="connsiteX16" fmla="*/ 105490 w 119828"/>
                  <a:gd name="connsiteY16" fmla="*/ 21367 h 127834"/>
                  <a:gd name="connsiteX17" fmla="*/ 16800 w 119828"/>
                  <a:gd name="connsiteY17" fmla="*/ 54577 h 127834"/>
                  <a:gd name="connsiteX18" fmla="*/ 60624 w 119828"/>
                  <a:gd name="connsiteY18" fmla="*/ 15139 h 127834"/>
                  <a:gd name="connsiteX19" fmla="*/ 94343 w 119828"/>
                  <a:gd name="connsiteY19" fmla="*/ 32349 h 127834"/>
                  <a:gd name="connsiteX20" fmla="*/ 103011 w 119828"/>
                  <a:gd name="connsiteY20" fmla="*/ 54577 h 127834"/>
                  <a:gd name="connsiteX21" fmla="*/ 16800 w 119828"/>
                  <a:gd name="connsiteY21" fmla="*/ 54577 h 12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828" h="127834">
                    <a:moveTo>
                      <a:pt x="105490" y="21367"/>
                    </a:moveTo>
                    <a:cubicBezTo>
                      <a:pt x="95029" y="7590"/>
                      <a:pt x="79094" y="0"/>
                      <a:pt x="60624" y="0"/>
                    </a:cubicBezTo>
                    <a:cubicBezTo>
                      <a:pt x="25497" y="0"/>
                      <a:pt x="0" y="26981"/>
                      <a:pt x="0" y="64150"/>
                    </a:cubicBezTo>
                    <a:cubicBezTo>
                      <a:pt x="0" y="105960"/>
                      <a:pt x="31678" y="127834"/>
                      <a:pt x="62976" y="127834"/>
                    </a:cubicBezTo>
                    <a:cubicBezTo>
                      <a:pt x="84303" y="127834"/>
                      <a:pt x="105154" y="118043"/>
                      <a:pt x="116104" y="102885"/>
                    </a:cubicBezTo>
                    <a:lnTo>
                      <a:pt x="116538" y="102290"/>
                    </a:lnTo>
                    <a:lnTo>
                      <a:pt x="116538" y="99316"/>
                    </a:lnTo>
                    <a:lnTo>
                      <a:pt x="108038" y="92226"/>
                    </a:lnTo>
                    <a:lnTo>
                      <a:pt x="104874" y="92226"/>
                    </a:lnTo>
                    <a:lnTo>
                      <a:pt x="104201" y="93149"/>
                    </a:lnTo>
                    <a:cubicBezTo>
                      <a:pt x="95673" y="104656"/>
                      <a:pt x="78618" y="112697"/>
                      <a:pt x="62738" y="112697"/>
                    </a:cubicBezTo>
                    <a:cubicBezTo>
                      <a:pt x="37897" y="112697"/>
                      <a:pt x="19194" y="95248"/>
                      <a:pt x="16521" y="69962"/>
                    </a:cubicBezTo>
                    <a:lnTo>
                      <a:pt x="117098" y="69962"/>
                    </a:lnTo>
                    <a:lnTo>
                      <a:pt x="119031" y="69948"/>
                    </a:lnTo>
                    <a:lnTo>
                      <a:pt x="119339" y="68041"/>
                    </a:lnTo>
                    <a:cubicBezTo>
                      <a:pt x="119577" y="66564"/>
                      <a:pt x="119829" y="65039"/>
                      <a:pt x="119829" y="62503"/>
                    </a:cubicBezTo>
                    <a:cubicBezTo>
                      <a:pt x="119829" y="46968"/>
                      <a:pt x="114718" y="32322"/>
                      <a:pt x="105490" y="21367"/>
                    </a:cubicBezTo>
                    <a:close/>
                    <a:moveTo>
                      <a:pt x="16800" y="54577"/>
                    </a:moveTo>
                    <a:cubicBezTo>
                      <a:pt x="19753" y="30878"/>
                      <a:pt x="37098" y="15139"/>
                      <a:pt x="60624" y="15139"/>
                    </a:cubicBezTo>
                    <a:cubicBezTo>
                      <a:pt x="75159" y="15139"/>
                      <a:pt x="86796" y="21054"/>
                      <a:pt x="94343" y="32349"/>
                    </a:cubicBezTo>
                    <a:cubicBezTo>
                      <a:pt x="98866" y="38325"/>
                      <a:pt x="101835" y="45969"/>
                      <a:pt x="103011" y="54577"/>
                    </a:cubicBezTo>
                    <a:lnTo>
                      <a:pt x="16800" y="54577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4">
                <a:extLst>
                  <a:ext uri="{FF2B5EF4-FFF2-40B4-BE49-F238E27FC236}">
                    <a16:creationId xmlns:a16="http://schemas.microsoft.com/office/drawing/2014/main" id="{2FF930F6-0BD4-F754-60CE-A1414C7D25AF}"/>
                  </a:ext>
                </a:extLst>
              </p:cNvPr>
              <p:cNvSpPr/>
              <p:nvPr/>
            </p:nvSpPr>
            <p:spPr>
              <a:xfrm>
                <a:off x="11155363" y="1197501"/>
                <a:ext cx="79588" cy="163231"/>
              </a:xfrm>
              <a:custGeom>
                <a:avLst/>
                <a:gdLst>
                  <a:gd name="connsiteX0" fmla="*/ 71176 w 79588"/>
                  <a:gd name="connsiteY0" fmla="*/ 142234 h 163231"/>
                  <a:gd name="connsiteX1" fmla="*/ 70301 w 79588"/>
                  <a:gd name="connsiteY1" fmla="*/ 143109 h 163231"/>
                  <a:gd name="connsiteX2" fmla="*/ 56148 w 79588"/>
                  <a:gd name="connsiteY2" fmla="*/ 148094 h 163231"/>
                  <a:gd name="connsiteX3" fmla="*/ 36785 w 79588"/>
                  <a:gd name="connsiteY3" fmla="*/ 125660 h 163231"/>
                  <a:gd name="connsiteX4" fmla="*/ 36785 w 79588"/>
                  <a:gd name="connsiteY4" fmla="*/ 52895 h 163231"/>
                  <a:gd name="connsiteX5" fmla="*/ 74897 w 79588"/>
                  <a:gd name="connsiteY5" fmla="*/ 52895 h 163231"/>
                  <a:gd name="connsiteX6" fmla="*/ 74897 w 79588"/>
                  <a:gd name="connsiteY6" fmla="*/ 38221 h 163231"/>
                  <a:gd name="connsiteX7" fmla="*/ 36785 w 79588"/>
                  <a:gd name="connsiteY7" fmla="*/ 38221 h 163231"/>
                  <a:gd name="connsiteX8" fmla="*/ 36785 w 79588"/>
                  <a:gd name="connsiteY8" fmla="*/ 1942 h 163231"/>
                  <a:gd name="connsiteX9" fmla="*/ 34180 w 79588"/>
                  <a:gd name="connsiteY9" fmla="*/ 0 h 163231"/>
                  <a:gd name="connsiteX10" fmla="*/ 20704 w 79588"/>
                  <a:gd name="connsiteY10" fmla="*/ 1805 h 163231"/>
                  <a:gd name="connsiteX11" fmla="*/ 20704 w 79588"/>
                  <a:gd name="connsiteY11" fmla="*/ 38221 h 163231"/>
                  <a:gd name="connsiteX12" fmla="*/ 0 w 79588"/>
                  <a:gd name="connsiteY12" fmla="*/ 38221 h 163231"/>
                  <a:gd name="connsiteX13" fmla="*/ 0 w 79588"/>
                  <a:gd name="connsiteY13" fmla="*/ 52895 h 163231"/>
                  <a:gd name="connsiteX14" fmla="*/ 20704 w 79588"/>
                  <a:gd name="connsiteY14" fmla="*/ 52895 h 163231"/>
                  <a:gd name="connsiteX15" fmla="*/ 20704 w 79588"/>
                  <a:gd name="connsiteY15" fmla="*/ 125892 h 163231"/>
                  <a:gd name="connsiteX16" fmla="*/ 55445 w 79588"/>
                  <a:gd name="connsiteY16" fmla="*/ 163231 h 163231"/>
                  <a:gd name="connsiteX17" fmla="*/ 78063 w 79588"/>
                  <a:gd name="connsiteY17" fmla="*/ 155409 h 163231"/>
                  <a:gd name="connsiteX18" fmla="*/ 79588 w 79588"/>
                  <a:gd name="connsiteY18" fmla="*/ 152340 h 163231"/>
                  <a:gd name="connsiteX19" fmla="*/ 74597 w 79588"/>
                  <a:gd name="connsiteY19" fmla="*/ 142952 h 163231"/>
                  <a:gd name="connsiteX20" fmla="*/ 71176 w 79588"/>
                  <a:gd name="connsiteY20" fmla="*/ 142234 h 16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588" h="163231">
                    <a:moveTo>
                      <a:pt x="71176" y="142234"/>
                    </a:moveTo>
                    <a:lnTo>
                      <a:pt x="70301" y="143109"/>
                    </a:lnTo>
                    <a:cubicBezTo>
                      <a:pt x="67190" y="146233"/>
                      <a:pt x="61898" y="148094"/>
                      <a:pt x="56148" y="148094"/>
                    </a:cubicBezTo>
                    <a:cubicBezTo>
                      <a:pt x="40141" y="148094"/>
                      <a:pt x="36785" y="135896"/>
                      <a:pt x="36785" y="125660"/>
                    </a:cubicBezTo>
                    <a:lnTo>
                      <a:pt x="36785" y="52895"/>
                    </a:lnTo>
                    <a:lnTo>
                      <a:pt x="74897" y="52895"/>
                    </a:lnTo>
                    <a:lnTo>
                      <a:pt x="74897" y="38221"/>
                    </a:lnTo>
                    <a:lnTo>
                      <a:pt x="36785" y="38221"/>
                    </a:lnTo>
                    <a:lnTo>
                      <a:pt x="36785" y="1942"/>
                    </a:lnTo>
                    <a:lnTo>
                      <a:pt x="34180" y="0"/>
                    </a:lnTo>
                    <a:lnTo>
                      <a:pt x="20704" y="1805"/>
                    </a:lnTo>
                    <a:lnTo>
                      <a:pt x="20704" y="38221"/>
                    </a:lnTo>
                    <a:lnTo>
                      <a:pt x="0" y="38221"/>
                    </a:lnTo>
                    <a:lnTo>
                      <a:pt x="0" y="52895"/>
                    </a:lnTo>
                    <a:lnTo>
                      <a:pt x="20704" y="52895"/>
                    </a:lnTo>
                    <a:lnTo>
                      <a:pt x="20704" y="125892"/>
                    </a:lnTo>
                    <a:cubicBezTo>
                      <a:pt x="20704" y="149269"/>
                      <a:pt x="33694" y="163231"/>
                      <a:pt x="55445" y="163231"/>
                    </a:cubicBezTo>
                    <a:cubicBezTo>
                      <a:pt x="64183" y="163231"/>
                      <a:pt x="71794" y="160599"/>
                      <a:pt x="78063" y="155409"/>
                    </a:cubicBezTo>
                    <a:lnTo>
                      <a:pt x="79588" y="152340"/>
                    </a:lnTo>
                    <a:lnTo>
                      <a:pt x="74597" y="142952"/>
                    </a:lnTo>
                    <a:lnTo>
                      <a:pt x="71176" y="142234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5">
                <a:extLst>
                  <a:ext uri="{FF2B5EF4-FFF2-40B4-BE49-F238E27FC236}">
                    <a16:creationId xmlns:a16="http://schemas.microsoft.com/office/drawing/2014/main" id="{D4FD2188-9E0B-A058-357A-FF048625899F}"/>
                  </a:ext>
                </a:extLst>
              </p:cNvPr>
              <p:cNvSpPr/>
              <p:nvPr/>
            </p:nvSpPr>
            <p:spPr>
              <a:xfrm>
                <a:off x="11379624" y="1232899"/>
                <a:ext cx="64777" cy="125009"/>
              </a:xfrm>
              <a:custGeom>
                <a:avLst/>
                <a:gdLst>
                  <a:gd name="connsiteX0" fmla="*/ 63492 w 64777"/>
                  <a:gd name="connsiteY0" fmla="*/ 3897 h 125009"/>
                  <a:gd name="connsiteX1" fmla="*/ 62849 w 64777"/>
                  <a:gd name="connsiteY1" fmla="*/ 3562 h 125009"/>
                  <a:gd name="connsiteX2" fmla="*/ 46972 w 64777"/>
                  <a:gd name="connsiteY2" fmla="*/ 0 h 125009"/>
                  <a:gd name="connsiteX3" fmla="*/ 15609 w 64777"/>
                  <a:gd name="connsiteY3" fmla="*/ 16752 h 125009"/>
                  <a:gd name="connsiteX4" fmla="*/ 15609 w 64777"/>
                  <a:gd name="connsiteY4" fmla="*/ 2824 h 125009"/>
                  <a:gd name="connsiteX5" fmla="*/ 0 w 64777"/>
                  <a:gd name="connsiteY5" fmla="*/ 2824 h 125009"/>
                  <a:gd name="connsiteX6" fmla="*/ 0 w 64777"/>
                  <a:gd name="connsiteY6" fmla="*/ 125010 h 125009"/>
                  <a:gd name="connsiteX7" fmla="*/ 16074 w 64777"/>
                  <a:gd name="connsiteY7" fmla="*/ 125010 h 125009"/>
                  <a:gd name="connsiteX8" fmla="*/ 16074 w 64777"/>
                  <a:gd name="connsiteY8" fmla="*/ 55206 h 125009"/>
                  <a:gd name="connsiteX9" fmla="*/ 45325 w 64777"/>
                  <a:gd name="connsiteY9" fmla="*/ 15378 h 125009"/>
                  <a:gd name="connsiteX10" fmla="*/ 56155 w 64777"/>
                  <a:gd name="connsiteY10" fmla="*/ 17874 h 125009"/>
                  <a:gd name="connsiteX11" fmla="*/ 57229 w 64777"/>
                  <a:gd name="connsiteY11" fmla="*/ 18509 h 125009"/>
                  <a:gd name="connsiteX12" fmla="*/ 60012 w 64777"/>
                  <a:gd name="connsiteY12" fmla="*/ 17115 h 125009"/>
                  <a:gd name="connsiteX13" fmla="*/ 64777 w 64777"/>
                  <a:gd name="connsiteY13" fmla="*/ 6448 h 125009"/>
                  <a:gd name="connsiteX14" fmla="*/ 63492 w 64777"/>
                  <a:gd name="connsiteY14" fmla="*/ 3897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777" h="125009">
                    <a:moveTo>
                      <a:pt x="63492" y="3897"/>
                    </a:moveTo>
                    <a:lnTo>
                      <a:pt x="62849" y="3562"/>
                    </a:lnTo>
                    <a:cubicBezTo>
                      <a:pt x="58316" y="1162"/>
                      <a:pt x="53126" y="0"/>
                      <a:pt x="46972" y="0"/>
                    </a:cubicBezTo>
                    <a:cubicBezTo>
                      <a:pt x="34330" y="0"/>
                      <a:pt x="23247" y="6010"/>
                      <a:pt x="15609" y="16752"/>
                    </a:cubicBezTo>
                    <a:lnTo>
                      <a:pt x="15609" y="2824"/>
                    </a:lnTo>
                    <a:lnTo>
                      <a:pt x="0" y="2824"/>
                    </a:lnTo>
                    <a:lnTo>
                      <a:pt x="0" y="125010"/>
                    </a:lnTo>
                    <a:lnTo>
                      <a:pt x="16074" y="125010"/>
                    </a:lnTo>
                    <a:lnTo>
                      <a:pt x="16074" y="55206"/>
                    </a:lnTo>
                    <a:cubicBezTo>
                      <a:pt x="16074" y="32498"/>
                      <a:pt x="28648" y="15378"/>
                      <a:pt x="45325" y="15378"/>
                    </a:cubicBezTo>
                    <a:cubicBezTo>
                      <a:pt x="49865" y="15378"/>
                      <a:pt x="53311" y="16171"/>
                      <a:pt x="56155" y="17874"/>
                    </a:cubicBezTo>
                    <a:lnTo>
                      <a:pt x="57229" y="18509"/>
                    </a:lnTo>
                    <a:lnTo>
                      <a:pt x="60012" y="17115"/>
                    </a:lnTo>
                    <a:lnTo>
                      <a:pt x="64777" y="6448"/>
                    </a:lnTo>
                    <a:lnTo>
                      <a:pt x="63492" y="3897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id="{FC4D41D5-68B0-4CAD-09C1-B6F4141E682B}"/>
                  </a:ext>
                </a:extLst>
              </p:cNvPr>
              <p:cNvSpPr/>
              <p:nvPr/>
            </p:nvSpPr>
            <p:spPr>
              <a:xfrm>
                <a:off x="10886402" y="1278483"/>
                <a:ext cx="26426" cy="26671"/>
              </a:xfrm>
              <a:custGeom>
                <a:avLst/>
                <a:gdLst>
                  <a:gd name="connsiteX0" fmla="*/ 13332 w 26426"/>
                  <a:gd name="connsiteY0" fmla="*/ 0 h 26671"/>
                  <a:gd name="connsiteX1" fmla="*/ 0 w 26426"/>
                  <a:gd name="connsiteY1" fmla="*/ 13339 h 26671"/>
                  <a:gd name="connsiteX2" fmla="*/ 13332 w 26426"/>
                  <a:gd name="connsiteY2" fmla="*/ 26672 h 26671"/>
                  <a:gd name="connsiteX3" fmla="*/ 26427 w 26426"/>
                  <a:gd name="connsiteY3" fmla="*/ 13339 h 26671"/>
                  <a:gd name="connsiteX4" fmla="*/ 13332 w 26426"/>
                  <a:gd name="connsiteY4" fmla="*/ 0 h 2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26" h="26671">
                    <a:moveTo>
                      <a:pt x="13332" y="0"/>
                    </a:moveTo>
                    <a:cubicBezTo>
                      <a:pt x="5982" y="0"/>
                      <a:pt x="0" y="5982"/>
                      <a:pt x="0" y="13339"/>
                    </a:cubicBezTo>
                    <a:cubicBezTo>
                      <a:pt x="0" y="20690"/>
                      <a:pt x="5982" y="26672"/>
                      <a:pt x="13332" y="26672"/>
                    </a:cubicBezTo>
                    <a:cubicBezTo>
                      <a:pt x="20552" y="26672"/>
                      <a:pt x="26427" y="20690"/>
                      <a:pt x="26427" y="13339"/>
                    </a:cubicBezTo>
                    <a:cubicBezTo>
                      <a:pt x="26425" y="5984"/>
                      <a:pt x="20552" y="0"/>
                      <a:pt x="13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id="{3FCB25A9-FA16-3AB0-DED0-ABE45A501620}"/>
                  </a:ext>
                </a:extLst>
              </p:cNvPr>
              <p:cNvSpPr/>
              <p:nvPr/>
            </p:nvSpPr>
            <p:spPr>
              <a:xfrm>
                <a:off x="10942695" y="1190554"/>
                <a:ext cx="83272" cy="167352"/>
              </a:xfrm>
              <a:custGeom>
                <a:avLst/>
                <a:gdLst>
                  <a:gd name="connsiteX0" fmla="*/ 81851 w 83272"/>
                  <a:gd name="connsiteY0" fmla="*/ 6003 h 167352"/>
                  <a:gd name="connsiteX1" fmla="*/ 59452 w 83272"/>
                  <a:gd name="connsiteY1" fmla="*/ 0 h 167352"/>
                  <a:gd name="connsiteX2" fmla="*/ 20464 w 83272"/>
                  <a:gd name="connsiteY2" fmla="*/ 42973 h 167352"/>
                  <a:gd name="connsiteX3" fmla="*/ 20464 w 83272"/>
                  <a:gd name="connsiteY3" fmla="*/ 45167 h 167352"/>
                  <a:gd name="connsiteX4" fmla="*/ 0 w 83272"/>
                  <a:gd name="connsiteY4" fmla="*/ 45167 h 167352"/>
                  <a:gd name="connsiteX5" fmla="*/ 0 w 83272"/>
                  <a:gd name="connsiteY5" fmla="*/ 59841 h 167352"/>
                  <a:gd name="connsiteX6" fmla="*/ 20464 w 83272"/>
                  <a:gd name="connsiteY6" fmla="*/ 59841 h 167352"/>
                  <a:gd name="connsiteX7" fmla="*/ 20464 w 83272"/>
                  <a:gd name="connsiteY7" fmla="*/ 167353 h 167352"/>
                  <a:gd name="connsiteX8" fmla="*/ 36552 w 83272"/>
                  <a:gd name="connsiteY8" fmla="*/ 167353 h 167352"/>
                  <a:gd name="connsiteX9" fmla="*/ 36552 w 83272"/>
                  <a:gd name="connsiteY9" fmla="*/ 59841 h 167352"/>
                  <a:gd name="connsiteX10" fmla="*/ 73728 w 83272"/>
                  <a:gd name="connsiteY10" fmla="*/ 59841 h 167352"/>
                  <a:gd name="connsiteX11" fmla="*/ 73728 w 83272"/>
                  <a:gd name="connsiteY11" fmla="*/ 45167 h 167352"/>
                  <a:gd name="connsiteX12" fmla="*/ 36552 w 83272"/>
                  <a:gd name="connsiteY12" fmla="*/ 45167 h 167352"/>
                  <a:gd name="connsiteX13" fmla="*/ 36552 w 83272"/>
                  <a:gd name="connsiteY13" fmla="*/ 42973 h 167352"/>
                  <a:gd name="connsiteX14" fmla="*/ 59690 w 83272"/>
                  <a:gd name="connsiteY14" fmla="*/ 14898 h 167352"/>
                  <a:gd name="connsiteX15" fmla="*/ 74520 w 83272"/>
                  <a:gd name="connsiteY15" fmla="*/ 19055 h 167352"/>
                  <a:gd name="connsiteX16" fmla="*/ 75491 w 83272"/>
                  <a:gd name="connsiteY16" fmla="*/ 19637 h 167352"/>
                  <a:gd name="connsiteX17" fmla="*/ 78493 w 83272"/>
                  <a:gd name="connsiteY17" fmla="*/ 18413 h 167352"/>
                  <a:gd name="connsiteX18" fmla="*/ 83272 w 83272"/>
                  <a:gd name="connsiteY18" fmla="*/ 9148 h 167352"/>
                  <a:gd name="connsiteX19" fmla="*/ 82616 w 83272"/>
                  <a:gd name="connsiteY19" fmla="*/ 6489 h 167352"/>
                  <a:gd name="connsiteX20" fmla="*/ 81851 w 83272"/>
                  <a:gd name="connsiteY20" fmla="*/ 6003 h 16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272" h="167352">
                    <a:moveTo>
                      <a:pt x="81851" y="6003"/>
                    </a:moveTo>
                    <a:cubicBezTo>
                      <a:pt x="75807" y="2133"/>
                      <a:pt x="67848" y="0"/>
                      <a:pt x="59452" y="0"/>
                    </a:cubicBezTo>
                    <a:cubicBezTo>
                      <a:pt x="40608" y="0"/>
                      <a:pt x="20464" y="11289"/>
                      <a:pt x="20464" y="42973"/>
                    </a:cubicBezTo>
                    <a:lnTo>
                      <a:pt x="20464" y="45167"/>
                    </a:lnTo>
                    <a:lnTo>
                      <a:pt x="0" y="45167"/>
                    </a:lnTo>
                    <a:lnTo>
                      <a:pt x="0" y="59841"/>
                    </a:lnTo>
                    <a:lnTo>
                      <a:pt x="20464" y="59841"/>
                    </a:lnTo>
                    <a:lnTo>
                      <a:pt x="20464" y="167353"/>
                    </a:lnTo>
                    <a:lnTo>
                      <a:pt x="36552" y="167353"/>
                    </a:lnTo>
                    <a:lnTo>
                      <a:pt x="36552" y="59841"/>
                    </a:lnTo>
                    <a:lnTo>
                      <a:pt x="73728" y="59841"/>
                    </a:lnTo>
                    <a:lnTo>
                      <a:pt x="73728" y="45167"/>
                    </a:lnTo>
                    <a:lnTo>
                      <a:pt x="36552" y="45167"/>
                    </a:lnTo>
                    <a:lnTo>
                      <a:pt x="36552" y="42973"/>
                    </a:lnTo>
                    <a:cubicBezTo>
                      <a:pt x="36552" y="24867"/>
                      <a:pt x="44771" y="14898"/>
                      <a:pt x="59690" y="14898"/>
                    </a:cubicBezTo>
                    <a:cubicBezTo>
                      <a:pt x="65017" y="14898"/>
                      <a:pt x="69734" y="16217"/>
                      <a:pt x="74520" y="19055"/>
                    </a:cubicBezTo>
                    <a:lnTo>
                      <a:pt x="75491" y="19637"/>
                    </a:lnTo>
                    <a:lnTo>
                      <a:pt x="78493" y="18413"/>
                    </a:lnTo>
                    <a:lnTo>
                      <a:pt x="83272" y="9148"/>
                    </a:lnTo>
                    <a:lnTo>
                      <a:pt x="82616" y="6489"/>
                    </a:lnTo>
                    <a:lnTo>
                      <a:pt x="81851" y="6003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80214AD3-7BA3-580E-752E-34DD3510DAF8}"/>
                  </a:ext>
                </a:extLst>
              </p:cNvPr>
              <p:cNvSpPr/>
              <p:nvPr/>
            </p:nvSpPr>
            <p:spPr>
              <a:xfrm>
                <a:off x="11033497" y="1235722"/>
                <a:ext cx="102658" cy="125009"/>
              </a:xfrm>
              <a:custGeom>
                <a:avLst/>
                <a:gdLst>
                  <a:gd name="connsiteX0" fmla="*/ 86336 w 102658"/>
                  <a:gd name="connsiteY0" fmla="*/ 73086 h 125009"/>
                  <a:gd name="connsiteX1" fmla="*/ 49557 w 102658"/>
                  <a:gd name="connsiteY1" fmla="*/ 109873 h 125009"/>
                  <a:gd name="connsiteX2" fmla="*/ 16314 w 102658"/>
                  <a:gd name="connsiteY2" fmla="*/ 74974 h 125009"/>
                  <a:gd name="connsiteX3" fmla="*/ 16314 w 102658"/>
                  <a:gd name="connsiteY3" fmla="*/ 1 h 125009"/>
                  <a:gd name="connsiteX4" fmla="*/ 0 w 102658"/>
                  <a:gd name="connsiteY4" fmla="*/ 1 h 125009"/>
                  <a:gd name="connsiteX5" fmla="*/ 0 w 102658"/>
                  <a:gd name="connsiteY5" fmla="*/ 74974 h 125009"/>
                  <a:gd name="connsiteX6" fmla="*/ 48157 w 102658"/>
                  <a:gd name="connsiteY6" fmla="*/ 125010 h 125009"/>
                  <a:gd name="connsiteX7" fmla="*/ 87042 w 102658"/>
                  <a:gd name="connsiteY7" fmla="*/ 108135 h 125009"/>
                  <a:gd name="connsiteX8" fmla="*/ 87042 w 102658"/>
                  <a:gd name="connsiteY8" fmla="*/ 122186 h 125009"/>
                  <a:gd name="connsiteX9" fmla="*/ 102658 w 102658"/>
                  <a:gd name="connsiteY9" fmla="*/ 122186 h 125009"/>
                  <a:gd name="connsiteX10" fmla="*/ 102658 w 102658"/>
                  <a:gd name="connsiteY10" fmla="*/ 0 h 125009"/>
                  <a:gd name="connsiteX11" fmla="*/ 86338 w 102658"/>
                  <a:gd name="connsiteY11" fmla="*/ 0 h 125009"/>
                  <a:gd name="connsiteX12" fmla="*/ 86338 w 102658"/>
                  <a:gd name="connsiteY12" fmla="*/ 73086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658" h="125009">
                    <a:moveTo>
                      <a:pt x="86336" y="73086"/>
                    </a:moveTo>
                    <a:cubicBezTo>
                      <a:pt x="86336" y="95090"/>
                      <a:pt x="71553" y="109873"/>
                      <a:pt x="49557" y="109873"/>
                    </a:cubicBezTo>
                    <a:cubicBezTo>
                      <a:pt x="29674" y="109873"/>
                      <a:pt x="16314" y="95849"/>
                      <a:pt x="16314" y="74974"/>
                    </a:cubicBezTo>
                    <a:lnTo>
                      <a:pt x="16314" y="1"/>
                    </a:lnTo>
                    <a:lnTo>
                      <a:pt x="0" y="1"/>
                    </a:lnTo>
                    <a:lnTo>
                      <a:pt x="0" y="74974"/>
                    </a:lnTo>
                    <a:cubicBezTo>
                      <a:pt x="0" y="104437"/>
                      <a:pt x="19802" y="125010"/>
                      <a:pt x="48157" y="125010"/>
                    </a:cubicBezTo>
                    <a:cubicBezTo>
                      <a:pt x="64088" y="125010"/>
                      <a:pt x="77892" y="118938"/>
                      <a:pt x="87042" y="108135"/>
                    </a:cubicBezTo>
                    <a:lnTo>
                      <a:pt x="87042" y="122186"/>
                    </a:lnTo>
                    <a:lnTo>
                      <a:pt x="102658" y="122186"/>
                    </a:lnTo>
                    <a:lnTo>
                      <a:pt x="102658" y="0"/>
                    </a:lnTo>
                    <a:lnTo>
                      <a:pt x="86338" y="0"/>
                    </a:lnTo>
                    <a:lnTo>
                      <a:pt x="86338" y="73086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A1D2CF89-B919-B935-4FB3-603A14503526}"/>
                </a:ext>
              </a:extLst>
            </p:cNvPr>
            <p:cNvSpPr/>
            <p:nvPr/>
          </p:nvSpPr>
          <p:spPr>
            <a:xfrm>
              <a:off x="11177208" y="587156"/>
              <a:ext cx="428498" cy="519473"/>
            </a:xfrm>
            <a:custGeom>
              <a:avLst/>
              <a:gdLst>
                <a:gd name="connsiteX0" fmla="*/ 212552 w 428498"/>
                <a:gd name="connsiteY0" fmla="*/ 0 h 519473"/>
                <a:gd name="connsiteX1" fmla="*/ 22303 w 428498"/>
                <a:gd name="connsiteY1" fmla="*/ 159494 h 519473"/>
                <a:gd name="connsiteX2" fmla="*/ 22303 w 428498"/>
                <a:gd name="connsiteY2" fmla="*/ 160943 h 519473"/>
                <a:gd name="connsiteX3" fmla="*/ 208263 w 428498"/>
                <a:gd name="connsiteY3" fmla="*/ 317612 h 519473"/>
                <a:gd name="connsiteX4" fmla="*/ 294935 w 428498"/>
                <a:gd name="connsiteY4" fmla="*/ 369422 h 519473"/>
                <a:gd name="connsiteX5" fmla="*/ 294935 w 428498"/>
                <a:gd name="connsiteY5" fmla="*/ 370871 h 519473"/>
                <a:gd name="connsiteX6" fmla="*/ 234678 w 428498"/>
                <a:gd name="connsiteY6" fmla="*/ 408958 h 519473"/>
                <a:gd name="connsiteX7" fmla="*/ 73123 w 428498"/>
                <a:gd name="connsiteY7" fmla="*/ 349193 h 519473"/>
                <a:gd name="connsiteX8" fmla="*/ 0 w 428498"/>
                <a:gd name="connsiteY8" fmla="*/ 438094 h 519473"/>
                <a:gd name="connsiteX9" fmla="*/ 229685 w 428498"/>
                <a:gd name="connsiteY9" fmla="*/ 519473 h 519473"/>
                <a:gd name="connsiteX10" fmla="*/ 428498 w 428498"/>
                <a:gd name="connsiteY10" fmla="*/ 357069 h 519473"/>
                <a:gd name="connsiteX11" fmla="*/ 428498 w 428498"/>
                <a:gd name="connsiteY11" fmla="*/ 355620 h 519473"/>
                <a:gd name="connsiteX12" fmla="*/ 244710 w 428498"/>
                <a:gd name="connsiteY12" fmla="*/ 200407 h 519473"/>
                <a:gd name="connsiteX13" fmla="*/ 155863 w 428498"/>
                <a:gd name="connsiteY13" fmla="*/ 147870 h 519473"/>
                <a:gd name="connsiteX14" fmla="*/ 155863 w 428498"/>
                <a:gd name="connsiteY14" fmla="*/ 146415 h 519473"/>
                <a:gd name="connsiteX15" fmla="*/ 208983 w 428498"/>
                <a:gd name="connsiteY15" fmla="*/ 110504 h 519473"/>
                <a:gd name="connsiteX16" fmla="*/ 348106 w 428498"/>
                <a:gd name="connsiteY16" fmla="*/ 159378 h 519473"/>
                <a:gd name="connsiteX17" fmla="*/ 413781 w 428498"/>
                <a:gd name="connsiteY17" fmla="*/ 64958 h 519473"/>
                <a:gd name="connsiteX18" fmla="*/ 212552 w 428498"/>
                <a:gd name="connsiteY18" fmla="*/ 0 h 51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498" h="519473">
                  <a:moveTo>
                    <a:pt x="212552" y="0"/>
                  </a:moveTo>
                  <a:cubicBezTo>
                    <a:pt x="98761" y="0"/>
                    <a:pt x="22303" y="64092"/>
                    <a:pt x="22303" y="159494"/>
                  </a:cubicBezTo>
                  <a:lnTo>
                    <a:pt x="22303" y="160943"/>
                  </a:lnTo>
                  <a:cubicBezTo>
                    <a:pt x="22303" y="265876"/>
                    <a:pt x="106519" y="293978"/>
                    <a:pt x="208263" y="317612"/>
                  </a:cubicBezTo>
                  <a:cubicBezTo>
                    <a:pt x="274688" y="333268"/>
                    <a:pt x="294935" y="345373"/>
                    <a:pt x="294935" y="369422"/>
                  </a:cubicBezTo>
                  <a:lnTo>
                    <a:pt x="294935" y="370871"/>
                  </a:lnTo>
                  <a:cubicBezTo>
                    <a:pt x="294935" y="395078"/>
                    <a:pt x="272974" y="408958"/>
                    <a:pt x="234678" y="408958"/>
                  </a:cubicBezTo>
                  <a:cubicBezTo>
                    <a:pt x="177281" y="408958"/>
                    <a:pt x="122943" y="388852"/>
                    <a:pt x="73123" y="349193"/>
                  </a:cubicBezTo>
                  <a:lnTo>
                    <a:pt x="0" y="438094"/>
                  </a:lnTo>
                  <a:cubicBezTo>
                    <a:pt x="58875" y="490595"/>
                    <a:pt x="140299" y="519473"/>
                    <a:pt x="229685" y="519473"/>
                  </a:cubicBezTo>
                  <a:cubicBezTo>
                    <a:pt x="352321" y="519473"/>
                    <a:pt x="428498" y="457246"/>
                    <a:pt x="428498" y="357069"/>
                  </a:cubicBezTo>
                  <a:lnTo>
                    <a:pt x="428498" y="355620"/>
                  </a:lnTo>
                  <a:cubicBezTo>
                    <a:pt x="428498" y="260556"/>
                    <a:pt x="355024" y="224820"/>
                    <a:pt x="244710" y="200407"/>
                  </a:cubicBezTo>
                  <a:cubicBezTo>
                    <a:pt x="174126" y="184107"/>
                    <a:pt x="155863" y="173305"/>
                    <a:pt x="155863" y="147870"/>
                  </a:cubicBezTo>
                  <a:lnTo>
                    <a:pt x="155863" y="146415"/>
                  </a:lnTo>
                  <a:cubicBezTo>
                    <a:pt x="155863" y="129055"/>
                    <a:pt x="169816" y="110504"/>
                    <a:pt x="208983" y="110504"/>
                  </a:cubicBezTo>
                  <a:cubicBezTo>
                    <a:pt x="253821" y="110504"/>
                    <a:pt x="303100" y="127843"/>
                    <a:pt x="348106" y="159378"/>
                  </a:cubicBezTo>
                  <a:lnTo>
                    <a:pt x="413781" y="64958"/>
                  </a:lnTo>
                  <a:cubicBezTo>
                    <a:pt x="359183" y="21255"/>
                    <a:pt x="293319" y="0"/>
                    <a:pt x="212552" y="0"/>
                  </a:cubicBezTo>
                </a:path>
              </a:pathLst>
            </a:custGeom>
            <a:solidFill>
              <a:srgbClr val="FFFFFF"/>
            </a:solidFill>
            <a:ln w="13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FC5DAE36-DBE1-56A6-04C4-EEAF863C2CCD}"/>
                </a:ext>
              </a:extLst>
            </p:cNvPr>
            <p:cNvSpPr/>
            <p:nvPr/>
          </p:nvSpPr>
          <p:spPr>
            <a:xfrm>
              <a:off x="10610590" y="598627"/>
              <a:ext cx="515146" cy="496372"/>
            </a:xfrm>
            <a:custGeom>
              <a:avLst/>
              <a:gdLst>
                <a:gd name="connsiteX0" fmla="*/ 515147 w 515146"/>
                <a:gd name="connsiteY0" fmla="*/ 0 h 496372"/>
                <a:gd name="connsiteX1" fmla="*/ 381234 w 515146"/>
                <a:gd name="connsiteY1" fmla="*/ 0 h 496372"/>
                <a:gd name="connsiteX2" fmla="*/ 257576 w 515146"/>
                <a:gd name="connsiteY2" fmla="*/ 205739 h 496372"/>
                <a:gd name="connsiteX3" fmla="*/ 133917 w 515146"/>
                <a:gd name="connsiteY3" fmla="*/ 0 h 496372"/>
                <a:gd name="connsiteX4" fmla="*/ 0 w 515146"/>
                <a:gd name="connsiteY4" fmla="*/ 0 h 496372"/>
                <a:gd name="connsiteX5" fmla="*/ 0 w 515146"/>
                <a:gd name="connsiteY5" fmla="*/ 496372 h 496372"/>
                <a:gd name="connsiteX6" fmla="*/ 119778 w 515146"/>
                <a:gd name="connsiteY6" fmla="*/ 496372 h 496372"/>
                <a:gd name="connsiteX7" fmla="*/ 119778 w 515146"/>
                <a:gd name="connsiteY7" fmla="*/ 184505 h 496372"/>
                <a:gd name="connsiteX8" fmla="*/ 256141 w 515146"/>
                <a:gd name="connsiteY8" fmla="*/ 398153 h 496372"/>
                <a:gd name="connsiteX9" fmla="*/ 393224 w 515146"/>
                <a:gd name="connsiteY9" fmla="*/ 183002 h 496372"/>
                <a:gd name="connsiteX10" fmla="*/ 393224 w 515146"/>
                <a:gd name="connsiteY10" fmla="*/ 496372 h 496372"/>
                <a:gd name="connsiteX11" fmla="*/ 515147 w 515146"/>
                <a:gd name="connsiteY11" fmla="*/ 496372 h 49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146" h="496372">
                  <a:moveTo>
                    <a:pt x="515147" y="0"/>
                  </a:moveTo>
                  <a:lnTo>
                    <a:pt x="381234" y="0"/>
                  </a:lnTo>
                  <a:lnTo>
                    <a:pt x="257576" y="205739"/>
                  </a:lnTo>
                  <a:lnTo>
                    <a:pt x="133917" y="0"/>
                  </a:lnTo>
                  <a:lnTo>
                    <a:pt x="0" y="0"/>
                  </a:lnTo>
                  <a:lnTo>
                    <a:pt x="0" y="496372"/>
                  </a:lnTo>
                  <a:lnTo>
                    <a:pt x="119778" y="496372"/>
                  </a:lnTo>
                  <a:lnTo>
                    <a:pt x="119778" y="184505"/>
                  </a:lnTo>
                  <a:lnTo>
                    <a:pt x="256141" y="398153"/>
                  </a:lnTo>
                  <a:lnTo>
                    <a:pt x="393224" y="183002"/>
                  </a:lnTo>
                  <a:lnTo>
                    <a:pt x="393224" y="496372"/>
                  </a:lnTo>
                  <a:lnTo>
                    <a:pt x="515147" y="496372"/>
                  </a:lnTo>
                  <a:close/>
                </a:path>
              </a:pathLst>
            </a:custGeom>
            <a:solidFill>
              <a:srgbClr val="FFFFFF"/>
            </a:solidFill>
            <a:ln w="13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4" name="Picture 16">
              <a:extLst>
                <a:ext uri="{FF2B5EF4-FFF2-40B4-BE49-F238E27FC236}">
                  <a16:creationId xmlns:a16="http://schemas.microsoft.com/office/drawing/2014/main" id="{F476EBA5-DBDF-6572-226E-EC091DF23ACA}"/>
                </a:ext>
              </a:extLst>
            </p:cNvPr>
            <p:cNvGrpSpPr/>
            <p:nvPr/>
          </p:nvGrpSpPr>
          <p:grpSpPr>
            <a:xfrm>
              <a:off x="10077490" y="587156"/>
              <a:ext cx="478688" cy="519459"/>
              <a:chOff x="10077490" y="587156"/>
              <a:chExt cx="478688" cy="519459"/>
            </a:xfrm>
            <a:solidFill>
              <a:srgbClr val="FFFFFF"/>
            </a:solidFill>
          </p:grpSpPr>
          <p:sp>
            <p:nvSpPr>
              <p:cNvPr id="15" name="Freeform: Shape 13">
                <a:extLst>
                  <a:ext uri="{FF2B5EF4-FFF2-40B4-BE49-F238E27FC236}">
                    <a16:creationId xmlns:a16="http://schemas.microsoft.com/office/drawing/2014/main" id="{3D862722-4F9A-167C-0244-B0F87DF9F362}"/>
                  </a:ext>
                </a:extLst>
              </p:cNvPr>
              <p:cNvSpPr/>
              <p:nvPr/>
            </p:nvSpPr>
            <p:spPr>
              <a:xfrm>
                <a:off x="10171293" y="587156"/>
                <a:ext cx="384885" cy="447487"/>
              </a:xfrm>
              <a:custGeom>
                <a:avLst/>
                <a:gdLst>
                  <a:gd name="connsiteX0" fmla="*/ 173404 w 384885"/>
                  <a:gd name="connsiteY0" fmla="*/ 0 h 447487"/>
                  <a:gd name="connsiteX1" fmla="*/ 40600 w 384885"/>
                  <a:gd name="connsiteY1" fmla="*/ 66575 h 447487"/>
                  <a:gd name="connsiteX2" fmla="*/ 36240 w 384885"/>
                  <a:gd name="connsiteY2" fmla="*/ 73154 h 447487"/>
                  <a:gd name="connsiteX3" fmla="*/ 539 w 384885"/>
                  <a:gd name="connsiteY3" fmla="*/ 219217 h 447487"/>
                  <a:gd name="connsiteX4" fmla="*/ 632 w 384885"/>
                  <a:gd name="connsiteY4" fmla="*/ 220641 h 447487"/>
                  <a:gd name="connsiteX5" fmla="*/ 239816 w 384885"/>
                  <a:gd name="connsiteY5" fmla="*/ 447488 h 447487"/>
                  <a:gd name="connsiteX6" fmla="*/ 256810 w 384885"/>
                  <a:gd name="connsiteY6" fmla="*/ 446948 h 447487"/>
                  <a:gd name="connsiteX7" fmla="*/ 384885 w 384885"/>
                  <a:gd name="connsiteY7" fmla="*/ 406570 h 447487"/>
                  <a:gd name="connsiteX8" fmla="*/ 280888 w 384885"/>
                  <a:gd name="connsiteY8" fmla="*/ 332474 h 447487"/>
                  <a:gd name="connsiteX9" fmla="*/ 168122 w 384885"/>
                  <a:gd name="connsiteY9" fmla="*/ 393140 h 447487"/>
                  <a:gd name="connsiteX10" fmla="*/ 48940 w 384885"/>
                  <a:gd name="connsiteY10" fmla="*/ 259678 h 447487"/>
                  <a:gd name="connsiteX11" fmla="*/ 48940 w 384885"/>
                  <a:gd name="connsiteY11" fmla="*/ 258254 h 447487"/>
                  <a:gd name="connsiteX12" fmla="*/ 168122 w 384885"/>
                  <a:gd name="connsiteY12" fmla="*/ 126221 h 447487"/>
                  <a:gd name="connsiteX13" fmla="*/ 277313 w 384885"/>
                  <a:gd name="connsiteY13" fmla="*/ 184737 h 447487"/>
                  <a:gd name="connsiteX14" fmla="*/ 381521 w 384885"/>
                  <a:gd name="connsiteY14" fmla="*/ 104095 h 447487"/>
                  <a:gd name="connsiteX15" fmla="*/ 256300 w 384885"/>
                  <a:gd name="connsiteY15" fmla="*/ 12135 h 447487"/>
                  <a:gd name="connsiteX16" fmla="*/ 254239 w 384885"/>
                  <a:gd name="connsiteY16" fmla="*/ 11560 h 447487"/>
                  <a:gd name="connsiteX17" fmla="*/ 233345 w 384885"/>
                  <a:gd name="connsiteY17" fmla="*/ 6303 h 447487"/>
                  <a:gd name="connsiteX18" fmla="*/ 173404 w 384885"/>
                  <a:gd name="connsiteY18" fmla="*/ 0 h 44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4885" h="447487">
                    <a:moveTo>
                      <a:pt x="173404" y="0"/>
                    </a:moveTo>
                    <a:cubicBezTo>
                      <a:pt x="93005" y="1906"/>
                      <a:pt x="52989" y="48676"/>
                      <a:pt x="40600" y="66575"/>
                    </a:cubicBezTo>
                    <a:cubicBezTo>
                      <a:pt x="39861" y="67678"/>
                      <a:pt x="36240" y="73154"/>
                      <a:pt x="36240" y="73154"/>
                    </a:cubicBezTo>
                    <a:cubicBezTo>
                      <a:pt x="10358" y="114599"/>
                      <a:pt x="-2912" y="164787"/>
                      <a:pt x="539" y="219217"/>
                    </a:cubicBezTo>
                    <a:lnTo>
                      <a:pt x="632" y="220641"/>
                    </a:lnTo>
                    <a:cubicBezTo>
                      <a:pt x="8997" y="352632"/>
                      <a:pt x="110502" y="447488"/>
                      <a:pt x="239816" y="447488"/>
                    </a:cubicBezTo>
                    <a:cubicBezTo>
                      <a:pt x="245435" y="447488"/>
                      <a:pt x="251096" y="447311"/>
                      <a:pt x="256810" y="446948"/>
                    </a:cubicBezTo>
                    <a:cubicBezTo>
                      <a:pt x="307862" y="443717"/>
                      <a:pt x="349758" y="430505"/>
                      <a:pt x="384885" y="406570"/>
                    </a:cubicBezTo>
                    <a:lnTo>
                      <a:pt x="280888" y="332474"/>
                    </a:lnTo>
                    <a:cubicBezTo>
                      <a:pt x="250914" y="368870"/>
                      <a:pt x="220222" y="393140"/>
                      <a:pt x="168122" y="393140"/>
                    </a:cubicBezTo>
                    <a:cubicBezTo>
                      <a:pt x="98180" y="393140"/>
                      <a:pt x="48940" y="334618"/>
                      <a:pt x="48940" y="259678"/>
                    </a:cubicBezTo>
                    <a:lnTo>
                      <a:pt x="48940" y="258254"/>
                    </a:lnTo>
                    <a:cubicBezTo>
                      <a:pt x="48940" y="185457"/>
                      <a:pt x="98181" y="126221"/>
                      <a:pt x="168122" y="126221"/>
                    </a:cubicBezTo>
                    <a:cubicBezTo>
                      <a:pt x="215939" y="126221"/>
                      <a:pt x="248771" y="149058"/>
                      <a:pt x="277313" y="184737"/>
                    </a:cubicBezTo>
                    <a:lnTo>
                      <a:pt x="381521" y="104095"/>
                    </a:lnTo>
                    <a:cubicBezTo>
                      <a:pt x="351336" y="62230"/>
                      <a:pt x="311166" y="29030"/>
                      <a:pt x="256300" y="12135"/>
                    </a:cubicBezTo>
                    <a:cubicBezTo>
                      <a:pt x="255601" y="11938"/>
                      <a:pt x="254953" y="11767"/>
                      <a:pt x="254239" y="11560"/>
                    </a:cubicBezTo>
                    <a:cubicBezTo>
                      <a:pt x="247044" y="9468"/>
                      <a:pt x="240131" y="7794"/>
                      <a:pt x="233345" y="6303"/>
                    </a:cubicBezTo>
                    <a:cubicBezTo>
                      <a:pt x="214907" y="2430"/>
                      <a:pt x="194997" y="232"/>
                      <a:pt x="173404" y="0"/>
                    </a:cubicBezTo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4">
                <a:extLst>
                  <a:ext uri="{FF2B5EF4-FFF2-40B4-BE49-F238E27FC236}">
                    <a16:creationId xmlns:a16="http://schemas.microsoft.com/office/drawing/2014/main" id="{B091E8EF-3A04-6E59-E3A4-59D7A7419086}"/>
                  </a:ext>
                </a:extLst>
              </p:cNvPr>
              <p:cNvSpPr/>
              <p:nvPr/>
            </p:nvSpPr>
            <p:spPr>
              <a:xfrm>
                <a:off x="10077490" y="635344"/>
                <a:ext cx="420450" cy="471270"/>
              </a:xfrm>
              <a:custGeom>
                <a:avLst/>
                <a:gdLst>
                  <a:gd name="connsiteX0" fmla="*/ 57967 w 420450"/>
                  <a:gd name="connsiteY0" fmla="*/ 162176 h 471270"/>
                  <a:gd name="connsiteX1" fmla="*/ 70185 w 420450"/>
                  <a:gd name="connsiteY1" fmla="*/ 82408 h 471270"/>
                  <a:gd name="connsiteX2" fmla="*/ 107016 w 420450"/>
                  <a:gd name="connsiteY2" fmla="*/ 0 h 471270"/>
                  <a:gd name="connsiteX3" fmla="*/ 106928 w 420450"/>
                  <a:gd name="connsiteY3" fmla="*/ 52 h 471270"/>
                  <a:gd name="connsiteX4" fmla="*/ 0 w 420450"/>
                  <a:gd name="connsiteY4" fmla="*/ 211489 h 471270"/>
                  <a:gd name="connsiteX5" fmla="*/ 0 w 420450"/>
                  <a:gd name="connsiteY5" fmla="*/ 212919 h 471270"/>
                  <a:gd name="connsiteX6" fmla="*/ 257642 w 420450"/>
                  <a:gd name="connsiteY6" fmla="*/ 471270 h 471270"/>
                  <a:gd name="connsiteX7" fmla="*/ 420451 w 420450"/>
                  <a:gd name="connsiteY7" fmla="*/ 420368 h 471270"/>
                  <a:gd name="connsiteX8" fmla="*/ 420243 w 420450"/>
                  <a:gd name="connsiteY8" fmla="*/ 420429 h 471270"/>
                  <a:gd name="connsiteX9" fmla="*/ 352673 w 420450"/>
                  <a:gd name="connsiteY9" fmla="*/ 431286 h 471270"/>
                  <a:gd name="connsiteX10" fmla="*/ 334317 w 420450"/>
                  <a:gd name="connsiteY10" fmla="*/ 431866 h 471270"/>
                  <a:gd name="connsiteX11" fmla="*/ 238701 w 420450"/>
                  <a:gd name="connsiteY11" fmla="*/ 414935 h 471270"/>
                  <a:gd name="connsiteX12" fmla="*/ 57967 w 420450"/>
                  <a:gd name="connsiteY12" fmla="*/ 162176 h 47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0450" h="471270">
                    <a:moveTo>
                      <a:pt x="57967" y="162176"/>
                    </a:moveTo>
                    <a:cubicBezTo>
                      <a:pt x="57967" y="134409"/>
                      <a:pt x="62251" y="107617"/>
                      <a:pt x="70185" y="82408"/>
                    </a:cubicBezTo>
                    <a:cubicBezTo>
                      <a:pt x="77902" y="52513"/>
                      <a:pt x="90400" y="24762"/>
                      <a:pt x="107016" y="0"/>
                    </a:cubicBezTo>
                    <a:lnTo>
                      <a:pt x="106928" y="52"/>
                    </a:lnTo>
                    <a:cubicBezTo>
                      <a:pt x="41015" y="46815"/>
                      <a:pt x="0" y="123408"/>
                      <a:pt x="0" y="211489"/>
                    </a:cubicBezTo>
                    <a:lnTo>
                      <a:pt x="0" y="212919"/>
                    </a:lnTo>
                    <a:cubicBezTo>
                      <a:pt x="0" y="362080"/>
                      <a:pt x="114910" y="471270"/>
                      <a:pt x="257642" y="471270"/>
                    </a:cubicBezTo>
                    <a:cubicBezTo>
                      <a:pt x="328589" y="471270"/>
                      <a:pt x="380155" y="451604"/>
                      <a:pt x="420451" y="420368"/>
                    </a:cubicBezTo>
                    <a:lnTo>
                      <a:pt x="420243" y="420429"/>
                    </a:lnTo>
                    <a:cubicBezTo>
                      <a:pt x="399361" y="426152"/>
                      <a:pt x="376897" y="429747"/>
                      <a:pt x="352673" y="431286"/>
                    </a:cubicBezTo>
                    <a:cubicBezTo>
                      <a:pt x="346520" y="431674"/>
                      <a:pt x="340382" y="431866"/>
                      <a:pt x="334317" y="431866"/>
                    </a:cubicBezTo>
                    <a:cubicBezTo>
                      <a:pt x="300636" y="431866"/>
                      <a:pt x="268447" y="425874"/>
                      <a:pt x="238701" y="414935"/>
                    </a:cubicBezTo>
                    <a:cubicBezTo>
                      <a:pt x="133586" y="378367"/>
                      <a:pt x="57967" y="278903"/>
                      <a:pt x="57967" y="162176"/>
                    </a:cubicBezTo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30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two content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061" y="594000"/>
            <a:ext cx="7959001" cy="900000"/>
          </a:xfr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1B5BC-5710-4248-B2BF-4FBE84F58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6062" y="1800000"/>
            <a:ext cx="3780000" cy="446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DC2E17C-3C43-448A-81E4-FD6D4F6A9F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5062" y="1800000"/>
            <a:ext cx="3780000" cy="446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B4EA2B-D5DF-4A2F-A6E8-0EEFDBCF3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3695" y="6273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09502-66E7-D506-1DCD-11EB4F222B82}"/>
              </a:ext>
            </a:extLst>
          </p:cNvPr>
          <p:cNvSpPr/>
          <p:nvPr userDrawn="1"/>
        </p:nvSpPr>
        <p:spPr>
          <a:xfrm>
            <a:off x="0" y="0"/>
            <a:ext cx="32134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Picture 16">
            <a:extLst>
              <a:ext uri="{FF2B5EF4-FFF2-40B4-BE49-F238E27FC236}">
                <a16:creationId xmlns:a16="http://schemas.microsoft.com/office/drawing/2014/main" id="{C6FF6AAB-D410-8A74-0A98-F44F1B3E95DD}"/>
              </a:ext>
            </a:extLst>
          </p:cNvPr>
          <p:cNvGrpSpPr/>
          <p:nvPr userDrawn="1"/>
        </p:nvGrpSpPr>
        <p:grpSpPr>
          <a:xfrm>
            <a:off x="9860229" y="657212"/>
            <a:ext cx="1528216" cy="773576"/>
            <a:chOff x="10077490" y="587156"/>
            <a:chExt cx="1528216" cy="773576"/>
          </a:xfrm>
          <a:solidFill>
            <a:srgbClr val="FFFFFF"/>
          </a:solidFill>
        </p:grpSpPr>
        <p:grpSp>
          <p:nvGrpSpPr>
            <p:cNvPr id="6" name="Picture 16">
              <a:extLst>
                <a:ext uri="{FF2B5EF4-FFF2-40B4-BE49-F238E27FC236}">
                  <a16:creationId xmlns:a16="http://schemas.microsoft.com/office/drawing/2014/main" id="{1A240862-9BF2-ED14-BF0F-66E8BF2CC490}"/>
                </a:ext>
              </a:extLst>
            </p:cNvPr>
            <p:cNvGrpSpPr/>
            <p:nvPr/>
          </p:nvGrpSpPr>
          <p:grpSpPr>
            <a:xfrm>
              <a:off x="10122521" y="1190554"/>
              <a:ext cx="1441147" cy="170178"/>
              <a:chOff x="10122521" y="1190554"/>
              <a:chExt cx="1441147" cy="170178"/>
            </a:xfrm>
            <a:solidFill>
              <a:srgbClr val="FFFFFF"/>
            </a:solidFill>
          </p:grpSpPr>
          <p:sp>
            <p:nvSpPr>
              <p:cNvPr id="17" name="Freeform: Shape 15">
                <a:extLst>
                  <a:ext uri="{FF2B5EF4-FFF2-40B4-BE49-F238E27FC236}">
                    <a16:creationId xmlns:a16="http://schemas.microsoft.com/office/drawing/2014/main" id="{CF46A402-22FF-11EF-D50C-FA0CCA1FF375}"/>
                  </a:ext>
                </a:extLst>
              </p:cNvPr>
              <p:cNvSpPr/>
              <p:nvPr/>
            </p:nvSpPr>
            <p:spPr>
              <a:xfrm>
                <a:off x="10474783" y="1278483"/>
                <a:ext cx="26432" cy="26671"/>
              </a:xfrm>
              <a:custGeom>
                <a:avLst/>
                <a:gdLst>
                  <a:gd name="connsiteX0" fmla="*/ 13332 w 26432"/>
                  <a:gd name="connsiteY0" fmla="*/ 0 h 26671"/>
                  <a:gd name="connsiteX1" fmla="*/ 0 w 26432"/>
                  <a:gd name="connsiteY1" fmla="*/ 13339 h 26671"/>
                  <a:gd name="connsiteX2" fmla="*/ 13332 w 26432"/>
                  <a:gd name="connsiteY2" fmla="*/ 26672 h 26671"/>
                  <a:gd name="connsiteX3" fmla="*/ 26432 w 26432"/>
                  <a:gd name="connsiteY3" fmla="*/ 13339 h 26671"/>
                  <a:gd name="connsiteX4" fmla="*/ 13332 w 26432"/>
                  <a:gd name="connsiteY4" fmla="*/ 0 h 2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" h="26671">
                    <a:moveTo>
                      <a:pt x="13332" y="0"/>
                    </a:moveTo>
                    <a:cubicBezTo>
                      <a:pt x="5982" y="0"/>
                      <a:pt x="0" y="5982"/>
                      <a:pt x="0" y="13339"/>
                    </a:cubicBezTo>
                    <a:cubicBezTo>
                      <a:pt x="0" y="20690"/>
                      <a:pt x="5982" y="26672"/>
                      <a:pt x="13332" y="26672"/>
                    </a:cubicBezTo>
                    <a:cubicBezTo>
                      <a:pt x="20552" y="26672"/>
                      <a:pt x="26432" y="20690"/>
                      <a:pt x="26432" y="13339"/>
                    </a:cubicBezTo>
                    <a:cubicBezTo>
                      <a:pt x="26432" y="5984"/>
                      <a:pt x="20552" y="0"/>
                      <a:pt x="13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6">
                <a:extLst>
                  <a:ext uri="{FF2B5EF4-FFF2-40B4-BE49-F238E27FC236}">
                    <a16:creationId xmlns:a16="http://schemas.microsoft.com/office/drawing/2014/main" id="{B00B8729-D258-AA04-902F-C56AA44D4C6A}"/>
                  </a:ext>
                </a:extLst>
              </p:cNvPr>
              <p:cNvSpPr/>
              <p:nvPr/>
            </p:nvSpPr>
            <p:spPr>
              <a:xfrm>
                <a:off x="10533904" y="1197501"/>
                <a:ext cx="79600" cy="163231"/>
              </a:xfrm>
              <a:custGeom>
                <a:avLst/>
                <a:gdLst>
                  <a:gd name="connsiteX0" fmla="*/ 71179 w 79600"/>
                  <a:gd name="connsiteY0" fmla="*/ 142234 h 163231"/>
                  <a:gd name="connsiteX1" fmla="*/ 70304 w 79600"/>
                  <a:gd name="connsiteY1" fmla="*/ 143109 h 163231"/>
                  <a:gd name="connsiteX2" fmla="*/ 56157 w 79600"/>
                  <a:gd name="connsiteY2" fmla="*/ 148094 h 163231"/>
                  <a:gd name="connsiteX3" fmla="*/ 36786 w 79600"/>
                  <a:gd name="connsiteY3" fmla="*/ 125660 h 163231"/>
                  <a:gd name="connsiteX4" fmla="*/ 36786 w 79600"/>
                  <a:gd name="connsiteY4" fmla="*/ 52895 h 163231"/>
                  <a:gd name="connsiteX5" fmla="*/ 74906 w 79600"/>
                  <a:gd name="connsiteY5" fmla="*/ 52895 h 163231"/>
                  <a:gd name="connsiteX6" fmla="*/ 74906 w 79600"/>
                  <a:gd name="connsiteY6" fmla="*/ 38221 h 163231"/>
                  <a:gd name="connsiteX7" fmla="*/ 36786 w 79600"/>
                  <a:gd name="connsiteY7" fmla="*/ 38221 h 163231"/>
                  <a:gd name="connsiteX8" fmla="*/ 36786 w 79600"/>
                  <a:gd name="connsiteY8" fmla="*/ 1949 h 163231"/>
                  <a:gd name="connsiteX9" fmla="*/ 34194 w 79600"/>
                  <a:gd name="connsiteY9" fmla="*/ 0 h 163231"/>
                  <a:gd name="connsiteX10" fmla="*/ 20704 w 79600"/>
                  <a:gd name="connsiteY10" fmla="*/ 1805 h 163231"/>
                  <a:gd name="connsiteX11" fmla="*/ 20704 w 79600"/>
                  <a:gd name="connsiteY11" fmla="*/ 38221 h 163231"/>
                  <a:gd name="connsiteX12" fmla="*/ 0 w 79600"/>
                  <a:gd name="connsiteY12" fmla="*/ 38221 h 163231"/>
                  <a:gd name="connsiteX13" fmla="*/ 0 w 79600"/>
                  <a:gd name="connsiteY13" fmla="*/ 52895 h 163231"/>
                  <a:gd name="connsiteX14" fmla="*/ 20704 w 79600"/>
                  <a:gd name="connsiteY14" fmla="*/ 52895 h 163231"/>
                  <a:gd name="connsiteX15" fmla="*/ 20704 w 79600"/>
                  <a:gd name="connsiteY15" fmla="*/ 125892 h 163231"/>
                  <a:gd name="connsiteX16" fmla="*/ 55451 w 79600"/>
                  <a:gd name="connsiteY16" fmla="*/ 163231 h 163231"/>
                  <a:gd name="connsiteX17" fmla="*/ 78076 w 79600"/>
                  <a:gd name="connsiteY17" fmla="*/ 155409 h 163231"/>
                  <a:gd name="connsiteX18" fmla="*/ 79601 w 79600"/>
                  <a:gd name="connsiteY18" fmla="*/ 152340 h 163231"/>
                  <a:gd name="connsiteX19" fmla="*/ 74596 w 79600"/>
                  <a:gd name="connsiteY19" fmla="*/ 142952 h 163231"/>
                  <a:gd name="connsiteX20" fmla="*/ 71179 w 79600"/>
                  <a:gd name="connsiteY20" fmla="*/ 142234 h 16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600" h="163231">
                    <a:moveTo>
                      <a:pt x="71179" y="142234"/>
                    </a:moveTo>
                    <a:lnTo>
                      <a:pt x="70304" y="143109"/>
                    </a:lnTo>
                    <a:cubicBezTo>
                      <a:pt x="66639" y="146788"/>
                      <a:pt x="60589" y="148094"/>
                      <a:pt x="56157" y="148094"/>
                    </a:cubicBezTo>
                    <a:cubicBezTo>
                      <a:pt x="40143" y="148094"/>
                      <a:pt x="36786" y="135896"/>
                      <a:pt x="36786" y="125660"/>
                    </a:cubicBezTo>
                    <a:lnTo>
                      <a:pt x="36786" y="52895"/>
                    </a:lnTo>
                    <a:lnTo>
                      <a:pt x="74906" y="52895"/>
                    </a:lnTo>
                    <a:lnTo>
                      <a:pt x="74906" y="38221"/>
                    </a:lnTo>
                    <a:lnTo>
                      <a:pt x="36786" y="38221"/>
                    </a:lnTo>
                    <a:lnTo>
                      <a:pt x="36786" y="1949"/>
                    </a:lnTo>
                    <a:lnTo>
                      <a:pt x="34194" y="0"/>
                    </a:lnTo>
                    <a:lnTo>
                      <a:pt x="20704" y="1805"/>
                    </a:lnTo>
                    <a:lnTo>
                      <a:pt x="20704" y="38221"/>
                    </a:lnTo>
                    <a:lnTo>
                      <a:pt x="0" y="38221"/>
                    </a:lnTo>
                    <a:lnTo>
                      <a:pt x="0" y="52895"/>
                    </a:lnTo>
                    <a:lnTo>
                      <a:pt x="20704" y="52895"/>
                    </a:lnTo>
                    <a:lnTo>
                      <a:pt x="20704" y="125892"/>
                    </a:lnTo>
                    <a:cubicBezTo>
                      <a:pt x="20704" y="149269"/>
                      <a:pt x="33694" y="163231"/>
                      <a:pt x="55451" y="163231"/>
                    </a:cubicBezTo>
                    <a:cubicBezTo>
                      <a:pt x="64066" y="163231"/>
                      <a:pt x="71888" y="160523"/>
                      <a:pt x="78076" y="155409"/>
                    </a:cubicBezTo>
                    <a:lnTo>
                      <a:pt x="79601" y="152340"/>
                    </a:lnTo>
                    <a:lnTo>
                      <a:pt x="74596" y="142952"/>
                    </a:lnTo>
                    <a:lnTo>
                      <a:pt x="71179" y="142234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7">
                <a:extLst>
                  <a:ext uri="{FF2B5EF4-FFF2-40B4-BE49-F238E27FC236}">
                    <a16:creationId xmlns:a16="http://schemas.microsoft.com/office/drawing/2014/main" id="{A675AAE3-6325-E7E5-808B-20197B0912FE}"/>
                  </a:ext>
                </a:extLst>
              </p:cNvPr>
              <p:cNvSpPr/>
              <p:nvPr/>
            </p:nvSpPr>
            <p:spPr>
              <a:xfrm>
                <a:off x="10281823" y="1235722"/>
                <a:ext cx="170793" cy="122185"/>
              </a:xfrm>
              <a:custGeom>
                <a:avLst/>
                <a:gdLst>
                  <a:gd name="connsiteX0" fmla="*/ 154732 w 170793"/>
                  <a:gd name="connsiteY0" fmla="*/ 0 h 122185"/>
                  <a:gd name="connsiteX1" fmla="*/ 123149 w 170793"/>
                  <a:gd name="connsiteY1" fmla="*/ 92059 h 122185"/>
                  <a:gd name="connsiteX2" fmla="*/ 90446 w 170793"/>
                  <a:gd name="connsiteY2" fmla="*/ 0 h 122185"/>
                  <a:gd name="connsiteX3" fmla="*/ 80416 w 170793"/>
                  <a:gd name="connsiteY3" fmla="*/ 0 h 122185"/>
                  <a:gd name="connsiteX4" fmla="*/ 47500 w 170793"/>
                  <a:gd name="connsiteY4" fmla="*/ 91601 h 122185"/>
                  <a:gd name="connsiteX5" fmla="*/ 16363 w 170793"/>
                  <a:gd name="connsiteY5" fmla="*/ 0 h 122185"/>
                  <a:gd name="connsiteX6" fmla="*/ 1902 w 170793"/>
                  <a:gd name="connsiteY6" fmla="*/ 0 h 122185"/>
                  <a:gd name="connsiteX7" fmla="*/ 0 w 170793"/>
                  <a:gd name="connsiteY7" fmla="*/ 3214 h 122185"/>
                  <a:gd name="connsiteX8" fmla="*/ 43015 w 170793"/>
                  <a:gd name="connsiteY8" fmla="*/ 122186 h 122185"/>
                  <a:gd name="connsiteX9" fmla="*/ 52327 w 170793"/>
                  <a:gd name="connsiteY9" fmla="*/ 122186 h 122185"/>
                  <a:gd name="connsiteX10" fmla="*/ 85318 w 170793"/>
                  <a:gd name="connsiteY10" fmla="*/ 30632 h 122185"/>
                  <a:gd name="connsiteX11" fmla="*/ 118296 w 170793"/>
                  <a:gd name="connsiteY11" fmla="*/ 122186 h 122185"/>
                  <a:gd name="connsiteX12" fmla="*/ 127601 w 170793"/>
                  <a:gd name="connsiteY12" fmla="*/ 122186 h 122185"/>
                  <a:gd name="connsiteX13" fmla="*/ 170499 w 170793"/>
                  <a:gd name="connsiteY13" fmla="*/ 4233 h 122185"/>
                  <a:gd name="connsiteX14" fmla="*/ 170793 w 170793"/>
                  <a:gd name="connsiteY14" fmla="*/ 3413 h 122185"/>
                  <a:gd name="connsiteX15" fmla="*/ 169425 w 170793"/>
                  <a:gd name="connsiteY15" fmla="*/ 0 h 12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793" h="122185">
                    <a:moveTo>
                      <a:pt x="154732" y="0"/>
                    </a:moveTo>
                    <a:lnTo>
                      <a:pt x="123149" y="92059"/>
                    </a:lnTo>
                    <a:lnTo>
                      <a:pt x="90446" y="0"/>
                    </a:lnTo>
                    <a:lnTo>
                      <a:pt x="80416" y="0"/>
                    </a:lnTo>
                    <a:lnTo>
                      <a:pt x="47500" y="91601"/>
                    </a:lnTo>
                    <a:lnTo>
                      <a:pt x="16363" y="0"/>
                    </a:lnTo>
                    <a:lnTo>
                      <a:pt x="1902" y="0"/>
                    </a:lnTo>
                    <a:lnTo>
                      <a:pt x="0" y="3214"/>
                    </a:lnTo>
                    <a:lnTo>
                      <a:pt x="43015" y="122186"/>
                    </a:lnTo>
                    <a:lnTo>
                      <a:pt x="52327" y="122186"/>
                    </a:lnTo>
                    <a:lnTo>
                      <a:pt x="85318" y="30632"/>
                    </a:lnTo>
                    <a:lnTo>
                      <a:pt x="118296" y="122186"/>
                    </a:lnTo>
                    <a:lnTo>
                      <a:pt x="127601" y="122186"/>
                    </a:lnTo>
                    <a:lnTo>
                      <a:pt x="170499" y="4233"/>
                    </a:lnTo>
                    <a:lnTo>
                      <a:pt x="170793" y="3413"/>
                    </a:lnTo>
                    <a:lnTo>
                      <a:pt x="1694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E2B1843D-E216-E03C-49EC-3E59EBB116CE}"/>
                  </a:ext>
                </a:extLst>
              </p:cNvPr>
              <p:cNvSpPr/>
              <p:nvPr/>
            </p:nvSpPr>
            <p:spPr>
              <a:xfrm>
                <a:off x="10628864" y="1232899"/>
                <a:ext cx="104305" cy="127832"/>
              </a:xfrm>
              <a:custGeom>
                <a:avLst/>
                <a:gdLst>
                  <a:gd name="connsiteX0" fmla="*/ 54509 w 104305"/>
                  <a:gd name="connsiteY0" fmla="*/ 0 h 127832"/>
                  <a:gd name="connsiteX1" fmla="*/ 7296 w 104305"/>
                  <a:gd name="connsiteY1" fmla="*/ 18516 h 127832"/>
                  <a:gd name="connsiteX2" fmla="*/ 6591 w 104305"/>
                  <a:gd name="connsiteY2" fmla="*/ 19187 h 127832"/>
                  <a:gd name="connsiteX3" fmla="*/ 6591 w 104305"/>
                  <a:gd name="connsiteY3" fmla="*/ 21827 h 127832"/>
                  <a:gd name="connsiteX4" fmla="*/ 12867 w 104305"/>
                  <a:gd name="connsiteY4" fmla="*/ 30667 h 127832"/>
                  <a:gd name="connsiteX5" fmla="*/ 16102 w 104305"/>
                  <a:gd name="connsiteY5" fmla="*/ 30667 h 127832"/>
                  <a:gd name="connsiteX6" fmla="*/ 16752 w 104305"/>
                  <a:gd name="connsiteY6" fmla="*/ 30072 h 127832"/>
                  <a:gd name="connsiteX7" fmla="*/ 54509 w 104305"/>
                  <a:gd name="connsiteY7" fmla="*/ 15139 h 127832"/>
                  <a:gd name="connsiteX8" fmla="*/ 88463 w 104305"/>
                  <a:gd name="connsiteY8" fmla="*/ 46037 h 127832"/>
                  <a:gd name="connsiteX9" fmla="*/ 88463 w 104305"/>
                  <a:gd name="connsiteY9" fmla="*/ 56416 h 127832"/>
                  <a:gd name="connsiteX10" fmla="*/ 50980 w 104305"/>
                  <a:gd name="connsiteY10" fmla="*/ 47520 h 127832"/>
                  <a:gd name="connsiteX11" fmla="*/ 0 w 104305"/>
                  <a:gd name="connsiteY11" fmla="*/ 88141 h 127832"/>
                  <a:gd name="connsiteX12" fmla="*/ 47445 w 104305"/>
                  <a:gd name="connsiteY12" fmla="*/ 127833 h 127832"/>
                  <a:gd name="connsiteX13" fmla="*/ 88463 w 104305"/>
                  <a:gd name="connsiteY13" fmla="*/ 110951 h 127832"/>
                  <a:gd name="connsiteX14" fmla="*/ 88463 w 104305"/>
                  <a:gd name="connsiteY14" fmla="*/ 125009 h 127832"/>
                  <a:gd name="connsiteX15" fmla="*/ 104305 w 104305"/>
                  <a:gd name="connsiteY15" fmla="*/ 125009 h 127832"/>
                  <a:gd name="connsiteX16" fmla="*/ 104305 w 104305"/>
                  <a:gd name="connsiteY16" fmla="*/ 47916 h 127832"/>
                  <a:gd name="connsiteX17" fmla="*/ 54509 w 104305"/>
                  <a:gd name="connsiteY17" fmla="*/ 0 h 127832"/>
                  <a:gd name="connsiteX18" fmla="*/ 88463 w 104305"/>
                  <a:gd name="connsiteY18" fmla="*/ 72312 h 127832"/>
                  <a:gd name="connsiteX19" fmla="*/ 88463 w 104305"/>
                  <a:gd name="connsiteY19" fmla="*/ 80388 h 127832"/>
                  <a:gd name="connsiteX20" fmla="*/ 48157 w 104305"/>
                  <a:gd name="connsiteY20" fmla="*/ 112694 h 127832"/>
                  <a:gd name="connsiteX21" fmla="*/ 16555 w 104305"/>
                  <a:gd name="connsiteY21" fmla="*/ 88381 h 127832"/>
                  <a:gd name="connsiteX22" fmla="*/ 51221 w 104305"/>
                  <a:gd name="connsiteY22" fmla="*/ 62426 h 127832"/>
                  <a:gd name="connsiteX23" fmla="*/ 88463 w 104305"/>
                  <a:gd name="connsiteY23" fmla="*/ 72312 h 1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305" h="127832">
                    <a:moveTo>
                      <a:pt x="54509" y="0"/>
                    </a:moveTo>
                    <a:cubicBezTo>
                      <a:pt x="37033" y="0"/>
                      <a:pt x="19385" y="6919"/>
                      <a:pt x="7296" y="18516"/>
                    </a:cubicBezTo>
                    <a:lnTo>
                      <a:pt x="6591" y="19187"/>
                    </a:lnTo>
                    <a:lnTo>
                      <a:pt x="6591" y="21827"/>
                    </a:lnTo>
                    <a:lnTo>
                      <a:pt x="12867" y="30667"/>
                    </a:lnTo>
                    <a:lnTo>
                      <a:pt x="16102" y="30667"/>
                    </a:lnTo>
                    <a:lnTo>
                      <a:pt x="16752" y="30072"/>
                    </a:lnTo>
                    <a:cubicBezTo>
                      <a:pt x="27193" y="20582"/>
                      <a:pt x="40956" y="15139"/>
                      <a:pt x="54509" y="15139"/>
                    </a:cubicBezTo>
                    <a:cubicBezTo>
                      <a:pt x="75137" y="15139"/>
                      <a:pt x="88463" y="27268"/>
                      <a:pt x="88463" y="46037"/>
                    </a:cubicBezTo>
                    <a:lnTo>
                      <a:pt x="88463" y="56416"/>
                    </a:lnTo>
                    <a:cubicBezTo>
                      <a:pt x="79493" y="52026"/>
                      <a:pt x="66508" y="47520"/>
                      <a:pt x="50980" y="47520"/>
                    </a:cubicBezTo>
                    <a:cubicBezTo>
                      <a:pt x="20485" y="47520"/>
                      <a:pt x="0" y="63847"/>
                      <a:pt x="0" y="88141"/>
                    </a:cubicBezTo>
                    <a:cubicBezTo>
                      <a:pt x="0" y="111881"/>
                      <a:pt x="19069" y="127833"/>
                      <a:pt x="47445" y="127833"/>
                    </a:cubicBezTo>
                    <a:cubicBezTo>
                      <a:pt x="63534" y="127833"/>
                      <a:pt x="78419" y="121618"/>
                      <a:pt x="88463" y="110951"/>
                    </a:cubicBezTo>
                    <a:lnTo>
                      <a:pt x="88463" y="125009"/>
                    </a:lnTo>
                    <a:lnTo>
                      <a:pt x="104305" y="125009"/>
                    </a:lnTo>
                    <a:lnTo>
                      <a:pt x="104305" y="47916"/>
                    </a:lnTo>
                    <a:cubicBezTo>
                      <a:pt x="104306" y="18358"/>
                      <a:pt x="85223" y="0"/>
                      <a:pt x="54509" y="0"/>
                    </a:cubicBezTo>
                    <a:close/>
                    <a:moveTo>
                      <a:pt x="88463" y="72312"/>
                    </a:moveTo>
                    <a:lnTo>
                      <a:pt x="88463" y="80388"/>
                    </a:lnTo>
                    <a:cubicBezTo>
                      <a:pt x="88463" y="101371"/>
                      <a:pt x="67698" y="112694"/>
                      <a:pt x="48157" y="112694"/>
                    </a:cubicBezTo>
                    <a:cubicBezTo>
                      <a:pt x="29251" y="112694"/>
                      <a:pt x="16555" y="102923"/>
                      <a:pt x="16555" y="88381"/>
                    </a:cubicBezTo>
                    <a:cubicBezTo>
                      <a:pt x="16555" y="72853"/>
                      <a:pt x="30482" y="62426"/>
                      <a:pt x="51221" y="62426"/>
                    </a:cubicBezTo>
                    <a:cubicBezTo>
                      <a:pt x="65250" y="62426"/>
                      <a:pt x="79424" y="67417"/>
                      <a:pt x="88463" y="72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19">
                <a:extLst>
                  <a:ext uri="{FF2B5EF4-FFF2-40B4-BE49-F238E27FC236}">
                    <a16:creationId xmlns:a16="http://schemas.microsoft.com/office/drawing/2014/main" id="{E44EFAC2-CC9B-74D6-4266-67618A62A705}"/>
                  </a:ext>
                </a:extLst>
              </p:cNvPr>
              <p:cNvSpPr/>
              <p:nvPr/>
            </p:nvSpPr>
            <p:spPr>
              <a:xfrm>
                <a:off x="10161111" y="1232899"/>
                <a:ext cx="104312" cy="127832"/>
              </a:xfrm>
              <a:custGeom>
                <a:avLst/>
                <a:gdLst>
                  <a:gd name="connsiteX0" fmla="*/ 54516 w 104312"/>
                  <a:gd name="connsiteY0" fmla="*/ 0 h 127832"/>
                  <a:gd name="connsiteX1" fmla="*/ 7296 w 104312"/>
                  <a:gd name="connsiteY1" fmla="*/ 18516 h 127832"/>
                  <a:gd name="connsiteX2" fmla="*/ 6591 w 104312"/>
                  <a:gd name="connsiteY2" fmla="*/ 19187 h 127832"/>
                  <a:gd name="connsiteX3" fmla="*/ 6591 w 104312"/>
                  <a:gd name="connsiteY3" fmla="*/ 21827 h 127832"/>
                  <a:gd name="connsiteX4" fmla="*/ 12867 w 104312"/>
                  <a:gd name="connsiteY4" fmla="*/ 30667 h 127832"/>
                  <a:gd name="connsiteX5" fmla="*/ 16102 w 104312"/>
                  <a:gd name="connsiteY5" fmla="*/ 30667 h 127832"/>
                  <a:gd name="connsiteX6" fmla="*/ 16752 w 104312"/>
                  <a:gd name="connsiteY6" fmla="*/ 30072 h 127832"/>
                  <a:gd name="connsiteX7" fmla="*/ 54516 w 104312"/>
                  <a:gd name="connsiteY7" fmla="*/ 15139 h 127832"/>
                  <a:gd name="connsiteX8" fmla="*/ 88463 w 104312"/>
                  <a:gd name="connsiteY8" fmla="*/ 46037 h 127832"/>
                  <a:gd name="connsiteX9" fmla="*/ 88463 w 104312"/>
                  <a:gd name="connsiteY9" fmla="*/ 56416 h 127832"/>
                  <a:gd name="connsiteX10" fmla="*/ 50987 w 104312"/>
                  <a:gd name="connsiteY10" fmla="*/ 47520 h 127832"/>
                  <a:gd name="connsiteX11" fmla="*/ 0 w 104312"/>
                  <a:gd name="connsiteY11" fmla="*/ 88141 h 127832"/>
                  <a:gd name="connsiteX12" fmla="*/ 47452 w 104312"/>
                  <a:gd name="connsiteY12" fmla="*/ 127833 h 127832"/>
                  <a:gd name="connsiteX13" fmla="*/ 88463 w 104312"/>
                  <a:gd name="connsiteY13" fmla="*/ 110958 h 127832"/>
                  <a:gd name="connsiteX14" fmla="*/ 88463 w 104312"/>
                  <a:gd name="connsiteY14" fmla="*/ 125009 h 127832"/>
                  <a:gd name="connsiteX15" fmla="*/ 104312 w 104312"/>
                  <a:gd name="connsiteY15" fmla="*/ 125009 h 127832"/>
                  <a:gd name="connsiteX16" fmla="*/ 104312 w 104312"/>
                  <a:gd name="connsiteY16" fmla="*/ 47916 h 127832"/>
                  <a:gd name="connsiteX17" fmla="*/ 54516 w 104312"/>
                  <a:gd name="connsiteY17" fmla="*/ 0 h 127832"/>
                  <a:gd name="connsiteX18" fmla="*/ 88463 w 104312"/>
                  <a:gd name="connsiteY18" fmla="*/ 72312 h 127832"/>
                  <a:gd name="connsiteX19" fmla="*/ 88463 w 104312"/>
                  <a:gd name="connsiteY19" fmla="*/ 80388 h 127832"/>
                  <a:gd name="connsiteX20" fmla="*/ 48157 w 104312"/>
                  <a:gd name="connsiteY20" fmla="*/ 112694 h 127832"/>
                  <a:gd name="connsiteX21" fmla="*/ 16554 w 104312"/>
                  <a:gd name="connsiteY21" fmla="*/ 88381 h 127832"/>
                  <a:gd name="connsiteX22" fmla="*/ 51214 w 104312"/>
                  <a:gd name="connsiteY22" fmla="*/ 62426 h 127832"/>
                  <a:gd name="connsiteX23" fmla="*/ 88463 w 104312"/>
                  <a:gd name="connsiteY23" fmla="*/ 72312 h 1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312" h="127832">
                    <a:moveTo>
                      <a:pt x="54516" y="0"/>
                    </a:moveTo>
                    <a:cubicBezTo>
                      <a:pt x="37045" y="0"/>
                      <a:pt x="19392" y="6919"/>
                      <a:pt x="7296" y="18516"/>
                    </a:cubicBezTo>
                    <a:lnTo>
                      <a:pt x="6591" y="19187"/>
                    </a:lnTo>
                    <a:lnTo>
                      <a:pt x="6591" y="21827"/>
                    </a:lnTo>
                    <a:lnTo>
                      <a:pt x="12867" y="30667"/>
                    </a:lnTo>
                    <a:lnTo>
                      <a:pt x="16102" y="30667"/>
                    </a:lnTo>
                    <a:lnTo>
                      <a:pt x="16752" y="30072"/>
                    </a:lnTo>
                    <a:cubicBezTo>
                      <a:pt x="27193" y="20582"/>
                      <a:pt x="40956" y="15139"/>
                      <a:pt x="54516" y="15139"/>
                    </a:cubicBezTo>
                    <a:cubicBezTo>
                      <a:pt x="75138" y="15139"/>
                      <a:pt x="88463" y="27268"/>
                      <a:pt x="88463" y="46037"/>
                    </a:cubicBezTo>
                    <a:lnTo>
                      <a:pt x="88463" y="56416"/>
                    </a:lnTo>
                    <a:cubicBezTo>
                      <a:pt x="79500" y="52026"/>
                      <a:pt x="66515" y="47520"/>
                      <a:pt x="50987" y="47520"/>
                    </a:cubicBezTo>
                    <a:cubicBezTo>
                      <a:pt x="20492" y="47520"/>
                      <a:pt x="0" y="63847"/>
                      <a:pt x="0" y="88141"/>
                    </a:cubicBezTo>
                    <a:cubicBezTo>
                      <a:pt x="0" y="111881"/>
                      <a:pt x="19069" y="127833"/>
                      <a:pt x="47452" y="127833"/>
                    </a:cubicBezTo>
                    <a:cubicBezTo>
                      <a:pt x="63548" y="127833"/>
                      <a:pt x="78426" y="121618"/>
                      <a:pt x="88463" y="110958"/>
                    </a:cubicBezTo>
                    <a:lnTo>
                      <a:pt x="88463" y="125009"/>
                    </a:lnTo>
                    <a:lnTo>
                      <a:pt x="104312" y="125009"/>
                    </a:lnTo>
                    <a:lnTo>
                      <a:pt x="104312" y="47916"/>
                    </a:lnTo>
                    <a:cubicBezTo>
                      <a:pt x="104312" y="18358"/>
                      <a:pt x="85229" y="0"/>
                      <a:pt x="54516" y="0"/>
                    </a:cubicBezTo>
                    <a:close/>
                    <a:moveTo>
                      <a:pt x="88463" y="72312"/>
                    </a:moveTo>
                    <a:lnTo>
                      <a:pt x="88463" y="80388"/>
                    </a:lnTo>
                    <a:cubicBezTo>
                      <a:pt x="88463" y="101371"/>
                      <a:pt x="67698" y="112694"/>
                      <a:pt x="48157" y="112694"/>
                    </a:cubicBezTo>
                    <a:cubicBezTo>
                      <a:pt x="29251" y="112694"/>
                      <a:pt x="16554" y="102923"/>
                      <a:pt x="16554" y="88381"/>
                    </a:cubicBezTo>
                    <a:cubicBezTo>
                      <a:pt x="16554" y="72853"/>
                      <a:pt x="30482" y="62426"/>
                      <a:pt x="51214" y="62426"/>
                    </a:cubicBezTo>
                    <a:cubicBezTo>
                      <a:pt x="65264" y="62426"/>
                      <a:pt x="79431" y="67417"/>
                      <a:pt x="88463" y="72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0">
                <a:extLst>
                  <a:ext uri="{FF2B5EF4-FFF2-40B4-BE49-F238E27FC236}">
                    <a16:creationId xmlns:a16="http://schemas.microsoft.com/office/drawing/2014/main" id="{7B0DD8B0-91A8-96ED-4A84-008B0FCB72F8}"/>
                  </a:ext>
                </a:extLst>
              </p:cNvPr>
              <p:cNvSpPr/>
              <p:nvPr/>
            </p:nvSpPr>
            <p:spPr>
              <a:xfrm>
                <a:off x="10122521" y="1192797"/>
                <a:ext cx="16082" cy="165110"/>
              </a:xfrm>
              <a:custGeom>
                <a:avLst/>
                <a:gdLst>
                  <a:gd name="connsiteX0" fmla="*/ 0 w 16082"/>
                  <a:gd name="connsiteY0" fmla="*/ 1805 h 165110"/>
                  <a:gd name="connsiteX1" fmla="*/ 0 w 16082"/>
                  <a:gd name="connsiteY1" fmla="*/ 165111 h 165110"/>
                  <a:gd name="connsiteX2" fmla="*/ 16083 w 16082"/>
                  <a:gd name="connsiteY2" fmla="*/ 165111 h 165110"/>
                  <a:gd name="connsiteX3" fmla="*/ 16083 w 16082"/>
                  <a:gd name="connsiteY3" fmla="*/ 1935 h 165110"/>
                  <a:gd name="connsiteX4" fmla="*/ 13471 w 16082"/>
                  <a:gd name="connsiteY4" fmla="*/ 0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82" h="165110">
                    <a:moveTo>
                      <a:pt x="0" y="1805"/>
                    </a:moveTo>
                    <a:lnTo>
                      <a:pt x="0" y="165111"/>
                    </a:lnTo>
                    <a:lnTo>
                      <a:pt x="16083" y="165111"/>
                    </a:lnTo>
                    <a:lnTo>
                      <a:pt x="16083" y="1935"/>
                    </a:lnTo>
                    <a:lnTo>
                      <a:pt x="134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1">
                <a:extLst>
                  <a:ext uri="{FF2B5EF4-FFF2-40B4-BE49-F238E27FC236}">
                    <a16:creationId xmlns:a16="http://schemas.microsoft.com/office/drawing/2014/main" id="{CDC981CD-4F46-CF9D-C954-6E0384303379}"/>
                  </a:ext>
                </a:extLst>
              </p:cNvPr>
              <p:cNvSpPr/>
              <p:nvPr/>
            </p:nvSpPr>
            <p:spPr>
              <a:xfrm>
                <a:off x="10750642" y="1235722"/>
                <a:ext cx="111697" cy="122185"/>
              </a:xfrm>
              <a:custGeom>
                <a:avLst/>
                <a:gdLst>
                  <a:gd name="connsiteX0" fmla="*/ 109810 w 111697"/>
                  <a:gd name="connsiteY0" fmla="*/ 3624 h 122185"/>
                  <a:gd name="connsiteX1" fmla="*/ 107642 w 111697"/>
                  <a:gd name="connsiteY1" fmla="*/ 0 h 122185"/>
                  <a:gd name="connsiteX2" fmla="*/ 93461 w 111697"/>
                  <a:gd name="connsiteY2" fmla="*/ 0 h 122185"/>
                  <a:gd name="connsiteX3" fmla="*/ 56005 w 111697"/>
                  <a:gd name="connsiteY3" fmla="*/ 48655 h 122185"/>
                  <a:gd name="connsiteX4" fmla="*/ 18536 w 111697"/>
                  <a:gd name="connsiteY4" fmla="*/ 0 h 122185"/>
                  <a:gd name="connsiteX5" fmla="*/ 3399 w 111697"/>
                  <a:gd name="connsiteY5" fmla="*/ 0 h 122185"/>
                  <a:gd name="connsiteX6" fmla="*/ 1888 w 111697"/>
                  <a:gd name="connsiteY6" fmla="*/ 3823 h 122185"/>
                  <a:gd name="connsiteX7" fmla="*/ 45593 w 111697"/>
                  <a:gd name="connsiteY7" fmla="*/ 60369 h 122185"/>
                  <a:gd name="connsiteX8" fmla="*/ 0 w 111697"/>
                  <a:gd name="connsiteY8" fmla="*/ 118357 h 122185"/>
                  <a:gd name="connsiteX9" fmla="*/ 1518 w 111697"/>
                  <a:gd name="connsiteY9" fmla="*/ 122186 h 122185"/>
                  <a:gd name="connsiteX10" fmla="*/ 16178 w 111697"/>
                  <a:gd name="connsiteY10" fmla="*/ 122186 h 122185"/>
                  <a:gd name="connsiteX11" fmla="*/ 54857 w 111697"/>
                  <a:gd name="connsiteY11" fmla="*/ 72285 h 122185"/>
                  <a:gd name="connsiteX12" fmla="*/ 94898 w 111697"/>
                  <a:gd name="connsiteY12" fmla="*/ 122186 h 122185"/>
                  <a:gd name="connsiteX13" fmla="*/ 109523 w 111697"/>
                  <a:gd name="connsiteY13" fmla="*/ 122186 h 122185"/>
                  <a:gd name="connsiteX14" fmla="*/ 111697 w 111697"/>
                  <a:gd name="connsiteY14" fmla="*/ 118548 h 122185"/>
                  <a:gd name="connsiteX15" fmla="*/ 65490 w 111697"/>
                  <a:gd name="connsiteY15" fmla="*/ 60369 h 12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697" h="122185">
                    <a:moveTo>
                      <a:pt x="109810" y="3624"/>
                    </a:moveTo>
                    <a:lnTo>
                      <a:pt x="107642" y="0"/>
                    </a:lnTo>
                    <a:lnTo>
                      <a:pt x="93461" y="0"/>
                    </a:lnTo>
                    <a:lnTo>
                      <a:pt x="56005" y="48655"/>
                    </a:lnTo>
                    <a:lnTo>
                      <a:pt x="18536" y="0"/>
                    </a:lnTo>
                    <a:lnTo>
                      <a:pt x="3399" y="0"/>
                    </a:lnTo>
                    <a:lnTo>
                      <a:pt x="1888" y="3823"/>
                    </a:lnTo>
                    <a:lnTo>
                      <a:pt x="45593" y="60369"/>
                    </a:lnTo>
                    <a:lnTo>
                      <a:pt x="0" y="118357"/>
                    </a:lnTo>
                    <a:lnTo>
                      <a:pt x="1518" y="122186"/>
                    </a:lnTo>
                    <a:lnTo>
                      <a:pt x="16178" y="122186"/>
                    </a:lnTo>
                    <a:lnTo>
                      <a:pt x="54857" y="72285"/>
                    </a:lnTo>
                    <a:lnTo>
                      <a:pt x="94898" y="122186"/>
                    </a:lnTo>
                    <a:lnTo>
                      <a:pt x="109523" y="122186"/>
                    </a:lnTo>
                    <a:lnTo>
                      <a:pt x="111697" y="118548"/>
                    </a:lnTo>
                    <a:lnTo>
                      <a:pt x="65490" y="60369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2">
                <a:extLst>
                  <a:ext uri="{FF2B5EF4-FFF2-40B4-BE49-F238E27FC236}">
                    <a16:creationId xmlns:a16="http://schemas.microsoft.com/office/drawing/2014/main" id="{D27906DC-1FD0-9C87-4CFA-E99A39AE6D34}"/>
                  </a:ext>
                </a:extLst>
              </p:cNvPr>
              <p:cNvSpPr/>
              <p:nvPr/>
            </p:nvSpPr>
            <p:spPr>
              <a:xfrm>
                <a:off x="11248286" y="1235722"/>
                <a:ext cx="102670" cy="125009"/>
              </a:xfrm>
              <a:custGeom>
                <a:avLst/>
                <a:gdLst>
                  <a:gd name="connsiteX0" fmla="*/ 86350 w 102670"/>
                  <a:gd name="connsiteY0" fmla="*/ 73086 h 125009"/>
                  <a:gd name="connsiteX1" fmla="*/ 49564 w 102670"/>
                  <a:gd name="connsiteY1" fmla="*/ 109873 h 125009"/>
                  <a:gd name="connsiteX2" fmla="*/ 16321 w 102670"/>
                  <a:gd name="connsiteY2" fmla="*/ 74974 h 125009"/>
                  <a:gd name="connsiteX3" fmla="*/ 16321 w 102670"/>
                  <a:gd name="connsiteY3" fmla="*/ 1 h 125009"/>
                  <a:gd name="connsiteX4" fmla="*/ 0 w 102670"/>
                  <a:gd name="connsiteY4" fmla="*/ 1 h 125009"/>
                  <a:gd name="connsiteX5" fmla="*/ 0 w 102670"/>
                  <a:gd name="connsiteY5" fmla="*/ 74974 h 125009"/>
                  <a:gd name="connsiteX6" fmla="*/ 48157 w 102670"/>
                  <a:gd name="connsiteY6" fmla="*/ 125010 h 125009"/>
                  <a:gd name="connsiteX7" fmla="*/ 87055 w 102670"/>
                  <a:gd name="connsiteY7" fmla="*/ 108128 h 125009"/>
                  <a:gd name="connsiteX8" fmla="*/ 87055 w 102670"/>
                  <a:gd name="connsiteY8" fmla="*/ 122186 h 125009"/>
                  <a:gd name="connsiteX9" fmla="*/ 102671 w 102670"/>
                  <a:gd name="connsiteY9" fmla="*/ 122186 h 125009"/>
                  <a:gd name="connsiteX10" fmla="*/ 102671 w 102670"/>
                  <a:gd name="connsiteY10" fmla="*/ 0 h 125009"/>
                  <a:gd name="connsiteX11" fmla="*/ 86350 w 102670"/>
                  <a:gd name="connsiteY11" fmla="*/ 0 h 125009"/>
                  <a:gd name="connsiteX12" fmla="*/ 86350 w 102670"/>
                  <a:gd name="connsiteY12" fmla="*/ 73086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670" h="125009">
                    <a:moveTo>
                      <a:pt x="86350" y="73086"/>
                    </a:moveTo>
                    <a:cubicBezTo>
                      <a:pt x="86350" y="95090"/>
                      <a:pt x="71567" y="109873"/>
                      <a:pt x="49564" y="109873"/>
                    </a:cubicBezTo>
                    <a:cubicBezTo>
                      <a:pt x="29681" y="109873"/>
                      <a:pt x="16321" y="95849"/>
                      <a:pt x="16321" y="74974"/>
                    </a:cubicBezTo>
                    <a:lnTo>
                      <a:pt x="16321" y="1"/>
                    </a:lnTo>
                    <a:lnTo>
                      <a:pt x="0" y="1"/>
                    </a:lnTo>
                    <a:lnTo>
                      <a:pt x="0" y="74974"/>
                    </a:lnTo>
                    <a:cubicBezTo>
                      <a:pt x="0" y="104437"/>
                      <a:pt x="19802" y="125010"/>
                      <a:pt x="48157" y="125010"/>
                    </a:cubicBezTo>
                    <a:cubicBezTo>
                      <a:pt x="64095" y="125010"/>
                      <a:pt x="77899" y="118938"/>
                      <a:pt x="87055" y="108128"/>
                    </a:cubicBezTo>
                    <a:lnTo>
                      <a:pt x="87055" y="122186"/>
                    </a:lnTo>
                    <a:lnTo>
                      <a:pt x="102671" y="122186"/>
                    </a:lnTo>
                    <a:lnTo>
                      <a:pt x="102671" y="0"/>
                    </a:lnTo>
                    <a:lnTo>
                      <a:pt x="86350" y="0"/>
                    </a:lnTo>
                    <a:lnTo>
                      <a:pt x="86350" y="73086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3">
                <a:extLst>
                  <a:ext uri="{FF2B5EF4-FFF2-40B4-BE49-F238E27FC236}">
                    <a16:creationId xmlns:a16="http://schemas.microsoft.com/office/drawing/2014/main" id="{A0E4E0FE-63C2-73DB-F1E3-A74C4B2B1B7C}"/>
                  </a:ext>
                </a:extLst>
              </p:cNvPr>
              <p:cNvSpPr/>
              <p:nvPr/>
            </p:nvSpPr>
            <p:spPr>
              <a:xfrm>
                <a:off x="11443840" y="1232898"/>
                <a:ext cx="119828" cy="127834"/>
              </a:xfrm>
              <a:custGeom>
                <a:avLst/>
                <a:gdLst>
                  <a:gd name="connsiteX0" fmla="*/ 105490 w 119828"/>
                  <a:gd name="connsiteY0" fmla="*/ 21367 h 127834"/>
                  <a:gd name="connsiteX1" fmla="*/ 60624 w 119828"/>
                  <a:gd name="connsiteY1" fmla="*/ 0 h 127834"/>
                  <a:gd name="connsiteX2" fmla="*/ 0 w 119828"/>
                  <a:gd name="connsiteY2" fmla="*/ 64150 h 127834"/>
                  <a:gd name="connsiteX3" fmla="*/ 62976 w 119828"/>
                  <a:gd name="connsiteY3" fmla="*/ 127834 h 127834"/>
                  <a:gd name="connsiteX4" fmla="*/ 116104 w 119828"/>
                  <a:gd name="connsiteY4" fmla="*/ 102885 h 127834"/>
                  <a:gd name="connsiteX5" fmla="*/ 116538 w 119828"/>
                  <a:gd name="connsiteY5" fmla="*/ 102290 h 127834"/>
                  <a:gd name="connsiteX6" fmla="*/ 116538 w 119828"/>
                  <a:gd name="connsiteY6" fmla="*/ 99316 h 127834"/>
                  <a:gd name="connsiteX7" fmla="*/ 108038 w 119828"/>
                  <a:gd name="connsiteY7" fmla="*/ 92226 h 127834"/>
                  <a:gd name="connsiteX8" fmla="*/ 104874 w 119828"/>
                  <a:gd name="connsiteY8" fmla="*/ 92226 h 127834"/>
                  <a:gd name="connsiteX9" fmla="*/ 104201 w 119828"/>
                  <a:gd name="connsiteY9" fmla="*/ 93149 h 127834"/>
                  <a:gd name="connsiteX10" fmla="*/ 62738 w 119828"/>
                  <a:gd name="connsiteY10" fmla="*/ 112697 h 127834"/>
                  <a:gd name="connsiteX11" fmla="*/ 16521 w 119828"/>
                  <a:gd name="connsiteY11" fmla="*/ 69962 h 127834"/>
                  <a:gd name="connsiteX12" fmla="*/ 117098 w 119828"/>
                  <a:gd name="connsiteY12" fmla="*/ 69962 h 127834"/>
                  <a:gd name="connsiteX13" fmla="*/ 119031 w 119828"/>
                  <a:gd name="connsiteY13" fmla="*/ 69948 h 127834"/>
                  <a:gd name="connsiteX14" fmla="*/ 119339 w 119828"/>
                  <a:gd name="connsiteY14" fmla="*/ 68041 h 127834"/>
                  <a:gd name="connsiteX15" fmla="*/ 119829 w 119828"/>
                  <a:gd name="connsiteY15" fmla="*/ 62503 h 127834"/>
                  <a:gd name="connsiteX16" fmla="*/ 105490 w 119828"/>
                  <a:gd name="connsiteY16" fmla="*/ 21367 h 127834"/>
                  <a:gd name="connsiteX17" fmla="*/ 16800 w 119828"/>
                  <a:gd name="connsiteY17" fmla="*/ 54577 h 127834"/>
                  <a:gd name="connsiteX18" fmla="*/ 60624 w 119828"/>
                  <a:gd name="connsiteY18" fmla="*/ 15139 h 127834"/>
                  <a:gd name="connsiteX19" fmla="*/ 94343 w 119828"/>
                  <a:gd name="connsiteY19" fmla="*/ 32349 h 127834"/>
                  <a:gd name="connsiteX20" fmla="*/ 103011 w 119828"/>
                  <a:gd name="connsiteY20" fmla="*/ 54577 h 127834"/>
                  <a:gd name="connsiteX21" fmla="*/ 16800 w 119828"/>
                  <a:gd name="connsiteY21" fmla="*/ 54577 h 12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828" h="127834">
                    <a:moveTo>
                      <a:pt x="105490" y="21367"/>
                    </a:moveTo>
                    <a:cubicBezTo>
                      <a:pt x="95029" y="7590"/>
                      <a:pt x="79094" y="0"/>
                      <a:pt x="60624" y="0"/>
                    </a:cubicBezTo>
                    <a:cubicBezTo>
                      <a:pt x="25497" y="0"/>
                      <a:pt x="0" y="26981"/>
                      <a:pt x="0" y="64150"/>
                    </a:cubicBezTo>
                    <a:cubicBezTo>
                      <a:pt x="0" y="105960"/>
                      <a:pt x="31678" y="127834"/>
                      <a:pt x="62976" y="127834"/>
                    </a:cubicBezTo>
                    <a:cubicBezTo>
                      <a:pt x="84303" y="127834"/>
                      <a:pt x="105154" y="118043"/>
                      <a:pt x="116104" y="102885"/>
                    </a:cubicBezTo>
                    <a:lnTo>
                      <a:pt x="116538" y="102290"/>
                    </a:lnTo>
                    <a:lnTo>
                      <a:pt x="116538" y="99316"/>
                    </a:lnTo>
                    <a:lnTo>
                      <a:pt x="108038" y="92226"/>
                    </a:lnTo>
                    <a:lnTo>
                      <a:pt x="104874" y="92226"/>
                    </a:lnTo>
                    <a:lnTo>
                      <a:pt x="104201" y="93149"/>
                    </a:lnTo>
                    <a:cubicBezTo>
                      <a:pt x="95673" y="104656"/>
                      <a:pt x="78618" y="112697"/>
                      <a:pt x="62738" y="112697"/>
                    </a:cubicBezTo>
                    <a:cubicBezTo>
                      <a:pt x="37897" y="112697"/>
                      <a:pt x="19194" y="95248"/>
                      <a:pt x="16521" y="69962"/>
                    </a:cubicBezTo>
                    <a:lnTo>
                      <a:pt x="117098" y="69962"/>
                    </a:lnTo>
                    <a:lnTo>
                      <a:pt x="119031" y="69948"/>
                    </a:lnTo>
                    <a:lnTo>
                      <a:pt x="119339" y="68041"/>
                    </a:lnTo>
                    <a:cubicBezTo>
                      <a:pt x="119577" y="66564"/>
                      <a:pt x="119829" y="65039"/>
                      <a:pt x="119829" y="62503"/>
                    </a:cubicBezTo>
                    <a:cubicBezTo>
                      <a:pt x="119829" y="46968"/>
                      <a:pt x="114718" y="32322"/>
                      <a:pt x="105490" y="21367"/>
                    </a:cubicBezTo>
                    <a:close/>
                    <a:moveTo>
                      <a:pt x="16800" y="54577"/>
                    </a:moveTo>
                    <a:cubicBezTo>
                      <a:pt x="19753" y="30878"/>
                      <a:pt x="37098" y="15139"/>
                      <a:pt x="60624" y="15139"/>
                    </a:cubicBezTo>
                    <a:cubicBezTo>
                      <a:pt x="75159" y="15139"/>
                      <a:pt x="86796" y="21054"/>
                      <a:pt x="94343" y="32349"/>
                    </a:cubicBezTo>
                    <a:cubicBezTo>
                      <a:pt x="98866" y="38325"/>
                      <a:pt x="101835" y="45969"/>
                      <a:pt x="103011" y="54577"/>
                    </a:cubicBezTo>
                    <a:lnTo>
                      <a:pt x="16800" y="54577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4">
                <a:extLst>
                  <a:ext uri="{FF2B5EF4-FFF2-40B4-BE49-F238E27FC236}">
                    <a16:creationId xmlns:a16="http://schemas.microsoft.com/office/drawing/2014/main" id="{2FF930F6-0BD4-F754-60CE-A1414C7D25AF}"/>
                  </a:ext>
                </a:extLst>
              </p:cNvPr>
              <p:cNvSpPr/>
              <p:nvPr/>
            </p:nvSpPr>
            <p:spPr>
              <a:xfrm>
                <a:off x="11155363" y="1197501"/>
                <a:ext cx="79588" cy="163231"/>
              </a:xfrm>
              <a:custGeom>
                <a:avLst/>
                <a:gdLst>
                  <a:gd name="connsiteX0" fmla="*/ 71176 w 79588"/>
                  <a:gd name="connsiteY0" fmla="*/ 142234 h 163231"/>
                  <a:gd name="connsiteX1" fmla="*/ 70301 w 79588"/>
                  <a:gd name="connsiteY1" fmla="*/ 143109 h 163231"/>
                  <a:gd name="connsiteX2" fmla="*/ 56148 w 79588"/>
                  <a:gd name="connsiteY2" fmla="*/ 148094 h 163231"/>
                  <a:gd name="connsiteX3" fmla="*/ 36785 w 79588"/>
                  <a:gd name="connsiteY3" fmla="*/ 125660 h 163231"/>
                  <a:gd name="connsiteX4" fmla="*/ 36785 w 79588"/>
                  <a:gd name="connsiteY4" fmla="*/ 52895 h 163231"/>
                  <a:gd name="connsiteX5" fmla="*/ 74897 w 79588"/>
                  <a:gd name="connsiteY5" fmla="*/ 52895 h 163231"/>
                  <a:gd name="connsiteX6" fmla="*/ 74897 w 79588"/>
                  <a:gd name="connsiteY6" fmla="*/ 38221 h 163231"/>
                  <a:gd name="connsiteX7" fmla="*/ 36785 w 79588"/>
                  <a:gd name="connsiteY7" fmla="*/ 38221 h 163231"/>
                  <a:gd name="connsiteX8" fmla="*/ 36785 w 79588"/>
                  <a:gd name="connsiteY8" fmla="*/ 1942 h 163231"/>
                  <a:gd name="connsiteX9" fmla="*/ 34180 w 79588"/>
                  <a:gd name="connsiteY9" fmla="*/ 0 h 163231"/>
                  <a:gd name="connsiteX10" fmla="*/ 20704 w 79588"/>
                  <a:gd name="connsiteY10" fmla="*/ 1805 h 163231"/>
                  <a:gd name="connsiteX11" fmla="*/ 20704 w 79588"/>
                  <a:gd name="connsiteY11" fmla="*/ 38221 h 163231"/>
                  <a:gd name="connsiteX12" fmla="*/ 0 w 79588"/>
                  <a:gd name="connsiteY12" fmla="*/ 38221 h 163231"/>
                  <a:gd name="connsiteX13" fmla="*/ 0 w 79588"/>
                  <a:gd name="connsiteY13" fmla="*/ 52895 h 163231"/>
                  <a:gd name="connsiteX14" fmla="*/ 20704 w 79588"/>
                  <a:gd name="connsiteY14" fmla="*/ 52895 h 163231"/>
                  <a:gd name="connsiteX15" fmla="*/ 20704 w 79588"/>
                  <a:gd name="connsiteY15" fmla="*/ 125892 h 163231"/>
                  <a:gd name="connsiteX16" fmla="*/ 55445 w 79588"/>
                  <a:gd name="connsiteY16" fmla="*/ 163231 h 163231"/>
                  <a:gd name="connsiteX17" fmla="*/ 78063 w 79588"/>
                  <a:gd name="connsiteY17" fmla="*/ 155409 h 163231"/>
                  <a:gd name="connsiteX18" fmla="*/ 79588 w 79588"/>
                  <a:gd name="connsiteY18" fmla="*/ 152340 h 163231"/>
                  <a:gd name="connsiteX19" fmla="*/ 74597 w 79588"/>
                  <a:gd name="connsiteY19" fmla="*/ 142952 h 163231"/>
                  <a:gd name="connsiteX20" fmla="*/ 71176 w 79588"/>
                  <a:gd name="connsiteY20" fmla="*/ 142234 h 16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588" h="163231">
                    <a:moveTo>
                      <a:pt x="71176" y="142234"/>
                    </a:moveTo>
                    <a:lnTo>
                      <a:pt x="70301" y="143109"/>
                    </a:lnTo>
                    <a:cubicBezTo>
                      <a:pt x="67190" y="146233"/>
                      <a:pt x="61898" y="148094"/>
                      <a:pt x="56148" y="148094"/>
                    </a:cubicBezTo>
                    <a:cubicBezTo>
                      <a:pt x="40141" y="148094"/>
                      <a:pt x="36785" y="135896"/>
                      <a:pt x="36785" y="125660"/>
                    </a:cubicBezTo>
                    <a:lnTo>
                      <a:pt x="36785" y="52895"/>
                    </a:lnTo>
                    <a:lnTo>
                      <a:pt x="74897" y="52895"/>
                    </a:lnTo>
                    <a:lnTo>
                      <a:pt x="74897" y="38221"/>
                    </a:lnTo>
                    <a:lnTo>
                      <a:pt x="36785" y="38221"/>
                    </a:lnTo>
                    <a:lnTo>
                      <a:pt x="36785" y="1942"/>
                    </a:lnTo>
                    <a:lnTo>
                      <a:pt x="34180" y="0"/>
                    </a:lnTo>
                    <a:lnTo>
                      <a:pt x="20704" y="1805"/>
                    </a:lnTo>
                    <a:lnTo>
                      <a:pt x="20704" y="38221"/>
                    </a:lnTo>
                    <a:lnTo>
                      <a:pt x="0" y="38221"/>
                    </a:lnTo>
                    <a:lnTo>
                      <a:pt x="0" y="52895"/>
                    </a:lnTo>
                    <a:lnTo>
                      <a:pt x="20704" y="52895"/>
                    </a:lnTo>
                    <a:lnTo>
                      <a:pt x="20704" y="125892"/>
                    </a:lnTo>
                    <a:cubicBezTo>
                      <a:pt x="20704" y="149269"/>
                      <a:pt x="33694" y="163231"/>
                      <a:pt x="55445" y="163231"/>
                    </a:cubicBezTo>
                    <a:cubicBezTo>
                      <a:pt x="64183" y="163231"/>
                      <a:pt x="71794" y="160599"/>
                      <a:pt x="78063" y="155409"/>
                    </a:cubicBezTo>
                    <a:lnTo>
                      <a:pt x="79588" y="152340"/>
                    </a:lnTo>
                    <a:lnTo>
                      <a:pt x="74597" y="142952"/>
                    </a:lnTo>
                    <a:lnTo>
                      <a:pt x="71176" y="142234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5">
                <a:extLst>
                  <a:ext uri="{FF2B5EF4-FFF2-40B4-BE49-F238E27FC236}">
                    <a16:creationId xmlns:a16="http://schemas.microsoft.com/office/drawing/2014/main" id="{D4FD2188-9E0B-A058-357A-FF048625899F}"/>
                  </a:ext>
                </a:extLst>
              </p:cNvPr>
              <p:cNvSpPr/>
              <p:nvPr/>
            </p:nvSpPr>
            <p:spPr>
              <a:xfrm>
                <a:off x="11379624" y="1232899"/>
                <a:ext cx="64777" cy="125009"/>
              </a:xfrm>
              <a:custGeom>
                <a:avLst/>
                <a:gdLst>
                  <a:gd name="connsiteX0" fmla="*/ 63492 w 64777"/>
                  <a:gd name="connsiteY0" fmla="*/ 3897 h 125009"/>
                  <a:gd name="connsiteX1" fmla="*/ 62849 w 64777"/>
                  <a:gd name="connsiteY1" fmla="*/ 3562 h 125009"/>
                  <a:gd name="connsiteX2" fmla="*/ 46972 w 64777"/>
                  <a:gd name="connsiteY2" fmla="*/ 0 h 125009"/>
                  <a:gd name="connsiteX3" fmla="*/ 15609 w 64777"/>
                  <a:gd name="connsiteY3" fmla="*/ 16752 h 125009"/>
                  <a:gd name="connsiteX4" fmla="*/ 15609 w 64777"/>
                  <a:gd name="connsiteY4" fmla="*/ 2824 h 125009"/>
                  <a:gd name="connsiteX5" fmla="*/ 0 w 64777"/>
                  <a:gd name="connsiteY5" fmla="*/ 2824 h 125009"/>
                  <a:gd name="connsiteX6" fmla="*/ 0 w 64777"/>
                  <a:gd name="connsiteY6" fmla="*/ 125010 h 125009"/>
                  <a:gd name="connsiteX7" fmla="*/ 16074 w 64777"/>
                  <a:gd name="connsiteY7" fmla="*/ 125010 h 125009"/>
                  <a:gd name="connsiteX8" fmla="*/ 16074 w 64777"/>
                  <a:gd name="connsiteY8" fmla="*/ 55206 h 125009"/>
                  <a:gd name="connsiteX9" fmla="*/ 45325 w 64777"/>
                  <a:gd name="connsiteY9" fmla="*/ 15378 h 125009"/>
                  <a:gd name="connsiteX10" fmla="*/ 56155 w 64777"/>
                  <a:gd name="connsiteY10" fmla="*/ 17874 h 125009"/>
                  <a:gd name="connsiteX11" fmla="*/ 57229 w 64777"/>
                  <a:gd name="connsiteY11" fmla="*/ 18509 h 125009"/>
                  <a:gd name="connsiteX12" fmla="*/ 60012 w 64777"/>
                  <a:gd name="connsiteY12" fmla="*/ 17115 h 125009"/>
                  <a:gd name="connsiteX13" fmla="*/ 64777 w 64777"/>
                  <a:gd name="connsiteY13" fmla="*/ 6448 h 125009"/>
                  <a:gd name="connsiteX14" fmla="*/ 63492 w 64777"/>
                  <a:gd name="connsiteY14" fmla="*/ 3897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777" h="125009">
                    <a:moveTo>
                      <a:pt x="63492" y="3897"/>
                    </a:moveTo>
                    <a:lnTo>
                      <a:pt x="62849" y="3562"/>
                    </a:lnTo>
                    <a:cubicBezTo>
                      <a:pt x="58316" y="1162"/>
                      <a:pt x="53126" y="0"/>
                      <a:pt x="46972" y="0"/>
                    </a:cubicBezTo>
                    <a:cubicBezTo>
                      <a:pt x="34330" y="0"/>
                      <a:pt x="23247" y="6010"/>
                      <a:pt x="15609" y="16752"/>
                    </a:cubicBezTo>
                    <a:lnTo>
                      <a:pt x="15609" y="2824"/>
                    </a:lnTo>
                    <a:lnTo>
                      <a:pt x="0" y="2824"/>
                    </a:lnTo>
                    <a:lnTo>
                      <a:pt x="0" y="125010"/>
                    </a:lnTo>
                    <a:lnTo>
                      <a:pt x="16074" y="125010"/>
                    </a:lnTo>
                    <a:lnTo>
                      <a:pt x="16074" y="55206"/>
                    </a:lnTo>
                    <a:cubicBezTo>
                      <a:pt x="16074" y="32498"/>
                      <a:pt x="28648" y="15378"/>
                      <a:pt x="45325" y="15378"/>
                    </a:cubicBezTo>
                    <a:cubicBezTo>
                      <a:pt x="49865" y="15378"/>
                      <a:pt x="53311" y="16171"/>
                      <a:pt x="56155" y="17874"/>
                    </a:cubicBezTo>
                    <a:lnTo>
                      <a:pt x="57229" y="18509"/>
                    </a:lnTo>
                    <a:lnTo>
                      <a:pt x="60012" y="17115"/>
                    </a:lnTo>
                    <a:lnTo>
                      <a:pt x="64777" y="6448"/>
                    </a:lnTo>
                    <a:lnTo>
                      <a:pt x="63492" y="3897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id="{FC4D41D5-68B0-4CAD-09C1-B6F4141E682B}"/>
                  </a:ext>
                </a:extLst>
              </p:cNvPr>
              <p:cNvSpPr/>
              <p:nvPr/>
            </p:nvSpPr>
            <p:spPr>
              <a:xfrm>
                <a:off x="10886402" y="1278483"/>
                <a:ext cx="26426" cy="26671"/>
              </a:xfrm>
              <a:custGeom>
                <a:avLst/>
                <a:gdLst>
                  <a:gd name="connsiteX0" fmla="*/ 13332 w 26426"/>
                  <a:gd name="connsiteY0" fmla="*/ 0 h 26671"/>
                  <a:gd name="connsiteX1" fmla="*/ 0 w 26426"/>
                  <a:gd name="connsiteY1" fmla="*/ 13339 h 26671"/>
                  <a:gd name="connsiteX2" fmla="*/ 13332 w 26426"/>
                  <a:gd name="connsiteY2" fmla="*/ 26672 h 26671"/>
                  <a:gd name="connsiteX3" fmla="*/ 26427 w 26426"/>
                  <a:gd name="connsiteY3" fmla="*/ 13339 h 26671"/>
                  <a:gd name="connsiteX4" fmla="*/ 13332 w 26426"/>
                  <a:gd name="connsiteY4" fmla="*/ 0 h 2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26" h="26671">
                    <a:moveTo>
                      <a:pt x="13332" y="0"/>
                    </a:moveTo>
                    <a:cubicBezTo>
                      <a:pt x="5982" y="0"/>
                      <a:pt x="0" y="5982"/>
                      <a:pt x="0" y="13339"/>
                    </a:cubicBezTo>
                    <a:cubicBezTo>
                      <a:pt x="0" y="20690"/>
                      <a:pt x="5982" y="26672"/>
                      <a:pt x="13332" y="26672"/>
                    </a:cubicBezTo>
                    <a:cubicBezTo>
                      <a:pt x="20552" y="26672"/>
                      <a:pt x="26427" y="20690"/>
                      <a:pt x="26427" y="13339"/>
                    </a:cubicBezTo>
                    <a:cubicBezTo>
                      <a:pt x="26425" y="5984"/>
                      <a:pt x="20552" y="0"/>
                      <a:pt x="13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id="{3FCB25A9-FA16-3AB0-DED0-ABE45A501620}"/>
                  </a:ext>
                </a:extLst>
              </p:cNvPr>
              <p:cNvSpPr/>
              <p:nvPr/>
            </p:nvSpPr>
            <p:spPr>
              <a:xfrm>
                <a:off x="10942695" y="1190554"/>
                <a:ext cx="83272" cy="167352"/>
              </a:xfrm>
              <a:custGeom>
                <a:avLst/>
                <a:gdLst>
                  <a:gd name="connsiteX0" fmla="*/ 81851 w 83272"/>
                  <a:gd name="connsiteY0" fmla="*/ 6003 h 167352"/>
                  <a:gd name="connsiteX1" fmla="*/ 59452 w 83272"/>
                  <a:gd name="connsiteY1" fmla="*/ 0 h 167352"/>
                  <a:gd name="connsiteX2" fmla="*/ 20464 w 83272"/>
                  <a:gd name="connsiteY2" fmla="*/ 42973 h 167352"/>
                  <a:gd name="connsiteX3" fmla="*/ 20464 w 83272"/>
                  <a:gd name="connsiteY3" fmla="*/ 45167 h 167352"/>
                  <a:gd name="connsiteX4" fmla="*/ 0 w 83272"/>
                  <a:gd name="connsiteY4" fmla="*/ 45167 h 167352"/>
                  <a:gd name="connsiteX5" fmla="*/ 0 w 83272"/>
                  <a:gd name="connsiteY5" fmla="*/ 59841 h 167352"/>
                  <a:gd name="connsiteX6" fmla="*/ 20464 w 83272"/>
                  <a:gd name="connsiteY6" fmla="*/ 59841 h 167352"/>
                  <a:gd name="connsiteX7" fmla="*/ 20464 w 83272"/>
                  <a:gd name="connsiteY7" fmla="*/ 167353 h 167352"/>
                  <a:gd name="connsiteX8" fmla="*/ 36552 w 83272"/>
                  <a:gd name="connsiteY8" fmla="*/ 167353 h 167352"/>
                  <a:gd name="connsiteX9" fmla="*/ 36552 w 83272"/>
                  <a:gd name="connsiteY9" fmla="*/ 59841 h 167352"/>
                  <a:gd name="connsiteX10" fmla="*/ 73728 w 83272"/>
                  <a:gd name="connsiteY10" fmla="*/ 59841 h 167352"/>
                  <a:gd name="connsiteX11" fmla="*/ 73728 w 83272"/>
                  <a:gd name="connsiteY11" fmla="*/ 45167 h 167352"/>
                  <a:gd name="connsiteX12" fmla="*/ 36552 w 83272"/>
                  <a:gd name="connsiteY12" fmla="*/ 45167 h 167352"/>
                  <a:gd name="connsiteX13" fmla="*/ 36552 w 83272"/>
                  <a:gd name="connsiteY13" fmla="*/ 42973 h 167352"/>
                  <a:gd name="connsiteX14" fmla="*/ 59690 w 83272"/>
                  <a:gd name="connsiteY14" fmla="*/ 14898 h 167352"/>
                  <a:gd name="connsiteX15" fmla="*/ 74520 w 83272"/>
                  <a:gd name="connsiteY15" fmla="*/ 19055 h 167352"/>
                  <a:gd name="connsiteX16" fmla="*/ 75491 w 83272"/>
                  <a:gd name="connsiteY16" fmla="*/ 19637 h 167352"/>
                  <a:gd name="connsiteX17" fmla="*/ 78493 w 83272"/>
                  <a:gd name="connsiteY17" fmla="*/ 18413 h 167352"/>
                  <a:gd name="connsiteX18" fmla="*/ 83272 w 83272"/>
                  <a:gd name="connsiteY18" fmla="*/ 9148 h 167352"/>
                  <a:gd name="connsiteX19" fmla="*/ 82616 w 83272"/>
                  <a:gd name="connsiteY19" fmla="*/ 6489 h 167352"/>
                  <a:gd name="connsiteX20" fmla="*/ 81851 w 83272"/>
                  <a:gd name="connsiteY20" fmla="*/ 6003 h 16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272" h="167352">
                    <a:moveTo>
                      <a:pt x="81851" y="6003"/>
                    </a:moveTo>
                    <a:cubicBezTo>
                      <a:pt x="75807" y="2133"/>
                      <a:pt x="67848" y="0"/>
                      <a:pt x="59452" y="0"/>
                    </a:cubicBezTo>
                    <a:cubicBezTo>
                      <a:pt x="40608" y="0"/>
                      <a:pt x="20464" y="11289"/>
                      <a:pt x="20464" y="42973"/>
                    </a:cubicBezTo>
                    <a:lnTo>
                      <a:pt x="20464" y="45167"/>
                    </a:lnTo>
                    <a:lnTo>
                      <a:pt x="0" y="45167"/>
                    </a:lnTo>
                    <a:lnTo>
                      <a:pt x="0" y="59841"/>
                    </a:lnTo>
                    <a:lnTo>
                      <a:pt x="20464" y="59841"/>
                    </a:lnTo>
                    <a:lnTo>
                      <a:pt x="20464" y="167353"/>
                    </a:lnTo>
                    <a:lnTo>
                      <a:pt x="36552" y="167353"/>
                    </a:lnTo>
                    <a:lnTo>
                      <a:pt x="36552" y="59841"/>
                    </a:lnTo>
                    <a:lnTo>
                      <a:pt x="73728" y="59841"/>
                    </a:lnTo>
                    <a:lnTo>
                      <a:pt x="73728" y="45167"/>
                    </a:lnTo>
                    <a:lnTo>
                      <a:pt x="36552" y="45167"/>
                    </a:lnTo>
                    <a:lnTo>
                      <a:pt x="36552" y="42973"/>
                    </a:lnTo>
                    <a:cubicBezTo>
                      <a:pt x="36552" y="24867"/>
                      <a:pt x="44771" y="14898"/>
                      <a:pt x="59690" y="14898"/>
                    </a:cubicBezTo>
                    <a:cubicBezTo>
                      <a:pt x="65017" y="14898"/>
                      <a:pt x="69734" y="16217"/>
                      <a:pt x="74520" y="19055"/>
                    </a:cubicBezTo>
                    <a:lnTo>
                      <a:pt x="75491" y="19637"/>
                    </a:lnTo>
                    <a:lnTo>
                      <a:pt x="78493" y="18413"/>
                    </a:lnTo>
                    <a:lnTo>
                      <a:pt x="83272" y="9148"/>
                    </a:lnTo>
                    <a:lnTo>
                      <a:pt x="82616" y="6489"/>
                    </a:lnTo>
                    <a:lnTo>
                      <a:pt x="81851" y="6003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80214AD3-7BA3-580E-752E-34DD3510DAF8}"/>
                  </a:ext>
                </a:extLst>
              </p:cNvPr>
              <p:cNvSpPr/>
              <p:nvPr/>
            </p:nvSpPr>
            <p:spPr>
              <a:xfrm>
                <a:off x="11033497" y="1235722"/>
                <a:ext cx="102658" cy="125009"/>
              </a:xfrm>
              <a:custGeom>
                <a:avLst/>
                <a:gdLst>
                  <a:gd name="connsiteX0" fmla="*/ 86336 w 102658"/>
                  <a:gd name="connsiteY0" fmla="*/ 73086 h 125009"/>
                  <a:gd name="connsiteX1" fmla="*/ 49557 w 102658"/>
                  <a:gd name="connsiteY1" fmla="*/ 109873 h 125009"/>
                  <a:gd name="connsiteX2" fmla="*/ 16314 w 102658"/>
                  <a:gd name="connsiteY2" fmla="*/ 74974 h 125009"/>
                  <a:gd name="connsiteX3" fmla="*/ 16314 w 102658"/>
                  <a:gd name="connsiteY3" fmla="*/ 1 h 125009"/>
                  <a:gd name="connsiteX4" fmla="*/ 0 w 102658"/>
                  <a:gd name="connsiteY4" fmla="*/ 1 h 125009"/>
                  <a:gd name="connsiteX5" fmla="*/ 0 w 102658"/>
                  <a:gd name="connsiteY5" fmla="*/ 74974 h 125009"/>
                  <a:gd name="connsiteX6" fmla="*/ 48157 w 102658"/>
                  <a:gd name="connsiteY6" fmla="*/ 125010 h 125009"/>
                  <a:gd name="connsiteX7" fmla="*/ 87042 w 102658"/>
                  <a:gd name="connsiteY7" fmla="*/ 108135 h 125009"/>
                  <a:gd name="connsiteX8" fmla="*/ 87042 w 102658"/>
                  <a:gd name="connsiteY8" fmla="*/ 122186 h 125009"/>
                  <a:gd name="connsiteX9" fmla="*/ 102658 w 102658"/>
                  <a:gd name="connsiteY9" fmla="*/ 122186 h 125009"/>
                  <a:gd name="connsiteX10" fmla="*/ 102658 w 102658"/>
                  <a:gd name="connsiteY10" fmla="*/ 0 h 125009"/>
                  <a:gd name="connsiteX11" fmla="*/ 86338 w 102658"/>
                  <a:gd name="connsiteY11" fmla="*/ 0 h 125009"/>
                  <a:gd name="connsiteX12" fmla="*/ 86338 w 102658"/>
                  <a:gd name="connsiteY12" fmla="*/ 73086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658" h="125009">
                    <a:moveTo>
                      <a:pt x="86336" y="73086"/>
                    </a:moveTo>
                    <a:cubicBezTo>
                      <a:pt x="86336" y="95090"/>
                      <a:pt x="71553" y="109873"/>
                      <a:pt x="49557" y="109873"/>
                    </a:cubicBezTo>
                    <a:cubicBezTo>
                      <a:pt x="29674" y="109873"/>
                      <a:pt x="16314" y="95849"/>
                      <a:pt x="16314" y="74974"/>
                    </a:cubicBezTo>
                    <a:lnTo>
                      <a:pt x="16314" y="1"/>
                    </a:lnTo>
                    <a:lnTo>
                      <a:pt x="0" y="1"/>
                    </a:lnTo>
                    <a:lnTo>
                      <a:pt x="0" y="74974"/>
                    </a:lnTo>
                    <a:cubicBezTo>
                      <a:pt x="0" y="104437"/>
                      <a:pt x="19802" y="125010"/>
                      <a:pt x="48157" y="125010"/>
                    </a:cubicBezTo>
                    <a:cubicBezTo>
                      <a:pt x="64088" y="125010"/>
                      <a:pt x="77892" y="118938"/>
                      <a:pt x="87042" y="108135"/>
                    </a:cubicBezTo>
                    <a:lnTo>
                      <a:pt x="87042" y="122186"/>
                    </a:lnTo>
                    <a:lnTo>
                      <a:pt x="102658" y="122186"/>
                    </a:lnTo>
                    <a:lnTo>
                      <a:pt x="102658" y="0"/>
                    </a:lnTo>
                    <a:lnTo>
                      <a:pt x="86338" y="0"/>
                    </a:lnTo>
                    <a:lnTo>
                      <a:pt x="86338" y="73086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A1D2CF89-B919-B935-4FB3-603A14503526}"/>
                </a:ext>
              </a:extLst>
            </p:cNvPr>
            <p:cNvSpPr/>
            <p:nvPr/>
          </p:nvSpPr>
          <p:spPr>
            <a:xfrm>
              <a:off x="11177208" y="587156"/>
              <a:ext cx="428498" cy="519473"/>
            </a:xfrm>
            <a:custGeom>
              <a:avLst/>
              <a:gdLst>
                <a:gd name="connsiteX0" fmla="*/ 212552 w 428498"/>
                <a:gd name="connsiteY0" fmla="*/ 0 h 519473"/>
                <a:gd name="connsiteX1" fmla="*/ 22303 w 428498"/>
                <a:gd name="connsiteY1" fmla="*/ 159494 h 519473"/>
                <a:gd name="connsiteX2" fmla="*/ 22303 w 428498"/>
                <a:gd name="connsiteY2" fmla="*/ 160943 h 519473"/>
                <a:gd name="connsiteX3" fmla="*/ 208263 w 428498"/>
                <a:gd name="connsiteY3" fmla="*/ 317612 h 519473"/>
                <a:gd name="connsiteX4" fmla="*/ 294935 w 428498"/>
                <a:gd name="connsiteY4" fmla="*/ 369422 h 519473"/>
                <a:gd name="connsiteX5" fmla="*/ 294935 w 428498"/>
                <a:gd name="connsiteY5" fmla="*/ 370871 h 519473"/>
                <a:gd name="connsiteX6" fmla="*/ 234678 w 428498"/>
                <a:gd name="connsiteY6" fmla="*/ 408958 h 519473"/>
                <a:gd name="connsiteX7" fmla="*/ 73123 w 428498"/>
                <a:gd name="connsiteY7" fmla="*/ 349193 h 519473"/>
                <a:gd name="connsiteX8" fmla="*/ 0 w 428498"/>
                <a:gd name="connsiteY8" fmla="*/ 438094 h 519473"/>
                <a:gd name="connsiteX9" fmla="*/ 229685 w 428498"/>
                <a:gd name="connsiteY9" fmla="*/ 519473 h 519473"/>
                <a:gd name="connsiteX10" fmla="*/ 428498 w 428498"/>
                <a:gd name="connsiteY10" fmla="*/ 357069 h 519473"/>
                <a:gd name="connsiteX11" fmla="*/ 428498 w 428498"/>
                <a:gd name="connsiteY11" fmla="*/ 355620 h 519473"/>
                <a:gd name="connsiteX12" fmla="*/ 244710 w 428498"/>
                <a:gd name="connsiteY12" fmla="*/ 200407 h 519473"/>
                <a:gd name="connsiteX13" fmla="*/ 155863 w 428498"/>
                <a:gd name="connsiteY13" fmla="*/ 147870 h 519473"/>
                <a:gd name="connsiteX14" fmla="*/ 155863 w 428498"/>
                <a:gd name="connsiteY14" fmla="*/ 146415 h 519473"/>
                <a:gd name="connsiteX15" fmla="*/ 208983 w 428498"/>
                <a:gd name="connsiteY15" fmla="*/ 110504 h 519473"/>
                <a:gd name="connsiteX16" fmla="*/ 348106 w 428498"/>
                <a:gd name="connsiteY16" fmla="*/ 159378 h 519473"/>
                <a:gd name="connsiteX17" fmla="*/ 413781 w 428498"/>
                <a:gd name="connsiteY17" fmla="*/ 64958 h 519473"/>
                <a:gd name="connsiteX18" fmla="*/ 212552 w 428498"/>
                <a:gd name="connsiteY18" fmla="*/ 0 h 51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498" h="519473">
                  <a:moveTo>
                    <a:pt x="212552" y="0"/>
                  </a:moveTo>
                  <a:cubicBezTo>
                    <a:pt x="98761" y="0"/>
                    <a:pt x="22303" y="64092"/>
                    <a:pt x="22303" y="159494"/>
                  </a:cubicBezTo>
                  <a:lnTo>
                    <a:pt x="22303" y="160943"/>
                  </a:lnTo>
                  <a:cubicBezTo>
                    <a:pt x="22303" y="265876"/>
                    <a:pt x="106519" y="293978"/>
                    <a:pt x="208263" y="317612"/>
                  </a:cubicBezTo>
                  <a:cubicBezTo>
                    <a:pt x="274688" y="333268"/>
                    <a:pt x="294935" y="345373"/>
                    <a:pt x="294935" y="369422"/>
                  </a:cubicBezTo>
                  <a:lnTo>
                    <a:pt x="294935" y="370871"/>
                  </a:lnTo>
                  <a:cubicBezTo>
                    <a:pt x="294935" y="395078"/>
                    <a:pt x="272974" y="408958"/>
                    <a:pt x="234678" y="408958"/>
                  </a:cubicBezTo>
                  <a:cubicBezTo>
                    <a:pt x="177281" y="408958"/>
                    <a:pt x="122943" y="388852"/>
                    <a:pt x="73123" y="349193"/>
                  </a:cubicBezTo>
                  <a:lnTo>
                    <a:pt x="0" y="438094"/>
                  </a:lnTo>
                  <a:cubicBezTo>
                    <a:pt x="58875" y="490595"/>
                    <a:pt x="140299" y="519473"/>
                    <a:pt x="229685" y="519473"/>
                  </a:cubicBezTo>
                  <a:cubicBezTo>
                    <a:pt x="352321" y="519473"/>
                    <a:pt x="428498" y="457246"/>
                    <a:pt x="428498" y="357069"/>
                  </a:cubicBezTo>
                  <a:lnTo>
                    <a:pt x="428498" y="355620"/>
                  </a:lnTo>
                  <a:cubicBezTo>
                    <a:pt x="428498" y="260556"/>
                    <a:pt x="355024" y="224820"/>
                    <a:pt x="244710" y="200407"/>
                  </a:cubicBezTo>
                  <a:cubicBezTo>
                    <a:pt x="174126" y="184107"/>
                    <a:pt x="155863" y="173305"/>
                    <a:pt x="155863" y="147870"/>
                  </a:cubicBezTo>
                  <a:lnTo>
                    <a:pt x="155863" y="146415"/>
                  </a:lnTo>
                  <a:cubicBezTo>
                    <a:pt x="155863" y="129055"/>
                    <a:pt x="169816" y="110504"/>
                    <a:pt x="208983" y="110504"/>
                  </a:cubicBezTo>
                  <a:cubicBezTo>
                    <a:pt x="253821" y="110504"/>
                    <a:pt x="303100" y="127843"/>
                    <a:pt x="348106" y="159378"/>
                  </a:cubicBezTo>
                  <a:lnTo>
                    <a:pt x="413781" y="64958"/>
                  </a:lnTo>
                  <a:cubicBezTo>
                    <a:pt x="359183" y="21255"/>
                    <a:pt x="293319" y="0"/>
                    <a:pt x="212552" y="0"/>
                  </a:cubicBezTo>
                </a:path>
              </a:pathLst>
            </a:custGeom>
            <a:solidFill>
              <a:srgbClr val="FFFFFF"/>
            </a:solidFill>
            <a:ln w="13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FC5DAE36-DBE1-56A6-04C4-EEAF863C2CCD}"/>
                </a:ext>
              </a:extLst>
            </p:cNvPr>
            <p:cNvSpPr/>
            <p:nvPr/>
          </p:nvSpPr>
          <p:spPr>
            <a:xfrm>
              <a:off x="10610590" y="598627"/>
              <a:ext cx="515146" cy="496372"/>
            </a:xfrm>
            <a:custGeom>
              <a:avLst/>
              <a:gdLst>
                <a:gd name="connsiteX0" fmla="*/ 515147 w 515146"/>
                <a:gd name="connsiteY0" fmla="*/ 0 h 496372"/>
                <a:gd name="connsiteX1" fmla="*/ 381234 w 515146"/>
                <a:gd name="connsiteY1" fmla="*/ 0 h 496372"/>
                <a:gd name="connsiteX2" fmla="*/ 257576 w 515146"/>
                <a:gd name="connsiteY2" fmla="*/ 205739 h 496372"/>
                <a:gd name="connsiteX3" fmla="*/ 133917 w 515146"/>
                <a:gd name="connsiteY3" fmla="*/ 0 h 496372"/>
                <a:gd name="connsiteX4" fmla="*/ 0 w 515146"/>
                <a:gd name="connsiteY4" fmla="*/ 0 h 496372"/>
                <a:gd name="connsiteX5" fmla="*/ 0 w 515146"/>
                <a:gd name="connsiteY5" fmla="*/ 496372 h 496372"/>
                <a:gd name="connsiteX6" fmla="*/ 119778 w 515146"/>
                <a:gd name="connsiteY6" fmla="*/ 496372 h 496372"/>
                <a:gd name="connsiteX7" fmla="*/ 119778 w 515146"/>
                <a:gd name="connsiteY7" fmla="*/ 184505 h 496372"/>
                <a:gd name="connsiteX8" fmla="*/ 256141 w 515146"/>
                <a:gd name="connsiteY8" fmla="*/ 398153 h 496372"/>
                <a:gd name="connsiteX9" fmla="*/ 393224 w 515146"/>
                <a:gd name="connsiteY9" fmla="*/ 183002 h 496372"/>
                <a:gd name="connsiteX10" fmla="*/ 393224 w 515146"/>
                <a:gd name="connsiteY10" fmla="*/ 496372 h 496372"/>
                <a:gd name="connsiteX11" fmla="*/ 515147 w 515146"/>
                <a:gd name="connsiteY11" fmla="*/ 496372 h 49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146" h="496372">
                  <a:moveTo>
                    <a:pt x="515147" y="0"/>
                  </a:moveTo>
                  <a:lnTo>
                    <a:pt x="381234" y="0"/>
                  </a:lnTo>
                  <a:lnTo>
                    <a:pt x="257576" y="205739"/>
                  </a:lnTo>
                  <a:lnTo>
                    <a:pt x="133917" y="0"/>
                  </a:lnTo>
                  <a:lnTo>
                    <a:pt x="0" y="0"/>
                  </a:lnTo>
                  <a:lnTo>
                    <a:pt x="0" y="496372"/>
                  </a:lnTo>
                  <a:lnTo>
                    <a:pt x="119778" y="496372"/>
                  </a:lnTo>
                  <a:lnTo>
                    <a:pt x="119778" y="184505"/>
                  </a:lnTo>
                  <a:lnTo>
                    <a:pt x="256141" y="398153"/>
                  </a:lnTo>
                  <a:lnTo>
                    <a:pt x="393224" y="183002"/>
                  </a:lnTo>
                  <a:lnTo>
                    <a:pt x="393224" y="496372"/>
                  </a:lnTo>
                  <a:lnTo>
                    <a:pt x="515147" y="496372"/>
                  </a:lnTo>
                  <a:close/>
                </a:path>
              </a:pathLst>
            </a:custGeom>
            <a:solidFill>
              <a:srgbClr val="FFFFFF"/>
            </a:solidFill>
            <a:ln w="13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4" name="Picture 16">
              <a:extLst>
                <a:ext uri="{FF2B5EF4-FFF2-40B4-BE49-F238E27FC236}">
                  <a16:creationId xmlns:a16="http://schemas.microsoft.com/office/drawing/2014/main" id="{F476EBA5-DBDF-6572-226E-EC091DF23ACA}"/>
                </a:ext>
              </a:extLst>
            </p:cNvPr>
            <p:cNvGrpSpPr/>
            <p:nvPr/>
          </p:nvGrpSpPr>
          <p:grpSpPr>
            <a:xfrm>
              <a:off x="10077490" y="587156"/>
              <a:ext cx="478688" cy="519459"/>
              <a:chOff x="10077490" y="587156"/>
              <a:chExt cx="478688" cy="519459"/>
            </a:xfrm>
            <a:solidFill>
              <a:srgbClr val="FFFFFF"/>
            </a:solidFill>
          </p:grpSpPr>
          <p:sp>
            <p:nvSpPr>
              <p:cNvPr id="15" name="Freeform: Shape 13">
                <a:extLst>
                  <a:ext uri="{FF2B5EF4-FFF2-40B4-BE49-F238E27FC236}">
                    <a16:creationId xmlns:a16="http://schemas.microsoft.com/office/drawing/2014/main" id="{3D862722-4F9A-167C-0244-B0F87DF9F362}"/>
                  </a:ext>
                </a:extLst>
              </p:cNvPr>
              <p:cNvSpPr/>
              <p:nvPr/>
            </p:nvSpPr>
            <p:spPr>
              <a:xfrm>
                <a:off x="10171293" y="587156"/>
                <a:ext cx="384885" cy="447487"/>
              </a:xfrm>
              <a:custGeom>
                <a:avLst/>
                <a:gdLst>
                  <a:gd name="connsiteX0" fmla="*/ 173404 w 384885"/>
                  <a:gd name="connsiteY0" fmla="*/ 0 h 447487"/>
                  <a:gd name="connsiteX1" fmla="*/ 40600 w 384885"/>
                  <a:gd name="connsiteY1" fmla="*/ 66575 h 447487"/>
                  <a:gd name="connsiteX2" fmla="*/ 36240 w 384885"/>
                  <a:gd name="connsiteY2" fmla="*/ 73154 h 447487"/>
                  <a:gd name="connsiteX3" fmla="*/ 539 w 384885"/>
                  <a:gd name="connsiteY3" fmla="*/ 219217 h 447487"/>
                  <a:gd name="connsiteX4" fmla="*/ 632 w 384885"/>
                  <a:gd name="connsiteY4" fmla="*/ 220641 h 447487"/>
                  <a:gd name="connsiteX5" fmla="*/ 239816 w 384885"/>
                  <a:gd name="connsiteY5" fmla="*/ 447488 h 447487"/>
                  <a:gd name="connsiteX6" fmla="*/ 256810 w 384885"/>
                  <a:gd name="connsiteY6" fmla="*/ 446948 h 447487"/>
                  <a:gd name="connsiteX7" fmla="*/ 384885 w 384885"/>
                  <a:gd name="connsiteY7" fmla="*/ 406570 h 447487"/>
                  <a:gd name="connsiteX8" fmla="*/ 280888 w 384885"/>
                  <a:gd name="connsiteY8" fmla="*/ 332474 h 447487"/>
                  <a:gd name="connsiteX9" fmla="*/ 168122 w 384885"/>
                  <a:gd name="connsiteY9" fmla="*/ 393140 h 447487"/>
                  <a:gd name="connsiteX10" fmla="*/ 48940 w 384885"/>
                  <a:gd name="connsiteY10" fmla="*/ 259678 h 447487"/>
                  <a:gd name="connsiteX11" fmla="*/ 48940 w 384885"/>
                  <a:gd name="connsiteY11" fmla="*/ 258254 h 447487"/>
                  <a:gd name="connsiteX12" fmla="*/ 168122 w 384885"/>
                  <a:gd name="connsiteY12" fmla="*/ 126221 h 447487"/>
                  <a:gd name="connsiteX13" fmla="*/ 277313 w 384885"/>
                  <a:gd name="connsiteY13" fmla="*/ 184737 h 447487"/>
                  <a:gd name="connsiteX14" fmla="*/ 381521 w 384885"/>
                  <a:gd name="connsiteY14" fmla="*/ 104095 h 447487"/>
                  <a:gd name="connsiteX15" fmla="*/ 256300 w 384885"/>
                  <a:gd name="connsiteY15" fmla="*/ 12135 h 447487"/>
                  <a:gd name="connsiteX16" fmla="*/ 254239 w 384885"/>
                  <a:gd name="connsiteY16" fmla="*/ 11560 h 447487"/>
                  <a:gd name="connsiteX17" fmla="*/ 233345 w 384885"/>
                  <a:gd name="connsiteY17" fmla="*/ 6303 h 447487"/>
                  <a:gd name="connsiteX18" fmla="*/ 173404 w 384885"/>
                  <a:gd name="connsiteY18" fmla="*/ 0 h 44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4885" h="447487">
                    <a:moveTo>
                      <a:pt x="173404" y="0"/>
                    </a:moveTo>
                    <a:cubicBezTo>
                      <a:pt x="93005" y="1906"/>
                      <a:pt x="52989" y="48676"/>
                      <a:pt x="40600" y="66575"/>
                    </a:cubicBezTo>
                    <a:cubicBezTo>
                      <a:pt x="39861" y="67678"/>
                      <a:pt x="36240" y="73154"/>
                      <a:pt x="36240" y="73154"/>
                    </a:cubicBezTo>
                    <a:cubicBezTo>
                      <a:pt x="10358" y="114599"/>
                      <a:pt x="-2912" y="164787"/>
                      <a:pt x="539" y="219217"/>
                    </a:cubicBezTo>
                    <a:lnTo>
                      <a:pt x="632" y="220641"/>
                    </a:lnTo>
                    <a:cubicBezTo>
                      <a:pt x="8997" y="352632"/>
                      <a:pt x="110502" y="447488"/>
                      <a:pt x="239816" y="447488"/>
                    </a:cubicBezTo>
                    <a:cubicBezTo>
                      <a:pt x="245435" y="447488"/>
                      <a:pt x="251096" y="447311"/>
                      <a:pt x="256810" y="446948"/>
                    </a:cubicBezTo>
                    <a:cubicBezTo>
                      <a:pt x="307862" y="443717"/>
                      <a:pt x="349758" y="430505"/>
                      <a:pt x="384885" y="406570"/>
                    </a:cubicBezTo>
                    <a:lnTo>
                      <a:pt x="280888" y="332474"/>
                    </a:lnTo>
                    <a:cubicBezTo>
                      <a:pt x="250914" y="368870"/>
                      <a:pt x="220222" y="393140"/>
                      <a:pt x="168122" y="393140"/>
                    </a:cubicBezTo>
                    <a:cubicBezTo>
                      <a:pt x="98180" y="393140"/>
                      <a:pt x="48940" y="334618"/>
                      <a:pt x="48940" y="259678"/>
                    </a:cubicBezTo>
                    <a:lnTo>
                      <a:pt x="48940" y="258254"/>
                    </a:lnTo>
                    <a:cubicBezTo>
                      <a:pt x="48940" y="185457"/>
                      <a:pt x="98181" y="126221"/>
                      <a:pt x="168122" y="126221"/>
                    </a:cubicBezTo>
                    <a:cubicBezTo>
                      <a:pt x="215939" y="126221"/>
                      <a:pt x="248771" y="149058"/>
                      <a:pt x="277313" y="184737"/>
                    </a:cubicBezTo>
                    <a:lnTo>
                      <a:pt x="381521" y="104095"/>
                    </a:lnTo>
                    <a:cubicBezTo>
                      <a:pt x="351336" y="62230"/>
                      <a:pt x="311166" y="29030"/>
                      <a:pt x="256300" y="12135"/>
                    </a:cubicBezTo>
                    <a:cubicBezTo>
                      <a:pt x="255601" y="11938"/>
                      <a:pt x="254953" y="11767"/>
                      <a:pt x="254239" y="11560"/>
                    </a:cubicBezTo>
                    <a:cubicBezTo>
                      <a:pt x="247044" y="9468"/>
                      <a:pt x="240131" y="7794"/>
                      <a:pt x="233345" y="6303"/>
                    </a:cubicBezTo>
                    <a:cubicBezTo>
                      <a:pt x="214907" y="2430"/>
                      <a:pt x="194997" y="232"/>
                      <a:pt x="173404" y="0"/>
                    </a:cubicBezTo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4">
                <a:extLst>
                  <a:ext uri="{FF2B5EF4-FFF2-40B4-BE49-F238E27FC236}">
                    <a16:creationId xmlns:a16="http://schemas.microsoft.com/office/drawing/2014/main" id="{B091E8EF-3A04-6E59-E3A4-59D7A7419086}"/>
                  </a:ext>
                </a:extLst>
              </p:cNvPr>
              <p:cNvSpPr/>
              <p:nvPr/>
            </p:nvSpPr>
            <p:spPr>
              <a:xfrm>
                <a:off x="10077490" y="635344"/>
                <a:ext cx="420450" cy="471270"/>
              </a:xfrm>
              <a:custGeom>
                <a:avLst/>
                <a:gdLst>
                  <a:gd name="connsiteX0" fmla="*/ 57967 w 420450"/>
                  <a:gd name="connsiteY0" fmla="*/ 162176 h 471270"/>
                  <a:gd name="connsiteX1" fmla="*/ 70185 w 420450"/>
                  <a:gd name="connsiteY1" fmla="*/ 82408 h 471270"/>
                  <a:gd name="connsiteX2" fmla="*/ 107016 w 420450"/>
                  <a:gd name="connsiteY2" fmla="*/ 0 h 471270"/>
                  <a:gd name="connsiteX3" fmla="*/ 106928 w 420450"/>
                  <a:gd name="connsiteY3" fmla="*/ 52 h 471270"/>
                  <a:gd name="connsiteX4" fmla="*/ 0 w 420450"/>
                  <a:gd name="connsiteY4" fmla="*/ 211489 h 471270"/>
                  <a:gd name="connsiteX5" fmla="*/ 0 w 420450"/>
                  <a:gd name="connsiteY5" fmla="*/ 212919 h 471270"/>
                  <a:gd name="connsiteX6" fmla="*/ 257642 w 420450"/>
                  <a:gd name="connsiteY6" fmla="*/ 471270 h 471270"/>
                  <a:gd name="connsiteX7" fmla="*/ 420451 w 420450"/>
                  <a:gd name="connsiteY7" fmla="*/ 420368 h 471270"/>
                  <a:gd name="connsiteX8" fmla="*/ 420243 w 420450"/>
                  <a:gd name="connsiteY8" fmla="*/ 420429 h 471270"/>
                  <a:gd name="connsiteX9" fmla="*/ 352673 w 420450"/>
                  <a:gd name="connsiteY9" fmla="*/ 431286 h 471270"/>
                  <a:gd name="connsiteX10" fmla="*/ 334317 w 420450"/>
                  <a:gd name="connsiteY10" fmla="*/ 431866 h 471270"/>
                  <a:gd name="connsiteX11" fmla="*/ 238701 w 420450"/>
                  <a:gd name="connsiteY11" fmla="*/ 414935 h 471270"/>
                  <a:gd name="connsiteX12" fmla="*/ 57967 w 420450"/>
                  <a:gd name="connsiteY12" fmla="*/ 162176 h 47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0450" h="471270">
                    <a:moveTo>
                      <a:pt x="57967" y="162176"/>
                    </a:moveTo>
                    <a:cubicBezTo>
                      <a:pt x="57967" y="134409"/>
                      <a:pt x="62251" y="107617"/>
                      <a:pt x="70185" y="82408"/>
                    </a:cubicBezTo>
                    <a:cubicBezTo>
                      <a:pt x="77902" y="52513"/>
                      <a:pt x="90400" y="24762"/>
                      <a:pt x="107016" y="0"/>
                    </a:cubicBezTo>
                    <a:lnTo>
                      <a:pt x="106928" y="52"/>
                    </a:lnTo>
                    <a:cubicBezTo>
                      <a:pt x="41015" y="46815"/>
                      <a:pt x="0" y="123408"/>
                      <a:pt x="0" y="211489"/>
                    </a:cubicBezTo>
                    <a:lnTo>
                      <a:pt x="0" y="212919"/>
                    </a:lnTo>
                    <a:cubicBezTo>
                      <a:pt x="0" y="362080"/>
                      <a:pt x="114910" y="471270"/>
                      <a:pt x="257642" y="471270"/>
                    </a:cubicBezTo>
                    <a:cubicBezTo>
                      <a:pt x="328589" y="471270"/>
                      <a:pt x="380155" y="451604"/>
                      <a:pt x="420451" y="420368"/>
                    </a:cubicBezTo>
                    <a:lnTo>
                      <a:pt x="420243" y="420429"/>
                    </a:lnTo>
                    <a:cubicBezTo>
                      <a:pt x="399361" y="426152"/>
                      <a:pt x="376897" y="429747"/>
                      <a:pt x="352673" y="431286"/>
                    </a:cubicBezTo>
                    <a:cubicBezTo>
                      <a:pt x="346520" y="431674"/>
                      <a:pt x="340382" y="431866"/>
                      <a:pt x="334317" y="431866"/>
                    </a:cubicBezTo>
                    <a:cubicBezTo>
                      <a:pt x="300636" y="431866"/>
                      <a:pt x="268447" y="425874"/>
                      <a:pt x="238701" y="414935"/>
                    </a:cubicBezTo>
                    <a:cubicBezTo>
                      <a:pt x="133586" y="378367"/>
                      <a:pt x="57967" y="278903"/>
                      <a:pt x="57967" y="162176"/>
                    </a:cubicBezTo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0" name="Picture 16">
            <a:extLst>
              <a:ext uri="{FF2B5EF4-FFF2-40B4-BE49-F238E27FC236}">
                <a16:creationId xmlns:a16="http://schemas.microsoft.com/office/drawing/2014/main" id="{DAAA6816-7140-AA32-B6BE-69630BECCA18}"/>
              </a:ext>
            </a:extLst>
          </p:cNvPr>
          <p:cNvGrpSpPr/>
          <p:nvPr userDrawn="1"/>
        </p:nvGrpSpPr>
        <p:grpSpPr>
          <a:xfrm>
            <a:off x="782814" y="654386"/>
            <a:ext cx="1528216" cy="773576"/>
            <a:chOff x="10077490" y="587156"/>
            <a:chExt cx="1528216" cy="773576"/>
          </a:xfrm>
          <a:solidFill>
            <a:srgbClr val="FFFFFF"/>
          </a:solidFill>
        </p:grpSpPr>
        <p:grpSp>
          <p:nvGrpSpPr>
            <p:cNvPr id="11" name="Picture 16">
              <a:extLst>
                <a:ext uri="{FF2B5EF4-FFF2-40B4-BE49-F238E27FC236}">
                  <a16:creationId xmlns:a16="http://schemas.microsoft.com/office/drawing/2014/main" id="{618A6C50-1BEC-F376-A27D-8745EE33AAF5}"/>
                </a:ext>
              </a:extLst>
            </p:cNvPr>
            <p:cNvGrpSpPr/>
            <p:nvPr/>
          </p:nvGrpSpPr>
          <p:grpSpPr>
            <a:xfrm>
              <a:off x="10122521" y="1190554"/>
              <a:ext cx="1441147" cy="170178"/>
              <a:chOff x="10122521" y="1190554"/>
              <a:chExt cx="1441147" cy="170178"/>
            </a:xfrm>
            <a:solidFill>
              <a:srgbClr val="FFFFFF"/>
            </a:solidFill>
          </p:grpSpPr>
          <p:sp>
            <p:nvSpPr>
              <p:cNvPr id="35" name="Freeform: Shape 15">
                <a:extLst>
                  <a:ext uri="{FF2B5EF4-FFF2-40B4-BE49-F238E27FC236}">
                    <a16:creationId xmlns:a16="http://schemas.microsoft.com/office/drawing/2014/main" id="{AB698430-9CF5-D958-949A-B52ADB1076E1}"/>
                  </a:ext>
                </a:extLst>
              </p:cNvPr>
              <p:cNvSpPr/>
              <p:nvPr/>
            </p:nvSpPr>
            <p:spPr>
              <a:xfrm>
                <a:off x="10474783" y="1278483"/>
                <a:ext cx="26432" cy="26671"/>
              </a:xfrm>
              <a:custGeom>
                <a:avLst/>
                <a:gdLst>
                  <a:gd name="connsiteX0" fmla="*/ 13332 w 26432"/>
                  <a:gd name="connsiteY0" fmla="*/ 0 h 26671"/>
                  <a:gd name="connsiteX1" fmla="*/ 0 w 26432"/>
                  <a:gd name="connsiteY1" fmla="*/ 13339 h 26671"/>
                  <a:gd name="connsiteX2" fmla="*/ 13332 w 26432"/>
                  <a:gd name="connsiteY2" fmla="*/ 26672 h 26671"/>
                  <a:gd name="connsiteX3" fmla="*/ 26432 w 26432"/>
                  <a:gd name="connsiteY3" fmla="*/ 13339 h 26671"/>
                  <a:gd name="connsiteX4" fmla="*/ 13332 w 26432"/>
                  <a:gd name="connsiteY4" fmla="*/ 0 h 2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" h="26671">
                    <a:moveTo>
                      <a:pt x="13332" y="0"/>
                    </a:moveTo>
                    <a:cubicBezTo>
                      <a:pt x="5982" y="0"/>
                      <a:pt x="0" y="5982"/>
                      <a:pt x="0" y="13339"/>
                    </a:cubicBezTo>
                    <a:cubicBezTo>
                      <a:pt x="0" y="20690"/>
                      <a:pt x="5982" y="26672"/>
                      <a:pt x="13332" y="26672"/>
                    </a:cubicBezTo>
                    <a:cubicBezTo>
                      <a:pt x="20552" y="26672"/>
                      <a:pt x="26432" y="20690"/>
                      <a:pt x="26432" y="13339"/>
                    </a:cubicBezTo>
                    <a:cubicBezTo>
                      <a:pt x="26432" y="5984"/>
                      <a:pt x="20552" y="0"/>
                      <a:pt x="13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16">
                <a:extLst>
                  <a:ext uri="{FF2B5EF4-FFF2-40B4-BE49-F238E27FC236}">
                    <a16:creationId xmlns:a16="http://schemas.microsoft.com/office/drawing/2014/main" id="{92D82549-7071-8716-DC49-876EC1CC0D8F}"/>
                  </a:ext>
                </a:extLst>
              </p:cNvPr>
              <p:cNvSpPr/>
              <p:nvPr/>
            </p:nvSpPr>
            <p:spPr>
              <a:xfrm>
                <a:off x="10533904" y="1197501"/>
                <a:ext cx="79600" cy="163231"/>
              </a:xfrm>
              <a:custGeom>
                <a:avLst/>
                <a:gdLst>
                  <a:gd name="connsiteX0" fmla="*/ 71179 w 79600"/>
                  <a:gd name="connsiteY0" fmla="*/ 142234 h 163231"/>
                  <a:gd name="connsiteX1" fmla="*/ 70304 w 79600"/>
                  <a:gd name="connsiteY1" fmla="*/ 143109 h 163231"/>
                  <a:gd name="connsiteX2" fmla="*/ 56157 w 79600"/>
                  <a:gd name="connsiteY2" fmla="*/ 148094 h 163231"/>
                  <a:gd name="connsiteX3" fmla="*/ 36786 w 79600"/>
                  <a:gd name="connsiteY3" fmla="*/ 125660 h 163231"/>
                  <a:gd name="connsiteX4" fmla="*/ 36786 w 79600"/>
                  <a:gd name="connsiteY4" fmla="*/ 52895 h 163231"/>
                  <a:gd name="connsiteX5" fmla="*/ 74906 w 79600"/>
                  <a:gd name="connsiteY5" fmla="*/ 52895 h 163231"/>
                  <a:gd name="connsiteX6" fmla="*/ 74906 w 79600"/>
                  <a:gd name="connsiteY6" fmla="*/ 38221 h 163231"/>
                  <a:gd name="connsiteX7" fmla="*/ 36786 w 79600"/>
                  <a:gd name="connsiteY7" fmla="*/ 38221 h 163231"/>
                  <a:gd name="connsiteX8" fmla="*/ 36786 w 79600"/>
                  <a:gd name="connsiteY8" fmla="*/ 1949 h 163231"/>
                  <a:gd name="connsiteX9" fmla="*/ 34194 w 79600"/>
                  <a:gd name="connsiteY9" fmla="*/ 0 h 163231"/>
                  <a:gd name="connsiteX10" fmla="*/ 20704 w 79600"/>
                  <a:gd name="connsiteY10" fmla="*/ 1805 h 163231"/>
                  <a:gd name="connsiteX11" fmla="*/ 20704 w 79600"/>
                  <a:gd name="connsiteY11" fmla="*/ 38221 h 163231"/>
                  <a:gd name="connsiteX12" fmla="*/ 0 w 79600"/>
                  <a:gd name="connsiteY12" fmla="*/ 38221 h 163231"/>
                  <a:gd name="connsiteX13" fmla="*/ 0 w 79600"/>
                  <a:gd name="connsiteY13" fmla="*/ 52895 h 163231"/>
                  <a:gd name="connsiteX14" fmla="*/ 20704 w 79600"/>
                  <a:gd name="connsiteY14" fmla="*/ 52895 h 163231"/>
                  <a:gd name="connsiteX15" fmla="*/ 20704 w 79600"/>
                  <a:gd name="connsiteY15" fmla="*/ 125892 h 163231"/>
                  <a:gd name="connsiteX16" fmla="*/ 55451 w 79600"/>
                  <a:gd name="connsiteY16" fmla="*/ 163231 h 163231"/>
                  <a:gd name="connsiteX17" fmla="*/ 78076 w 79600"/>
                  <a:gd name="connsiteY17" fmla="*/ 155409 h 163231"/>
                  <a:gd name="connsiteX18" fmla="*/ 79601 w 79600"/>
                  <a:gd name="connsiteY18" fmla="*/ 152340 h 163231"/>
                  <a:gd name="connsiteX19" fmla="*/ 74596 w 79600"/>
                  <a:gd name="connsiteY19" fmla="*/ 142952 h 163231"/>
                  <a:gd name="connsiteX20" fmla="*/ 71179 w 79600"/>
                  <a:gd name="connsiteY20" fmla="*/ 142234 h 16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600" h="163231">
                    <a:moveTo>
                      <a:pt x="71179" y="142234"/>
                    </a:moveTo>
                    <a:lnTo>
                      <a:pt x="70304" y="143109"/>
                    </a:lnTo>
                    <a:cubicBezTo>
                      <a:pt x="66639" y="146788"/>
                      <a:pt x="60589" y="148094"/>
                      <a:pt x="56157" y="148094"/>
                    </a:cubicBezTo>
                    <a:cubicBezTo>
                      <a:pt x="40143" y="148094"/>
                      <a:pt x="36786" y="135896"/>
                      <a:pt x="36786" y="125660"/>
                    </a:cubicBezTo>
                    <a:lnTo>
                      <a:pt x="36786" y="52895"/>
                    </a:lnTo>
                    <a:lnTo>
                      <a:pt x="74906" y="52895"/>
                    </a:lnTo>
                    <a:lnTo>
                      <a:pt x="74906" y="38221"/>
                    </a:lnTo>
                    <a:lnTo>
                      <a:pt x="36786" y="38221"/>
                    </a:lnTo>
                    <a:lnTo>
                      <a:pt x="36786" y="1949"/>
                    </a:lnTo>
                    <a:lnTo>
                      <a:pt x="34194" y="0"/>
                    </a:lnTo>
                    <a:lnTo>
                      <a:pt x="20704" y="1805"/>
                    </a:lnTo>
                    <a:lnTo>
                      <a:pt x="20704" y="38221"/>
                    </a:lnTo>
                    <a:lnTo>
                      <a:pt x="0" y="38221"/>
                    </a:lnTo>
                    <a:lnTo>
                      <a:pt x="0" y="52895"/>
                    </a:lnTo>
                    <a:lnTo>
                      <a:pt x="20704" y="52895"/>
                    </a:lnTo>
                    <a:lnTo>
                      <a:pt x="20704" y="125892"/>
                    </a:lnTo>
                    <a:cubicBezTo>
                      <a:pt x="20704" y="149269"/>
                      <a:pt x="33694" y="163231"/>
                      <a:pt x="55451" y="163231"/>
                    </a:cubicBezTo>
                    <a:cubicBezTo>
                      <a:pt x="64066" y="163231"/>
                      <a:pt x="71888" y="160523"/>
                      <a:pt x="78076" y="155409"/>
                    </a:cubicBezTo>
                    <a:lnTo>
                      <a:pt x="79601" y="152340"/>
                    </a:lnTo>
                    <a:lnTo>
                      <a:pt x="74596" y="142952"/>
                    </a:lnTo>
                    <a:lnTo>
                      <a:pt x="71179" y="142234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8D5796B6-1984-216D-87CC-F059EBE1E78B}"/>
                  </a:ext>
                </a:extLst>
              </p:cNvPr>
              <p:cNvSpPr/>
              <p:nvPr/>
            </p:nvSpPr>
            <p:spPr>
              <a:xfrm>
                <a:off x="10281823" y="1235722"/>
                <a:ext cx="170793" cy="122185"/>
              </a:xfrm>
              <a:custGeom>
                <a:avLst/>
                <a:gdLst>
                  <a:gd name="connsiteX0" fmla="*/ 154732 w 170793"/>
                  <a:gd name="connsiteY0" fmla="*/ 0 h 122185"/>
                  <a:gd name="connsiteX1" fmla="*/ 123149 w 170793"/>
                  <a:gd name="connsiteY1" fmla="*/ 92059 h 122185"/>
                  <a:gd name="connsiteX2" fmla="*/ 90446 w 170793"/>
                  <a:gd name="connsiteY2" fmla="*/ 0 h 122185"/>
                  <a:gd name="connsiteX3" fmla="*/ 80416 w 170793"/>
                  <a:gd name="connsiteY3" fmla="*/ 0 h 122185"/>
                  <a:gd name="connsiteX4" fmla="*/ 47500 w 170793"/>
                  <a:gd name="connsiteY4" fmla="*/ 91601 h 122185"/>
                  <a:gd name="connsiteX5" fmla="*/ 16363 w 170793"/>
                  <a:gd name="connsiteY5" fmla="*/ 0 h 122185"/>
                  <a:gd name="connsiteX6" fmla="*/ 1902 w 170793"/>
                  <a:gd name="connsiteY6" fmla="*/ 0 h 122185"/>
                  <a:gd name="connsiteX7" fmla="*/ 0 w 170793"/>
                  <a:gd name="connsiteY7" fmla="*/ 3214 h 122185"/>
                  <a:gd name="connsiteX8" fmla="*/ 43015 w 170793"/>
                  <a:gd name="connsiteY8" fmla="*/ 122186 h 122185"/>
                  <a:gd name="connsiteX9" fmla="*/ 52327 w 170793"/>
                  <a:gd name="connsiteY9" fmla="*/ 122186 h 122185"/>
                  <a:gd name="connsiteX10" fmla="*/ 85318 w 170793"/>
                  <a:gd name="connsiteY10" fmla="*/ 30632 h 122185"/>
                  <a:gd name="connsiteX11" fmla="*/ 118296 w 170793"/>
                  <a:gd name="connsiteY11" fmla="*/ 122186 h 122185"/>
                  <a:gd name="connsiteX12" fmla="*/ 127601 w 170793"/>
                  <a:gd name="connsiteY12" fmla="*/ 122186 h 122185"/>
                  <a:gd name="connsiteX13" fmla="*/ 170499 w 170793"/>
                  <a:gd name="connsiteY13" fmla="*/ 4233 h 122185"/>
                  <a:gd name="connsiteX14" fmla="*/ 170793 w 170793"/>
                  <a:gd name="connsiteY14" fmla="*/ 3413 h 122185"/>
                  <a:gd name="connsiteX15" fmla="*/ 169425 w 170793"/>
                  <a:gd name="connsiteY15" fmla="*/ 0 h 12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793" h="122185">
                    <a:moveTo>
                      <a:pt x="154732" y="0"/>
                    </a:moveTo>
                    <a:lnTo>
                      <a:pt x="123149" y="92059"/>
                    </a:lnTo>
                    <a:lnTo>
                      <a:pt x="90446" y="0"/>
                    </a:lnTo>
                    <a:lnTo>
                      <a:pt x="80416" y="0"/>
                    </a:lnTo>
                    <a:lnTo>
                      <a:pt x="47500" y="91601"/>
                    </a:lnTo>
                    <a:lnTo>
                      <a:pt x="16363" y="0"/>
                    </a:lnTo>
                    <a:lnTo>
                      <a:pt x="1902" y="0"/>
                    </a:lnTo>
                    <a:lnTo>
                      <a:pt x="0" y="3214"/>
                    </a:lnTo>
                    <a:lnTo>
                      <a:pt x="43015" y="122186"/>
                    </a:lnTo>
                    <a:lnTo>
                      <a:pt x="52327" y="122186"/>
                    </a:lnTo>
                    <a:lnTo>
                      <a:pt x="85318" y="30632"/>
                    </a:lnTo>
                    <a:lnTo>
                      <a:pt x="118296" y="122186"/>
                    </a:lnTo>
                    <a:lnTo>
                      <a:pt x="127601" y="122186"/>
                    </a:lnTo>
                    <a:lnTo>
                      <a:pt x="170499" y="4233"/>
                    </a:lnTo>
                    <a:lnTo>
                      <a:pt x="170793" y="3413"/>
                    </a:lnTo>
                    <a:lnTo>
                      <a:pt x="1694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18">
                <a:extLst>
                  <a:ext uri="{FF2B5EF4-FFF2-40B4-BE49-F238E27FC236}">
                    <a16:creationId xmlns:a16="http://schemas.microsoft.com/office/drawing/2014/main" id="{19CB56FE-D6D7-CCD6-BA71-AD7EA9736978}"/>
                  </a:ext>
                </a:extLst>
              </p:cNvPr>
              <p:cNvSpPr/>
              <p:nvPr/>
            </p:nvSpPr>
            <p:spPr>
              <a:xfrm>
                <a:off x="10628864" y="1232899"/>
                <a:ext cx="104305" cy="127832"/>
              </a:xfrm>
              <a:custGeom>
                <a:avLst/>
                <a:gdLst>
                  <a:gd name="connsiteX0" fmla="*/ 54509 w 104305"/>
                  <a:gd name="connsiteY0" fmla="*/ 0 h 127832"/>
                  <a:gd name="connsiteX1" fmla="*/ 7296 w 104305"/>
                  <a:gd name="connsiteY1" fmla="*/ 18516 h 127832"/>
                  <a:gd name="connsiteX2" fmla="*/ 6591 w 104305"/>
                  <a:gd name="connsiteY2" fmla="*/ 19187 h 127832"/>
                  <a:gd name="connsiteX3" fmla="*/ 6591 w 104305"/>
                  <a:gd name="connsiteY3" fmla="*/ 21827 h 127832"/>
                  <a:gd name="connsiteX4" fmla="*/ 12867 w 104305"/>
                  <a:gd name="connsiteY4" fmla="*/ 30667 h 127832"/>
                  <a:gd name="connsiteX5" fmla="*/ 16102 w 104305"/>
                  <a:gd name="connsiteY5" fmla="*/ 30667 h 127832"/>
                  <a:gd name="connsiteX6" fmla="*/ 16752 w 104305"/>
                  <a:gd name="connsiteY6" fmla="*/ 30072 h 127832"/>
                  <a:gd name="connsiteX7" fmla="*/ 54509 w 104305"/>
                  <a:gd name="connsiteY7" fmla="*/ 15139 h 127832"/>
                  <a:gd name="connsiteX8" fmla="*/ 88463 w 104305"/>
                  <a:gd name="connsiteY8" fmla="*/ 46037 h 127832"/>
                  <a:gd name="connsiteX9" fmla="*/ 88463 w 104305"/>
                  <a:gd name="connsiteY9" fmla="*/ 56416 h 127832"/>
                  <a:gd name="connsiteX10" fmla="*/ 50980 w 104305"/>
                  <a:gd name="connsiteY10" fmla="*/ 47520 h 127832"/>
                  <a:gd name="connsiteX11" fmla="*/ 0 w 104305"/>
                  <a:gd name="connsiteY11" fmla="*/ 88141 h 127832"/>
                  <a:gd name="connsiteX12" fmla="*/ 47445 w 104305"/>
                  <a:gd name="connsiteY12" fmla="*/ 127833 h 127832"/>
                  <a:gd name="connsiteX13" fmla="*/ 88463 w 104305"/>
                  <a:gd name="connsiteY13" fmla="*/ 110951 h 127832"/>
                  <a:gd name="connsiteX14" fmla="*/ 88463 w 104305"/>
                  <a:gd name="connsiteY14" fmla="*/ 125009 h 127832"/>
                  <a:gd name="connsiteX15" fmla="*/ 104305 w 104305"/>
                  <a:gd name="connsiteY15" fmla="*/ 125009 h 127832"/>
                  <a:gd name="connsiteX16" fmla="*/ 104305 w 104305"/>
                  <a:gd name="connsiteY16" fmla="*/ 47916 h 127832"/>
                  <a:gd name="connsiteX17" fmla="*/ 54509 w 104305"/>
                  <a:gd name="connsiteY17" fmla="*/ 0 h 127832"/>
                  <a:gd name="connsiteX18" fmla="*/ 88463 w 104305"/>
                  <a:gd name="connsiteY18" fmla="*/ 72312 h 127832"/>
                  <a:gd name="connsiteX19" fmla="*/ 88463 w 104305"/>
                  <a:gd name="connsiteY19" fmla="*/ 80388 h 127832"/>
                  <a:gd name="connsiteX20" fmla="*/ 48157 w 104305"/>
                  <a:gd name="connsiteY20" fmla="*/ 112694 h 127832"/>
                  <a:gd name="connsiteX21" fmla="*/ 16555 w 104305"/>
                  <a:gd name="connsiteY21" fmla="*/ 88381 h 127832"/>
                  <a:gd name="connsiteX22" fmla="*/ 51221 w 104305"/>
                  <a:gd name="connsiteY22" fmla="*/ 62426 h 127832"/>
                  <a:gd name="connsiteX23" fmla="*/ 88463 w 104305"/>
                  <a:gd name="connsiteY23" fmla="*/ 72312 h 1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305" h="127832">
                    <a:moveTo>
                      <a:pt x="54509" y="0"/>
                    </a:moveTo>
                    <a:cubicBezTo>
                      <a:pt x="37033" y="0"/>
                      <a:pt x="19385" y="6919"/>
                      <a:pt x="7296" y="18516"/>
                    </a:cubicBezTo>
                    <a:lnTo>
                      <a:pt x="6591" y="19187"/>
                    </a:lnTo>
                    <a:lnTo>
                      <a:pt x="6591" y="21827"/>
                    </a:lnTo>
                    <a:lnTo>
                      <a:pt x="12867" y="30667"/>
                    </a:lnTo>
                    <a:lnTo>
                      <a:pt x="16102" y="30667"/>
                    </a:lnTo>
                    <a:lnTo>
                      <a:pt x="16752" y="30072"/>
                    </a:lnTo>
                    <a:cubicBezTo>
                      <a:pt x="27193" y="20582"/>
                      <a:pt x="40956" y="15139"/>
                      <a:pt x="54509" y="15139"/>
                    </a:cubicBezTo>
                    <a:cubicBezTo>
                      <a:pt x="75137" y="15139"/>
                      <a:pt x="88463" y="27268"/>
                      <a:pt x="88463" y="46037"/>
                    </a:cubicBezTo>
                    <a:lnTo>
                      <a:pt x="88463" y="56416"/>
                    </a:lnTo>
                    <a:cubicBezTo>
                      <a:pt x="79493" y="52026"/>
                      <a:pt x="66508" y="47520"/>
                      <a:pt x="50980" y="47520"/>
                    </a:cubicBezTo>
                    <a:cubicBezTo>
                      <a:pt x="20485" y="47520"/>
                      <a:pt x="0" y="63847"/>
                      <a:pt x="0" y="88141"/>
                    </a:cubicBezTo>
                    <a:cubicBezTo>
                      <a:pt x="0" y="111881"/>
                      <a:pt x="19069" y="127833"/>
                      <a:pt x="47445" y="127833"/>
                    </a:cubicBezTo>
                    <a:cubicBezTo>
                      <a:pt x="63534" y="127833"/>
                      <a:pt x="78419" y="121618"/>
                      <a:pt x="88463" y="110951"/>
                    </a:cubicBezTo>
                    <a:lnTo>
                      <a:pt x="88463" y="125009"/>
                    </a:lnTo>
                    <a:lnTo>
                      <a:pt x="104305" y="125009"/>
                    </a:lnTo>
                    <a:lnTo>
                      <a:pt x="104305" y="47916"/>
                    </a:lnTo>
                    <a:cubicBezTo>
                      <a:pt x="104306" y="18358"/>
                      <a:pt x="85223" y="0"/>
                      <a:pt x="54509" y="0"/>
                    </a:cubicBezTo>
                    <a:close/>
                    <a:moveTo>
                      <a:pt x="88463" y="72312"/>
                    </a:moveTo>
                    <a:lnTo>
                      <a:pt x="88463" y="80388"/>
                    </a:lnTo>
                    <a:cubicBezTo>
                      <a:pt x="88463" y="101371"/>
                      <a:pt x="67698" y="112694"/>
                      <a:pt x="48157" y="112694"/>
                    </a:cubicBezTo>
                    <a:cubicBezTo>
                      <a:pt x="29251" y="112694"/>
                      <a:pt x="16555" y="102923"/>
                      <a:pt x="16555" y="88381"/>
                    </a:cubicBezTo>
                    <a:cubicBezTo>
                      <a:pt x="16555" y="72853"/>
                      <a:pt x="30482" y="62426"/>
                      <a:pt x="51221" y="62426"/>
                    </a:cubicBezTo>
                    <a:cubicBezTo>
                      <a:pt x="65250" y="62426"/>
                      <a:pt x="79424" y="67417"/>
                      <a:pt x="88463" y="72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19">
                <a:extLst>
                  <a:ext uri="{FF2B5EF4-FFF2-40B4-BE49-F238E27FC236}">
                    <a16:creationId xmlns:a16="http://schemas.microsoft.com/office/drawing/2014/main" id="{03D8F0BA-6A9D-45CC-393D-2C140BFDB9F7}"/>
                  </a:ext>
                </a:extLst>
              </p:cNvPr>
              <p:cNvSpPr/>
              <p:nvPr/>
            </p:nvSpPr>
            <p:spPr>
              <a:xfrm>
                <a:off x="10161111" y="1232899"/>
                <a:ext cx="104312" cy="127832"/>
              </a:xfrm>
              <a:custGeom>
                <a:avLst/>
                <a:gdLst>
                  <a:gd name="connsiteX0" fmla="*/ 54516 w 104312"/>
                  <a:gd name="connsiteY0" fmla="*/ 0 h 127832"/>
                  <a:gd name="connsiteX1" fmla="*/ 7296 w 104312"/>
                  <a:gd name="connsiteY1" fmla="*/ 18516 h 127832"/>
                  <a:gd name="connsiteX2" fmla="*/ 6591 w 104312"/>
                  <a:gd name="connsiteY2" fmla="*/ 19187 h 127832"/>
                  <a:gd name="connsiteX3" fmla="*/ 6591 w 104312"/>
                  <a:gd name="connsiteY3" fmla="*/ 21827 h 127832"/>
                  <a:gd name="connsiteX4" fmla="*/ 12867 w 104312"/>
                  <a:gd name="connsiteY4" fmla="*/ 30667 h 127832"/>
                  <a:gd name="connsiteX5" fmla="*/ 16102 w 104312"/>
                  <a:gd name="connsiteY5" fmla="*/ 30667 h 127832"/>
                  <a:gd name="connsiteX6" fmla="*/ 16752 w 104312"/>
                  <a:gd name="connsiteY6" fmla="*/ 30072 h 127832"/>
                  <a:gd name="connsiteX7" fmla="*/ 54516 w 104312"/>
                  <a:gd name="connsiteY7" fmla="*/ 15139 h 127832"/>
                  <a:gd name="connsiteX8" fmla="*/ 88463 w 104312"/>
                  <a:gd name="connsiteY8" fmla="*/ 46037 h 127832"/>
                  <a:gd name="connsiteX9" fmla="*/ 88463 w 104312"/>
                  <a:gd name="connsiteY9" fmla="*/ 56416 h 127832"/>
                  <a:gd name="connsiteX10" fmla="*/ 50987 w 104312"/>
                  <a:gd name="connsiteY10" fmla="*/ 47520 h 127832"/>
                  <a:gd name="connsiteX11" fmla="*/ 0 w 104312"/>
                  <a:gd name="connsiteY11" fmla="*/ 88141 h 127832"/>
                  <a:gd name="connsiteX12" fmla="*/ 47452 w 104312"/>
                  <a:gd name="connsiteY12" fmla="*/ 127833 h 127832"/>
                  <a:gd name="connsiteX13" fmla="*/ 88463 w 104312"/>
                  <a:gd name="connsiteY13" fmla="*/ 110958 h 127832"/>
                  <a:gd name="connsiteX14" fmla="*/ 88463 w 104312"/>
                  <a:gd name="connsiteY14" fmla="*/ 125009 h 127832"/>
                  <a:gd name="connsiteX15" fmla="*/ 104312 w 104312"/>
                  <a:gd name="connsiteY15" fmla="*/ 125009 h 127832"/>
                  <a:gd name="connsiteX16" fmla="*/ 104312 w 104312"/>
                  <a:gd name="connsiteY16" fmla="*/ 47916 h 127832"/>
                  <a:gd name="connsiteX17" fmla="*/ 54516 w 104312"/>
                  <a:gd name="connsiteY17" fmla="*/ 0 h 127832"/>
                  <a:gd name="connsiteX18" fmla="*/ 88463 w 104312"/>
                  <a:gd name="connsiteY18" fmla="*/ 72312 h 127832"/>
                  <a:gd name="connsiteX19" fmla="*/ 88463 w 104312"/>
                  <a:gd name="connsiteY19" fmla="*/ 80388 h 127832"/>
                  <a:gd name="connsiteX20" fmla="*/ 48157 w 104312"/>
                  <a:gd name="connsiteY20" fmla="*/ 112694 h 127832"/>
                  <a:gd name="connsiteX21" fmla="*/ 16554 w 104312"/>
                  <a:gd name="connsiteY21" fmla="*/ 88381 h 127832"/>
                  <a:gd name="connsiteX22" fmla="*/ 51214 w 104312"/>
                  <a:gd name="connsiteY22" fmla="*/ 62426 h 127832"/>
                  <a:gd name="connsiteX23" fmla="*/ 88463 w 104312"/>
                  <a:gd name="connsiteY23" fmla="*/ 72312 h 1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312" h="127832">
                    <a:moveTo>
                      <a:pt x="54516" y="0"/>
                    </a:moveTo>
                    <a:cubicBezTo>
                      <a:pt x="37045" y="0"/>
                      <a:pt x="19392" y="6919"/>
                      <a:pt x="7296" y="18516"/>
                    </a:cubicBezTo>
                    <a:lnTo>
                      <a:pt x="6591" y="19187"/>
                    </a:lnTo>
                    <a:lnTo>
                      <a:pt x="6591" y="21827"/>
                    </a:lnTo>
                    <a:lnTo>
                      <a:pt x="12867" y="30667"/>
                    </a:lnTo>
                    <a:lnTo>
                      <a:pt x="16102" y="30667"/>
                    </a:lnTo>
                    <a:lnTo>
                      <a:pt x="16752" y="30072"/>
                    </a:lnTo>
                    <a:cubicBezTo>
                      <a:pt x="27193" y="20582"/>
                      <a:pt x="40956" y="15139"/>
                      <a:pt x="54516" y="15139"/>
                    </a:cubicBezTo>
                    <a:cubicBezTo>
                      <a:pt x="75138" y="15139"/>
                      <a:pt x="88463" y="27268"/>
                      <a:pt x="88463" y="46037"/>
                    </a:cubicBezTo>
                    <a:lnTo>
                      <a:pt x="88463" y="56416"/>
                    </a:lnTo>
                    <a:cubicBezTo>
                      <a:pt x="79500" y="52026"/>
                      <a:pt x="66515" y="47520"/>
                      <a:pt x="50987" y="47520"/>
                    </a:cubicBezTo>
                    <a:cubicBezTo>
                      <a:pt x="20492" y="47520"/>
                      <a:pt x="0" y="63847"/>
                      <a:pt x="0" y="88141"/>
                    </a:cubicBezTo>
                    <a:cubicBezTo>
                      <a:pt x="0" y="111881"/>
                      <a:pt x="19069" y="127833"/>
                      <a:pt x="47452" y="127833"/>
                    </a:cubicBezTo>
                    <a:cubicBezTo>
                      <a:pt x="63548" y="127833"/>
                      <a:pt x="78426" y="121618"/>
                      <a:pt x="88463" y="110958"/>
                    </a:cubicBezTo>
                    <a:lnTo>
                      <a:pt x="88463" y="125009"/>
                    </a:lnTo>
                    <a:lnTo>
                      <a:pt x="104312" y="125009"/>
                    </a:lnTo>
                    <a:lnTo>
                      <a:pt x="104312" y="47916"/>
                    </a:lnTo>
                    <a:cubicBezTo>
                      <a:pt x="104312" y="18358"/>
                      <a:pt x="85229" y="0"/>
                      <a:pt x="54516" y="0"/>
                    </a:cubicBezTo>
                    <a:close/>
                    <a:moveTo>
                      <a:pt x="88463" y="72312"/>
                    </a:moveTo>
                    <a:lnTo>
                      <a:pt x="88463" y="80388"/>
                    </a:lnTo>
                    <a:cubicBezTo>
                      <a:pt x="88463" y="101371"/>
                      <a:pt x="67698" y="112694"/>
                      <a:pt x="48157" y="112694"/>
                    </a:cubicBezTo>
                    <a:cubicBezTo>
                      <a:pt x="29251" y="112694"/>
                      <a:pt x="16554" y="102923"/>
                      <a:pt x="16554" y="88381"/>
                    </a:cubicBezTo>
                    <a:cubicBezTo>
                      <a:pt x="16554" y="72853"/>
                      <a:pt x="30482" y="62426"/>
                      <a:pt x="51214" y="62426"/>
                    </a:cubicBezTo>
                    <a:cubicBezTo>
                      <a:pt x="65264" y="62426"/>
                      <a:pt x="79431" y="67417"/>
                      <a:pt x="88463" y="72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20">
                <a:extLst>
                  <a:ext uri="{FF2B5EF4-FFF2-40B4-BE49-F238E27FC236}">
                    <a16:creationId xmlns:a16="http://schemas.microsoft.com/office/drawing/2014/main" id="{2E8F0BC4-5834-C8CE-9CB6-E053697F1673}"/>
                  </a:ext>
                </a:extLst>
              </p:cNvPr>
              <p:cNvSpPr/>
              <p:nvPr/>
            </p:nvSpPr>
            <p:spPr>
              <a:xfrm>
                <a:off x="10122521" y="1192797"/>
                <a:ext cx="16082" cy="165110"/>
              </a:xfrm>
              <a:custGeom>
                <a:avLst/>
                <a:gdLst>
                  <a:gd name="connsiteX0" fmla="*/ 0 w 16082"/>
                  <a:gd name="connsiteY0" fmla="*/ 1805 h 165110"/>
                  <a:gd name="connsiteX1" fmla="*/ 0 w 16082"/>
                  <a:gd name="connsiteY1" fmla="*/ 165111 h 165110"/>
                  <a:gd name="connsiteX2" fmla="*/ 16083 w 16082"/>
                  <a:gd name="connsiteY2" fmla="*/ 165111 h 165110"/>
                  <a:gd name="connsiteX3" fmla="*/ 16083 w 16082"/>
                  <a:gd name="connsiteY3" fmla="*/ 1935 h 165110"/>
                  <a:gd name="connsiteX4" fmla="*/ 13471 w 16082"/>
                  <a:gd name="connsiteY4" fmla="*/ 0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82" h="165110">
                    <a:moveTo>
                      <a:pt x="0" y="1805"/>
                    </a:moveTo>
                    <a:lnTo>
                      <a:pt x="0" y="165111"/>
                    </a:lnTo>
                    <a:lnTo>
                      <a:pt x="16083" y="165111"/>
                    </a:lnTo>
                    <a:lnTo>
                      <a:pt x="16083" y="1935"/>
                    </a:lnTo>
                    <a:lnTo>
                      <a:pt x="134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21">
                <a:extLst>
                  <a:ext uri="{FF2B5EF4-FFF2-40B4-BE49-F238E27FC236}">
                    <a16:creationId xmlns:a16="http://schemas.microsoft.com/office/drawing/2014/main" id="{BC4CB3EB-8F71-684D-CF6A-DB05EE30B37A}"/>
                  </a:ext>
                </a:extLst>
              </p:cNvPr>
              <p:cNvSpPr/>
              <p:nvPr/>
            </p:nvSpPr>
            <p:spPr>
              <a:xfrm>
                <a:off x="10750642" y="1235722"/>
                <a:ext cx="111697" cy="122185"/>
              </a:xfrm>
              <a:custGeom>
                <a:avLst/>
                <a:gdLst>
                  <a:gd name="connsiteX0" fmla="*/ 109810 w 111697"/>
                  <a:gd name="connsiteY0" fmla="*/ 3624 h 122185"/>
                  <a:gd name="connsiteX1" fmla="*/ 107642 w 111697"/>
                  <a:gd name="connsiteY1" fmla="*/ 0 h 122185"/>
                  <a:gd name="connsiteX2" fmla="*/ 93461 w 111697"/>
                  <a:gd name="connsiteY2" fmla="*/ 0 h 122185"/>
                  <a:gd name="connsiteX3" fmla="*/ 56005 w 111697"/>
                  <a:gd name="connsiteY3" fmla="*/ 48655 h 122185"/>
                  <a:gd name="connsiteX4" fmla="*/ 18536 w 111697"/>
                  <a:gd name="connsiteY4" fmla="*/ 0 h 122185"/>
                  <a:gd name="connsiteX5" fmla="*/ 3399 w 111697"/>
                  <a:gd name="connsiteY5" fmla="*/ 0 h 122185"/>
                  <a:gd name="connsiteX6" fmla="*/ 1888 w 111697"/>
                  <a:gd name="connsiteY6" fmla="*/ 3823 h 122185"/>
                  <a:gd name="connsiteX7" fmla="*/ 45593 w 111697"/>
                  <a:gd name="connsiteY7" fmla="*/ 60369 h 122185"/>
                  <a:gd name="connsiteX8" fmla="*/ 0 w 111697"/>
                  <a:gd name="connsiteY8" fmla="*/ 118357 h 122185"/>
                  <a:gd name="connsiteX9" fmla="*/ 1518 w 111697"/>
                  <a:gd name="connsiteY9" fmla="*/ 122186 h 122185"/>
                  <a:gd name="connsiteX10" fmla="*/ 16178 w 111697"/>
                  <a:gd name="connsiteY10" fmla="*/ 122186 h 122185"/>
                  <a:gd name="connsiteX11" fmla="*/ 54857 w 111697"/>
                  <a:gd name="connsiteY11" fmla="*/ 72285 h 122185"/>
                  <a:gd name="connsiteX12" fmla="*/ 94898 w 111697"/>
                  <a:gd name="connsiteY12" fmla="*/ 122186 h 122185"/>
                  <a:gd name="connsiteX13" fmla="*/ 109523 w 111697"/>
                  <a:gd name="connsiteY13" fmla="*/ 122186 h 122185"/>
                  <a:gd name="connsiteX14" fmla="*/ 111697 w 111697"/>
                  <a:gd name="connsiteY14" fmla="*/ 118548 h 122185"/>
                  <a:gd name="connsiteX15" fmla="*/ 65490 w 111697"/>
                  <a:gd name="connsiteY15" fmla="*/ 60369 h 12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697" h="122185">
                    <a:moveTo>
                      <a:pt x="109810" y="3624"/>
                    </a:moveTo>
                    <a:lnTo>
                      <a:pt x="107642" y="0"/>
                    </a:lnTo>
                    <a:lnTo>
                      <a:pt x="93461" y="0"/>
                    </a:lnTo>
                    <a:lnTo>
                      <a:pt x="56005" y="48655"/>
                    </a:lnTo>
                    <a:lnTo>
                      <a:pt x="18536" y="0"/>
                    </a:lnTo>
                    <a:lnTo>
                      <a:pt x="3399" y="0"/>
                    </a:lnTo>
                    <a:lnTo>
                      <a:pt x="1888" y="3823"/>
                    </a:lnTo>
                    <a:lnTo>
                      <a:pt x="45593" y="60369"/>
                    </a:lnTo>
                    <a:lnTo>
                      <a:pt x="0" y="118357"/>
                    </a:lnTo>
                    <a:lnTo>
                      <a:pt x="1518" y="122186"/>
                    </a:lnTo>
                    <a:lnTo>
                      <a:pt x="16178" y="122186"/>
                    </a:lnTo>
                    <a:lnTo>
                      <a:pt x="54857" y="72285"/>
                    </a:lnTo>
                    <a:lnTo>
                      <a:pt x="94898" y="122186"/>
                    </a:lnTo>
                    <a:lnTo>
                      <a:pt x="109523" y="122186"/>
                    </a:lnTo>
                    <a:lnTo>
                      <a:pt x="111697" y="118548"/>
                    </a:lnTo>
                    <a:lnTo>
                      <a:pt x="65490" y="60369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22">
                <a:extLst>
                  <a:ext uri="{FF2B5EF4-FFF2-40B4-BE49-F238E27FC236}">
                    <a16:creationId xmlns:a16="http://schemas.microsoft.com/office/drawing/2014/main" id="{2674541F-96A8-3B06-0971-A0D5AA9D274F}"/>
                  </a:ext>
                </a:extLst>
              </p:cNvPr>
              <p:cNvSpPr/>
              <p:nvPr/>
            </p:nvSpPr>
            <p:spPr>
              <a:xfrm>
                <a:off x="11248286" y="1235722"/>
                <a:ext cx="102670" cy="125009"/>
              </a:xfrm>
              <a:custGeom>
                <a:avLst/>
                <a:gdLst>
                  <a:gd name="connsiteX0" fmla="*/ 86350 w 102670"/>
                  <a:gd name="connsiteY0" fmla="*/ 73086 h 125009"/>
                  <a:gd name="connsiteX1" fmla="*/ 49564 w 102670"/>
                  <a:gd name="connsiteY1" fmla="*/ 109873 h 125009"/>
                  <a:gd name="connsiteX2" fmla="*/ 16321 w 102670"/>
                  <a:gd name="connsiteY2" fmla="*/ 74974 h 125009"/>
                  <a:gd name="connsiteX3" fmla="*/ 16321 w 102670"/>
                  <a:gd name="connsiteY3" fmla="*/ 1 h 125009"/>
                  <a:gd name="connsiteX4" fmla="*/ 0 w 102670"/>
                  <a:gd name="connsiteY4" fmla="*/ 1 h 125009"/>
                  <a:gd name="connsiteX5" fmla="*/ 0 w 102670"/>
                  <a:gd name="connsiteY5" fmla="*/ 74974 h 125009"/>
                  <a:gd name="connsiteX6" fmla="*/ 48157 w 102670"/>
                  <a:gd name="connsiteY6" fmla="*/ 125010 h 125009"/>
                  <a:gd name="connsiteX7" fmla="*/ 87055 w 102670"/>
                  <a:gd name="connsiteY7" fmla="*/ 108128 h 125009"/>
                  <a:gd name="connsiteX8" fmla="*/ 87055 w 102670"/>
                  <a:gd name="connsiteY8" fmla="*/ 122186 h 125009"/>
                  <a:gd name="connsiteX9" fmla="*/ 102671 w 102670"/>
                  <a:gd name="connsiteY9" fmla="*/ 122186 h 125009"/>
                  <a:gd name="connsiteX10" fmla="*/ 102671 w 102670"/>
                  <a:gd name="connsiteY10" fmla="*/ 0 h 125009"/>
                  <a:gd name="connsiteX11" fmla="*/ 86350 w 102670"/>
                  <a:gd name="connsiteY11" fmla="*/ 0 h 125009"/>
                  <a:gd name="connsiteX12" fmla="*/ 86350 w 102670"/>
                  <a:gd name="connsiteY12" fmla="*/ 73086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670" h="125009">
                    <a:moveTo>
                      <a:pt x="86350" y="73086"/>
                    </a:moveTo>
                    <a:cubicBezTo>
                      <a:pt x="86350" y="95090"/>
                      <a:pt x="71567" y="109873"/>
                      <a:pt x="49564" y="109873"/>
                    </a:cubicBezTo>
                    <a:cubicBezTo>
                      <a:pt x="29681" y="109873"/>
                      <a:pt x="16321" y="95849"/>
                      <a:pt x="16321" y="74974"/>
                    </a:cubicBezTo>
                    <a:lnTo>
                      <a:pt x="16321" y="1"/>
                    </a:lnTo>
                    <a:lnTo>
                      <a:pt x="0" y="1"/>
                    </a:lnTo>
                    <a:lnTo>
                      <a:pt x="0" y="74974"/>
                    </a:lnTo>
                    <a:cubicBezTo>
                      <a:pt x="0" y="104437"/>
                      <a:pt x="19802" y="125010"/>
                      <a:pt x="48157" y="125010"/>
                    </a:cubicBezTo>
                    <a:cubicBezTo>
                      <a:pt x="64095" y="125010"/>
                      <a:pt x="77899" y="118938"/>
                      <a:pt x="87055" y="108128"/>
                    </a:cubicBezTo>
                    <a:lnTo>
                      <a:pt x="87055" y="122186"/>
                    </a:lnTo>
                    <a:lnTo>
                      <a:pt x="102671" y="122186"/>
                    </a:lnTo>
                    <a:lnTo>
                      <a:pt x="102671" y="0"/>
                    </a:lnTo>
                    <a:lnTo>
                      <a:pt x="86350" y="0"/>
                    </a:lnTo>
                    <a:lnTo>
                      <a:pt x="86350" y="73086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23">
                <a:extLst>
                  <a:ext uri="{FF2B5EF4-FFF2-40B4-BE49-F238E27FC236}">
                    <a16:creationId xmlns:a16="http://schemas.microsoft.com/office/drawing/2014/main" id="{05F12A4B-84E2-65F9-08CF-883055C8F545}"/>
                  </a:ext>
                </a:extLst>
              </p:cNvPr>
              <p:cNvSpPr/>
              <p:nvPr/>
            </p:nvSpPr>
            <p:spPr>
              <a:xfrm>
                <a:off x="11443840" y="1232898"/>
                <a:ext cx="119828" cy="127834"/>
              </a:xfrm>
              <a:custGeom>
                <a:avLst/>
                <a:gdLst>
                  <a:gd name="connsiteX0" fmla="*/ 105490 w 119828"/>
                  <a:gd name="connsiteY0" fmla="*/ 21367 h 127834"/>
                  <a:gd name="connsiteX1" fmla="*/ 60624 w 119828"/>
                  <a:gd name="connsiteY1" fmla="*/ 0 h 127834"/>
                  <a:gd name="connsiteX2" fmla="*/ 0 w 119828"/>
                  <a:gd name="connsiteY2" fmla="*/ 64150 h 127834"/>
                  <a:gd name="connsiteX3" fmla="*/ 62976 w 119828"/>
                  <a:gd name="connsiteY3" fmla="*/ 127834 h 127834"/>
                  <a:gd name="connsiteX4" fmla="*/ 116104 w 119828"/>
                  <a:gd name="connsiteY4" fmla="*/ 102885 h 127834"/>
                  <a:gd name="connsiteX5" fmla="*/ 116538 w 119828"/>
                  <a:gd name="connsiteY5" fmla="*/ 102290 h 127834"/>
                  <a:gd name="connsiteX6" fmla="*/ 116538 w 119828"/>
                  <a:gd name="connsiteY6" fmla="*/ 99316 h 127834"/>
                  <a:gd name="connsiteX7" fmla="*/ 108038 w 119828"/>
                  <a:gd name="connsiteY7" fmla="*/ 92226 h 127834"/>
                  <a:gd name="connsiteX8" fmla="*/ 104874 w 119828"/>
                  <a:gd name="connsiteY8" fmla="*/ 92226 h 127834"/>
                  <a:gd name="connsiteX9" fmla="*/ 104201 w 119828"/>
                  <a:gd name="connsiteY9" fmla="*/ 93149 h 127834"/>
                  <a:gd name="connsiteX10" fmla="*/ 62738 w 119828"/>
                  <a:gd name="connsiteY10" fmla="*/ 112697 h 127834"/>
                  <a:gd name="connsiteX11" fmla="*/ 16521 w 119828"/>
                  <a:gd name="connsiteY11" fmla="*/ 69962 h 127834"/>
                  <a:gd name="connsiteX12" fmla="*/ 117098 w 119828"/>
                  <a:gd name="connsiteY12" fmla="*/ 69962 h 127834"/>
                  <a:gd name="connsiteX13" fmla="*/ 119031 w 119828"/>
                  <a:gd name="connsiteY13" fmla="*/ 69948 h 127834"/>
                  <a:gd name="connsiteX14" fmla="*/ 119339 w 119828"/>
                  <a:gd name="connsiteY14" fmla="*/ 68041 h 127834"/>
                  <a:gd name="connsiteX15" fmla="*/ 119829 w 119828"/>
                  <a:gd name="connsiteY15" fmla="*/ 62503 h 127834"/>
                  <a:gd name="connsiteX16" fmla="*/ 105490 w 119828"/>
                  <a:gd name="connsiteY16" fmla="*/ 21367 h 127834"/>
                  <a:gd name="connsiteX17" fmla="*/ 16800 w 119828"/>
                  <a:gd name="connsiteY17" fmla="*/ 54577 h 127834"/>
                  <a:gd name="connsiteX18" fmla="*/ 60624 w 119828"/>
                  <a:gd name="connsiteY18" fmla="*/ 15139 h 127834"/>
                  <a:gd name="connsiteX19" fmla="*/ 94343 w 119828"/>
                  <a:gd name="connsiteY19" fmla="*/ 32349 h 127834"/>
                  <a:gd name="connsiteX20" fmla="*/ 103011 w 119828"/>
                  <a:gd name="connsiteY20" fmla="*/ 54577 h 127834"/>
                  <a:gd name="connsiteX21" fmla="*/ 16800 w 119828"/>
                  <a:gd name="connsiteY21" fmla="*/ 54577 h 12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828" h="127834">
                    <a:moveTo>
                      <a:pt x="105490" y="21367"/>
                    </a:moveTo>
                    <a:cubicBezTo>
                      <a:pt x="95029" y="7590"/>
                      <a:pt x="79094" y="0"/>
                      <a:pt x="60624" y="0"/>
                    </a:cubicBezTo>
                    <a:cubicBezTo>
                      <a:pt x="25497" y="0"/>
                      <a:pt x="0" y="26981"/>
                      <a:pt x="0" y="64150"/>
                    </a:cubicBezTo>
                    <a:cubicBezTo>
                      <a:pt x="0" y="105960"/>
                      <a:pt x="31678" y="127834"/>
                      <a:pt x="62976" y="127834"/>
                    </a:cubicBezTo>
                    <a:cubicBezTo>
                      <a:pt x="84303" y="127834"/>
                      <a:pt x="105154" y="118043"/>
                      <a:pt x="116104" y="102885"/>
                    </a:cubicBezTo>
                    <a:lnTo>
                      <a:pt x="116538" y="102290"/>
                    </a:lnTo>
                    <a:lnTo>
                      <a:pt x="116538" y="99316"/>
                    </a:lnTo>
                    <a:lnTo>
                      <a:pt x="108038" y="92226"/>
                    </a:lnTo>
                    <a:lnTo>
                      <a:pt x="104874" y="92226"/>
                    </a:lnTo>
                    <a:lnTo>
                      <a:pt x="104201" y="93149"/>
                    </a:lnTo>
                    <a:cubicBezTo>
                      <a:pt x="95673" y="104656"/>
                      <a:pt x="78618" y="112697"/>
                      <a:pt x="62738" y="112697"/>
                    </a:cubicBezTo>
                    <a:cubicBezTo>
                      <a:pt x="37897" y="112697"/>
                      <a:pt x="19194" y="95248"/>
                      <a:pt x="16521" y="69962"/>
                    </a:cubicBezTo>
                    <a:lnTo>
                      <a:pt x="117098" y="69962"/>
                    </a:lnTo>
                    <a:lnTo>
                      <a:pt x="119031" y="69948"/>
                    </a:lnTo>
                    <a:lnTo>
                      <a:pt x="119339" y="68041"/>
                    </a:lnTo>
                    <a:cubicBezTo>
                      <a:pt x="119577" y="66564"/>
                      <a:pt x="119829" y="65039"/>
                      <a:pt x="119829" y="62503"/>
                    </a:cubicBezTo>
                    <a:cubicBezTo>
                      <a:pt x="119829" y="46968"/>
                      <a:pt x="114718" y="32322"/>
                      <a:pt x="105490" y="21367"/>
                    </a:cubicBezTo>
                    <a:close/>
                    <a:moveTo>
                      <a:pt x="16800" y="54577"/>
                    </a:moveTo>
                    <a:cubicBezTo>
                      <a:pt x="19753" y="30878"/>
                      <a:pt x="37098" y="15139"/>
                      <a:pt x="60624" y="15139"/>
                    </a:cubicBezTo>
                    <a:cubicBezTo>
                      <a:pt x="75159" y="15139"/>
                      <a:pt x="86796" y="21054"/>
                      <a:pt x="94343" y="32349"/>
                    </a:cubicBezTo>
                    <a:cubicBezTo>
                      <a:pt x="98866" y="38325"/>
                      <a:pt x="101835" y="45969"/>
                      <a:pt x="103011" y="54577"/>
                    </a:cubicBezTo>
                    <a:lnTo>
                      <a:pt x="16800" y="54577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24">
                <a:extLst>
                  <a:ext uri="{FF2B5EF4-FFF2-40B4-BE49-F238E27FC236}">
                    <a16:creationId xmlns:a16="http://schemas.microsoft.com/office/drawing/2014/main" id="{EC5000EC-5084-F08F-ED03-606C4A409EC7}"/>
                  </a:ext>
                </a:extLst>
              </p:cNvPr>
              <p:cNvSpPr/>
              <p:nvPr/>
            </p:nvSpPr>
            <p:spPr>
              <a:xfrm>
                <a:off x="11155363" y="1197501"/>
                <a:ext cx="79588" cy="163231"/>
              </a:xfrm>
              <a:custGeom>
                <a:avLst/>
                <a:gdLst>
                  <a:gd name="connsiteX0" fmla="*/ 71176 w 79588"/>
                  <a:gd name="connsiteY0" fmla="*/ 142234 h 163231"/>
                  <a:gd name="connsiteX1" fmla="*/ 70301 w 79588"/>
                  <a:gd name="connsiteY1" fmla="*/ 143109 h 163231"/>
                  <a:gd name="connsiteX2" fmla="*/ 56148 w 79588"/>
                  <a:gd name="connsiteY2" fmla="*/ 148094 h 163231"/>
                  <a:gd name="connsiteX3" fmla="*/ 36785 w 79588"/>
                  <a:gd name="connsiteY3" fmla="*/ 125660 h 163231"/>
                  <a:gd name="connsiteX4" fmla="*/ 36785 w 79588"/>
                  <a:gd name="connsiteY4" fmla="*/ 52895 h 163231"/>
                  <a:gd name="connsiteX5" fmla="*/ 74897 w 79588"/>
                  <a:gd name="connsiteY5" fmla="*/ 52895 h 163231"/>
                  <a:gd name="connsiteX6" fmla="*/ 74897 w 79588"/>
                  <a:gd name="connsiteY6" fmla="*/ 38221 h 163231"/>
                  <a:gd name="connsiteX7" fmla="*/ 36785 w 79588"/>
                  <a:gd name="connsiteY7" fmla="*/ 38221 h 163231"/>
                  <a:gd name="connsiteX8" fmla="*/ 36785 w 79588"/>
                  <a:gd name="connsiteY8" fmla="*/ 1942 h 163231"/>
                  <a:gd name="connsiteX9" fmla="*/ 34180 w 79588"/>
                  <a:gd name="connsiteY9" fmla="*/ 0 h 163231"/>
                  <a:gd name="connsiteX10" fmla="*/ 20704 w 79588"/>
                  <a:gd name="connsiteY10" fmla="*/ 1805 h 163231"/>
                  <a:gd name="connsiteX11" fmla="*/ 20704 w 79588"/>
                  <a:gd name="connsiteY11" fmla="*/ 38221 h 163231"/>
                  <a:gd name="connsiteX12" fmla="*/ 0 w 79588"/>
                  <a:gd name="connsiteY12" fmla="*/ 38221 h 163231"/>
                  <a:gd name="connsiteX13" fmla="*/ 0 w 79588"/>
                  <a:gd name="connsiteY13" fmla="*/ 52895 h 163231"/>
                  <a:gd name="connsiteX14" fmla="*/ 20704 w 79588"/>
                  <a:gd name="connsiteY14" fmla="*/ 52895 h 163231"/>
                  <a:gd name="connsiteX15" fmla="*/ 20704 w 79588"/>
                  <a:gd name="connsiteY15" fmla="*/ 125892 h 163231"/>
                  <a:gd name="connsiteX16" fmla="*/ 55445 w 79588"/>
                  <a:gd name="connsiteY16" fmla="*/ 163231 h 163231"/>
                  <a:gd name="connsiteX17" fmla="*/ 78063 w 79588"/>
                  <a:gd name="connsiteY17" fmla="*/ 155409 h 163231"/>
                  <a:gd name="connsiteX18" fmla="*/ 79588 w 79588"/>
                  <a:gd name="connsiteY18" fmla="*/ 152340 h 163231"/>
                  <a:gd name="connsiteX19" fmla="*/ 74597 w 79588"/>
                  <a:gd name="connsiteY19" fmla="*/ 142952 h 163231"/>
                  <a:gd name="connsiteX20" fmla="*/ 71176 w 79588"/>
                  <a:gd name="connsiteY20" fmla="*/ 142234 h 16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588" h="163231">
                    <a:moveTo>
                      <a:pt x="71176" y="142234"/>
                    </a:moveTo>
                    <a:lnTo>
                      <a:pt x="70301" y="143109"/>
                    </a:lnTo>
                    <a:cubicBezTo>
                      <a:pt x="67190" y="146233"/>
                      <a:pt x="61898" y="148094"/>
                      <a:pt x="56148" y="148094"/>
                    </a:cubicBezTo>
                    <a:cubicBezTo>
                      <a:pt x="40141" y="148094"/>
                      <a:pt x="36785" y="135896"/>
                      <a:pt x="36785" y="125660"/>
                    </a:cubicBezTo>
                    <a:lnTo>
                      <a:pt x="36785" y="52895"/>
                    </a:lnTo>
                    <a:lnTo>
                      <a:pt x="74897" y="52895"/>
                    </a:lnTo>
                    <a:lnTo>
                      <a:pt x="74897" y="38221"/>
                    </a:lnTo>
                    <a:lnTo>
                      <a:pt x="36785" y="38221"/>
                    </a:lnTo>
                    <a:lnTo>
                      <a:pt x="36785" y="1942"/>
                    </a:lnTo>
                    <a:lnTo>
                      <a:pt x="34180" y="0"/>
                    </a:lnTo>
                    <a:lnTo>
                      <a:pt x="20704" y="1805"/>
                    </a:lnTo>
                    <a:lnTo>
                      <a:pt x="20704" y="38221"/>
                    </a:lnTo>
                    <a:lnTo>
                      <a:pt x="0" y="38221"/>
                    </a:lnTo>
                    <a:lnTo>
                      <a:pt x="0" y="52895"/>
                    </a:lnTo>
                    <a:lnTo>
                      <a:pt x="20704" y="52895"/>
                    </a:lnTo>
                    <a:lnTo>
                      <a:pt x="20704" y="125892"/>
                    </a:lnTo>
                    <a:cubicBezTo>
                      <a:pt x="20704" y="149269"/>
                      <a:pt x="33694" y="163231"/>
                      <a:pt x="55445" y="163231"/>
                    </a:cubicBezTo>
                    <a:cubicBezTo>
                      <a:pt x="64183" y="163231"/>
                      <a:pt x="71794" y="160599"/>
                      <a:pt x="78063" y="155409"/>
                    </a:cubicBezTo>
                    <a:lnTo>
                      <a:pt x="79588" y="152340"/>
                    </a:lnTo>
                    <a:lnTo>
                      <a:pt x="74597" y="142952"/>
                    </a:lnTo>
                    <a:lnTo>
                      <a:pt x="71176" y="142234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25">
                <a:extLst>
                  <a:ext uri="{FF2B5EF4-FFF2-40B4-BE49-F238E27FC236}">
                    <a16:creationId xmlns:a16="http://schemas.microsoft.com/office/drawing/2014/main" id="{20BAEEBC-9BF4-69D6-F042-D31BBA57378B}"/>
                  </a:ext>
                </a:extLst>
              </p:cNvPr>
              <p:cNvSpPr/>
              <p:nvPr/>
            </p:nvSpPr>
            <p:spPr>
              <a:xfrm>
                <a:off x="11379624" y="1232899"/>
                <a:ext cx="64777" cy="125009"/>
              </a:xfrm>
              <a:custGeom>
                <a:avLst/>
                <a:gdLst>
                  <a:gd name="connsiteX0" fmla="*/ 63492 w 64777"/>
                  <a:gd name="connsiteY0" fmla="*/ 3897 h 125009"/>
                  <a:gd name="connsiteX1" fmla="*/ 62849 w 64777"/>
                  <a:gd name="connsiteY1" fmla="*/ 3562 h 125009"/>
                  <a:gd name="connsiteX2" fmla="*/ 46972 w 64777"/>
                  <a:gd name="connsiteY2" fmla="*/ 0 h 125009"/>
                  <a:gd name="connsiteX3" fmla="*/ 15609 w 64777"/>
                  <a:gd name="connsiteY3" fmla="*/ 16752 h 125009"/>
                  <a:gd name="connsiteX4" fmla="*/ 15609 w 64777"/>
                  <a:gd name="connsiteY4" fmla="*/ 2824 h 125009"/>
                  <a:gd name="connsiteX5" fmla="*/ 0 w 64777"/>
                  <a:gd name="connsiteY5" fmla="*/ 2824 h 125009"/>
                  <a:gd name="connsiteX6" fmla="*/ 0 w 64777"/>
                  <a:gd name="connsiteY6" fmla="*/ 125010 h 125009"/>
                  <a:gd name="connsiteX7" fmla="*/ 16074 w 64777"/>
                  <a:gd name="connsiteY7" fmla="*/ 125010 h 125009"/>
                  <a:gd name="connsiteX8" fmla="*/ 16074 w 64777"/>
                  <a:gd name="connsiteY8" fmla="*/ 55206 h 125009"/>
                  <a:gd name="connsiteX9" fmla="*/ 45325 w 64777"/>
                  <a:gd name="connsiteY9" fmla="*/ 15378 h 125009"/>
                  <a:gd name="connsiteX10" fmla="*/ 56155 w 64777"/>
                  <a:gd name="connsiteY10" fmla="*/ 17874 h 125009"/>
                  <a:gd name="connsiteX11" fmla="*/ 57229 w 64777"/>
                  <a:gd name="connsiteY11" fmla="*/ 18509 h 125009"/>
                  <a:gd name="connsiteX12" fmla="*/ 60012 w 64777"/>
                  <a:gd name="connsiteY12" fmla="*/ 17115 h 125009"/>
                  <a:gd name="connsiteX13" fmla="*/ 64777 w 64777"/>
                  <a:gd name="connsiteY13" fmla="*/ 6448 h 125009"/>
                  <a:gd name="connsiteX14" fmla="*/ 63492 w 64777"/>
                  <a:gd name="connsiteY14" fmla="*/ 3897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777" h="125009">
                    <a:moveTo>
                      <a:pt x="63492" y="3897"/>
                    </a:moveTo>
                    <a:lnTo>
                      <a:pt x="62849" y="3562"/>
                    </a:lnTo>
                    <a:cubicBezTo>
                      <a:pt x="58316" y="1162"/>
                      <a:pt x="53126" y="0"/>
                      <a:pt x="46972" y="0"/>
                    </a:cubicBezTo>
                    <a:cubicBezTo>
                      <a:pt x="34330" y="0"/>
                      <a:pt x="23247" y="6010"/>
                      <a:pt x="15609" y="16752"/>
                    </a:cubicBezTo>
                    <a:lnTo>
                      <a:pt x="15609" y="2824"/>
                    </a:lnTo>
                    <a:lnTo>
                      <a:pt x="0" y="2824"/>
                    </a:lnTo>
                    <a:lnTo>
                      <a:pt x="0" y="125010"/>
                    </a:lnTo>
                    <a:lnTo>
                      <a:pt x="16074" y="125010"/>
                    </a:lnTo>
                    <a:lnTo>
                      <a:pt x="16074" y="55206"/>
                    </a:lnTo>
                    <a:cubicBezTo>
                      <a:pt x="16074" y="32498"/>
                      <a:pt x="28648" y="15378"/>
                      <a:pt x="45325" y="15378"/>
                    </a:cubicBezTo>
                    <a:cubicBezTo>
                      <a:pt x="49865" y="15378"/>
                      <a:pt x="53311" y="16171"/>
                      <a:pt x="56155" y="17874"/>
                    </a:cubicBezTo>
                    <a:lnTo>
                      <a:pt x="57229" y="18509"/>
                    </a:lnTo>
                    <a:lnTo>
                      <a:pt x="60012" y="17115"/>
                    </a:lnTo>
                    <a:lnTo>
                      <a:pt x="64777" y="6448"/>
                    </a:lnTo>
                    <a:lnTo>
                      <a:pt x="63492" y="3897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26">
                <a:extLst>
                  <a:ext uri="{FF2B5EF4-FFF2-40B4-BE49-F238E27FC236}">
                    <a16:creationId xmlns:a16="http://schemas.microsoft.com/office/drawing/2014/main" id="{7A300ACA-B963-35ED-1024-427A8C282BAF}"/>
                  </a:ext>
                </a:extLst>
              </p:cNvPr>
              <p:cNvSpPr/>
              <p:nvPr/>
            </p:nvSpPr>
            <p:spPr>
              <a:xfrm>
                <a:off x="10886402" y="1278483"/>
                <a:ext cx="26426" cy="26671"/>
              </a:xfrm>
              <a:custGeom>
                <a:avLst/>
                <a:gdLst>
                  <a:gd name="connsiteX0" fmla="*/ 13332 w 26426"/>
                  <a:gd name="connsiteY0" fmla="*/ 0 h 26671"/>
                  <a:gd name="connsiteX1" fmla="*/ 0 w 26426"/>
                  <a:gd name="connsiteY1" fmla="*/ 13339 h 26671"/>
                  <a:gd name="connsiteX2" fmla="*/ 13332 w 26426"/>
                  <a:gd name="connsiteY2" fmla="*/ 26672 h 26671"/>
                  <a:gd name="connsiteX3" fmla="*/ 26427 w 26426"/>
                  <a:gd name="connsiteY3" fmla="*/ 13339 h 26671"/>
                  <a:gd name="connsiteX4" fmla="*/ 13332 w 26426"/>
                  <a:gd name="connsiteY4" fmla="*/ 0 h 2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26" h="26671">
                    <a:moveTo>
                      <a:pt x="13332" y="0"/>
                    </a:moveTo>
                    <a:cubicBezTo>
                      <a:pt x="5982" y="0"/>
                      <a:pt x="0" y="5982"/>
                      <a:pt x="0" y="13339"/>
                    </a:cubicBezTo>
                    <a:cubicBezTo>
                      <a:pt x="0" y="20690"/>
                      <a:pt x="5982" y="26672"/>
                      <a:pt x="13332" y="26672"/>
                    </a:cubicBezTo>
                    <a:cubicBezTo>
                      <a:pt x="20552" y="26672"/>
                      <a:pt x="26427" y="20690"/>
                      <a:pt x="26427" y="13339"/>
                    </a:cubicBezTo>
                    <a:cubicBezTo>
                      <a:pt x="26425" y="5984"/>
                      <a:pt x="20552" y="0"/>
                      <a:pt x="13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27">
                <a:extLst>
                  <a:ext uri="{FF2B5EF4-FFF2-40B4-BE49-F238E27FC236}">
                    <a16:creationId xmlns:a16="http://schemas.microsoft.com/office/drawing/2014/main" id="{80D8E2FC-E84C-7CDA-BCDA-A649E049D0DA}"/>
                  </a:ext>
                </a:extLst>
              </p:cNvPr>
              <p:cNvSpPr/>
              <p:nvPr/>
            </p:nvSpPr>
            <p:spPr>
              <a:xfrm>
                <a:off x="10942695" y="1190554"/>
                <a:ext cx="83272" cy="167352"/>
              </a:xfrm>
              <a:custGeom>
                <a:avLst/>
                <a:gdLst>
                  <a:gd name="connsiteX0" fmla="*/ 81851 w 83272"/>
                  <a:gd name="connsiteY0" fmla="*/ 6003 h 167352"/>
                  <a:gd name="connsiteX1" fmla="*/ 59452 w 83272"/>
                  <a:gd name="connsiteY1" fmla="*/ 0 h 167352"/>
                  <a:gd name="connsiteX2" fmla="*/ 20464 w 83272"/>
                  <a:gd name="connsiteY2" fmla="*/ 42973 h 167352"/>
                  <a:gd name="connsiteX3" fmla="*/ 20464 w 83272"/>
                  <a:gd name="connsiteY3" fmla="*/ 45167 h 167352"/>
                  <a:gd name="connsiteX4" fmla="*/ 0 w 83272"/>
                  <a:gd name="connsiteY4" fmla="*/ 45167 h 167352"/>
                  <a:gd name="connsiteX5" fmla="*/ 0 w 83272"/>
                  <a:gd name="connsiteY5" fmla="*/ 59841 h 167352"/>
                  <a:gd name="connsiteX6" fmla="*/ 20464 w 83272"/>
                  <a:gd name="connsiteY6" fmla="*/ 59841 h 167352"/>
                  <a:gd name="connsiteX7" fmla="*/ 20464 w 83272"/>
                  <a:gd name="connsiteY7" fmla="*/ 167353 h 167352"/>
                  <a:gd name="connsiteX8" fmla="*/ 36552 w 83272"/>
                  <a:gd name="connsiteY8" fmla="*/ 167353 h 167352"/>
                  <a:gd name="connsiteX9" fmla="*/ 36552 w 83272"/>
                  <a:gd name="connsiteY9" fmla="*/ 59841 h 167352"/>
                  <a:gd name="connsiteX10" fmla="*/ 73728 w 83272"/>
                  <a:gd name="connsiteY10" fmla="*/ 59841 h 167352"/>
                  <a:gd name="connsiteX11" fmla="*/ 73728 w 83272"/>
                  <a:gd name="connsiteY11" fmla="*/ 45167 h 167352"/>
                  <a:gd name="connsiteX12" fmla="*/ 36552 w 83272"/>
                  <a:gd name="connsiteY12" fmla="*/ 45167 h 167352"/>
                  <a:gd name="connsiteX13" fmla="*/ 36552 w 83272"/>
                  <a:gd name="connsiteY13" fmla="*/ 42973 h 167352"/>
                  <a:gd name="connsiteX14" fmla="*/ 59690 w 83272"/>
                  <a:gd name="connsiteY14" fmla="*/ 14898 h 167352"/>
                  <a:gd name="connsiteX15" fmla="*/ 74520 w 83272"/>
                  <a:gd name="connsiteY15" fmla="*/ 19055 h 167352"/>
                  <a:gd name="connsiteX16" fmla="*/ 75491 w 83272"/>
                  <a:gd name="connsiteY16" fmla="*/ 19637 h 167352"/>
                  <a:gd name="connsiteX17" fmla="*/ 78493 w 83272"/>
                  <a:gd name="connsiteY17" fmla="*/ 18413 h 167352"/>
                  <a:gd name="connsiteX18" fmla="*/ 83272 w 83272"/>
                  <a:gd name="connsiteY18" fmla="*/ 9148 h 167352"/>
                  <a:gd name="connsiteX19" fmla="*/ 82616 w 83272"/>
                  <a:gd name="connsiteY19" fmla="*/ 6489 h 167352"/>
                  <a:gd name="connsiteX20" fmla="*/ 81851 w 83272"/>
                  <a:gd name="connsiteY20" fmla="*/ 6003 h 16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272" h="167352">
                    <a:moveTo>
                      <a:pt x="81851" y="6003"/>
                    </a:moveTo>
                    <a:cubicBezTo>
                      <a:pt x="75807" y="2133"/>
                      <a:pt x="67848" y="0"/>
                      <a:pt x="59452" y="0"/>
                    </a:cubicBezTo>
                    <a:cubicBezTo>
                      <a:pt x="40608" y="0"/>
                      <a:pt x="20464" y="11289"/>
                      <a:pt x="20464" y="42973"/>
                    </a:cubicBezTo>
                    <a:lnTo>
                      <a:pt x="20464" y="45167"/>
                    </a:lnTo>
                    <a:lnTo>
                      <a:pt x="0" y="45167"/>
                    </a:lnTo>
                    <a:lnTo>
                      <a:pt x="0" y="59841"/>
                    </a:lnTo>
                    <a:lnTo>
                      <a:pt x="20464" y="59841"/>
                    </a:lnTo>
                    <a:lnTo>
                      <a:pt x="20464" y="167353"/>
                    </a:lnTo>
                    <a:lnTo>
                      <a:pt x="36552" y="167353"/>
                    </a:lnTo>
                    <a:lnTo>
                      <a:pt x="36552" y="59841"/>
                    </a:lnTo>
                    <a:lnTo>
                      <a:pt x="73728" y="59841"/>
                    </a:lnTo>
                    <a:lnTo>
                      <a:pt x="73728" y="45167"/>
                    </a:lnTo>
                    <a:lnTo>
                      <a:pt x="36552" y="45167"/>
                    </a:lnTo>
                    <a:lnTo>
                      <a:pt x="36552" y="42973"/>
                    </a:lnTo>
                    <a:cubicBezTo>
                      <a:pt x="36552" y="24867"/>
                      <a:pt x="44771" y="14898"/>
                      <a:pt x="59690" y="14898"/>
                    </a:cubicBezTo>
                    <a:cubicBezTo>
                      <a:pt x="65017" y="14898"/>
                      <a:pt x="69734" y="16217"/>
                      <a:pt x="74520" y="19055"/>
                    </a:cubicBezTo>
                    <a:lnTo>
                      <a:pt x="75491" y="19637"/>
                    </a:lnTo>
                    <a:lnTo>
                      <a:pt x="78493" y="18413"/>
                    </a:lnTo>
                    <a:lnTo>
                      <a:pt x="83272" y="9148"/>
                    </a:lnTo>
                    <a:lnTo>
                      <a:pt x="82616" y="6489"/>
                    </a:lnTo>
                    <a:lnTo>
                      <a:pt x="81851" y="6003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28">
                <a:extLst>
                  <a:ext uri="{FF2B5EF4-FFF2-40B4-BE49-F238E27FC236}">
                    <a16:creationId xmlns:a16="http://schemas.microsoft.com/office/drawing/2014/main" id="{48E38EE5-49C2-9CDC-89C6-5E9031EB7C8F}"/>
                  </a:ext>
                </a:extLst>
              </p:cNvPr>
              <p:cNvSpPr/>
              <p:nvPr/>
            </p:nvSpPr>
            <p:spPr>
              <a:xfrm>
                <a:off x="11033497" y="1235722"/>
                <a:ext cx="102658" cy="125009"/>
              </a:xfrm>
              <a:custGeom>
                <a:avLst/>
                <a:gdLst>
                  <a:gd name="connsiteX0" fmla="*/ 86336 w 102658"/>
                  <a:gd name="connsiteY0" fmla="*/ 73086 h 125009"/>
                  <a:gd name="connsiteX1" fmla="*/ 49557 w 102658"/>
                  <a:gd name="connsiteY1" fmla="*/ 109873 h 125009"/>
                  <a:gd name="connsiteX2" fmla="*/ 16314 w 102658"/>
                  <a:gd name="connsiteY2" fmla="*/ 74974 h 125009"/>
                  <a:gd name="connsiteX3" fmla="*/ 16314 w 102658"/>
                  <a:gd name="connsiteY3" fmla="*/ 1 h 125009"/>
                  <a:gd name="connsiteX4" fmla="*/ 0 w 102658"/>
                  <a:gd name="connsiteY4" fmla="*/ 1 h 125009"/>
                  <a:gd name="connsiteX5" fmla="*/ 0 w 102658"/>
                  <a:gd name="connsiteY5" fmla="*/ 74974 h 125009"/>
                  <a:gd name="connsiteX6" fmla="*/ 48157 w 102658"/>
                  <a:gd name="connsiteY6" fmla="*/ 125010 h 125009"/>
                  <a:gd name="connsiteX7" fmla="*/ 87042 w 102658"/>
                  <a:gd name="connsiteY7" fmla="*/ 108135 h 125009"/>
                  <a:gd name="connsiteX8" fmla="*/ 87042 w 102658"/>
                  <a:gd name="connsiteY8" fmla="*/ 122186 h 125009"/>
                  <a:gd name="connsiteX9" fmla="*/ 102658 w 102658"/>
                  <a:gd name="connsiteY9" fmla="*/ 122186 h 125009"/>
                  <a:gd name="connsiteX10" fmla="*/ 102658 w 102658"/>
                  <a:gd name="connsiteY10" fmla="*/ 0 h 125009"/>
                  <a:gd name="connsiteX11" fmla="*/ 86338 w 102658"/>
                  <a:gd name="connsiteY11" fmla="*/ 0 h 125009"/>
                  <a:gd name="connsiteX12" fmla="*/ 86338 w 102658"/>
                  <a:gd name="connsiteY12" fmla="*/ 73086 h 12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658" h="125009">
                    <a:moveTo>
                      <a:pt x="86336" y="73086"/>
                    </a:moveTo>
                    <a:cubicBezTo>
                      <a:pt x="86336" y="95090"/>
                      <a:pt x="71553" y="109873"/>
                      <a:pt x="49557" y="109873"/>
                    </a:cubicBezTo>
                    <a:cubicBezTo>
                      <a:pt x="29674" y="109873"/>
                      <a:pt x="16314" y="95849"/>
                      <a:pt x="16314" y="74974"/>
                    </a:cubicBezTo>
                    <a:lnTo>
                      <a:pt x="16314" y="1"/>
                    </a:lnTo>
                    <a:lnTo>
                      <a:pt x="0" y="1"/>
                    </a:lnTo>
                    <a:lnTo>
                      <a:pt x="0" y="74974"/>
                    </a:lnTo>
                    <a:cubicBezTo>
                      <a:pt x="0" y="104437"/>
                      <a:pt x="19802" y="125010"/>
                      <a:pt x="48157" y="125010"/>
                    </a:cubicBezTo>
                    <a:cubicBezTo>
                      <a:pt x="64088" y="125010"/>
                      <a:pt x="77892" y="118938"/>
                      <a:pt x="87042" y="108135"/>
                    </a:cubicBezTo>
                    <a:lnTo>
                      <a:pt x="87042" y="122186"/>
                    </a:lnTo>
                    <a:lnTo>
                      <a:pt x="102658" y="122186"/>
                    </a:lnTo>
                    <a:lnTo>
                      <a:pt x="102658" y="0"/>
                    </a:lnTo>
                    <a:lnTo>
                      <a:pt x="86338" y="0"/>
                    </a:lnTo>
                    <a:lnTo>
                      <a:pt x="86338" y="73086"/>
                    </a:lnTo>
                    <a:close/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F7C327C1-F72D-FCDB-E126-743296D396E9}"/>
                </a:ext>
              </a:extLst>
            </p:cNvPr>
            <p:cNvSpPr/>
            <p:nvPr/>
          </p:nvSpPr>
          <p:spPr>
            <a:xfrm>
              <a:off x="11177208" y="587156"/>
              <a:ext cx="428498" cy="519473"/>
            </a:xfrm>
            <a:custGeom>
              <a:avLst/>
              <a:gdLst>
                <a:gd name="connsiteX0" fmla="*/ 212552 w 428498"/>
                <a:gd name="connsiteY0" fmla="*/ 0 h 519473"/>
                <a:gd name="connsiteX1" fmla="*/ 22303 w 428498"/>
                <a:gd name="connsiteY1" fmla="*/ 159494 h 519473"/>
                <a:gd name="connsiteX2" fmla="*/ 22303 w 428498"/>
                <a:gd name="connsiteY2" fmla="*/ 160943 h 519473"/>
                <a:gd name="connsiteX3" fmla="*/ 208263 w 428498"/>
                <a:gd name="connsiteY3" fmla="*/ 317612 h 519473"/>
                <a:gd name="connsiteX4" fmla="*/ 294935 w 428498"/>
                <a:gd name="connsiteY4" fmla="*/ 369422 h 519473"/>
                <a:gd name="connsiteX5" fmla="*/ 294935 w 428498"/>
                <a:gd name="connsiteY5" fmla="*/ 370871 h 519473"/>
                <a:gd name="connsiteX6" fmla="*/ 234678 w 428498"/>
                <a:gd name="connsiteY6" fmla="*/ 408958 h 519473"/>
                <a:gd name="connsiteX7" fmla="*/ 73123 w 428498"/>
                <a:gd name="connsiteY7" fmla="*/ 349193 h 519473"/>
                <a:gd name="connsiteX8" fmla="*/ 0 w 428498"/>
                <a:gd name="connsiteY8" fmla="*/ 438094 h 519473"/>
                <a:gd name="connsiteX9" fmla="*/ 229685 w 428498"/>
                <a:gd name="connsiteY9" fmla="*/ 519473 h 519473"/>
                <a:gd name="connsiteX10" fmla="*/ 428498 w 428498"/>
                <a:gd name="connsiteY10" fmla="*/ 357069 h 519473"/>
                <a:gd name="connsiteX11" fmla="*/ 428498 w 428498"/>
                <a:gd name="connsiteY11" fmla="*/ 355620 h 519473"/>
                <a:gd name="connsiteX12" fmla="*/ 244710 w 428498"/>
                <a:gd name="connsiteY12" fmla="*/ 200407 h 519473"/>
                <a:gd name="connsiteX13" fmla="*/ 155863 w 428498"/>
                <a:gd name="connsiteY13" fmla="*/ 147870 h 519473"/>
                <a:gd name="connsiteX14" fmla="*/ 155863 w 428498"/>
                <a:gd name="connsiteY14" fmla="*/ 146415 h 519473"/>
                <a:gd name="connsiteX15" fmla="*/ 208983 w 428498"/>
                <a:gd name="connsiteY15" fmla="*/ 110504 h 519473"/>
                <a:gd name="connsiteX16" fmla="*/ 348106 w 428498"/>
                <a:gd name="connsiteY16" fmla="*/ 159378 h 519473"/>
                <a:gd name="connsiteX17" fmla="*/ 413781 w 428498"/>
                <a:gd name="connsiteY17" fmla="*/ 64958 h 519473"/>
                <a:gd name="connsiteX18" fmla="*/ 212552 w 428498"/>
                <a:gd name="connsiteY18" fmla="*/ 0 h 51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8498" h="519473">
                  <a:moveTo>
                    <a:pt x="212552" y="0"/>
                  </a:moveTo>
                  <a:cubicBezTo>
                    <a:pt x="98761" y="0"/>
                    <a:pt x="22303" y="64092"/>
                    <a:pt x="22303" y="159494"/>
                  </a:cubicBezTo>
                  <a:lnTo>
                    <a:pt x="22303" y="160943"/>
                  </a:lnTo>
                  <a:cubicBezTo>
                    <a:pt x="22303" y="265876"/>
                    <a:pt x="106519" y="293978"/>
                    <a:pt x="208263" y="317612"/>
                  </a:cubicBezTo>
                  <a:cubicBezTo>
                    <a:pt x="274688" y="333268"/>
                    <a:pt x="294935" y="345373"/>
                    <a:pt x="294935" y="369422"/>
                  </a:cubicBezTo>
                  <a:lnTo>
                    <a:pt x="294935" y="370871"/>
                  </a:lnTo>
                  <a:cubicBezTo>
                    <a:pt x="294935" y="395078"/>
                    <a:pt x="272974" y="408958"/>
                    <a:pt x="234678" y="408958"/>
                  </a:cubicBezTo>
                  <a:cubicBezTo>
                    <a:pt x="177281" y="408958"/>
                    <a:pt x="122943" y="388852"/>
                    <a:pt x="73123" y="349193"/>
                  </a:cubicBezTo>
                  <a:lnTo>
                    <a:pt x="0" y="438094"/>
                  </a:lnTo>
                  <a:cubicBezTo>
                    <a:pt x="58875" y="490595"/>
                    <a:pt x="140299" y="519473"/>
                    <a:pt x="229685" y="519473"/>
                  </a:cubicBezTo>
                  <a:cubicBezTo>
                    <a:pt x="352321" y="519473"/>
                    <a:pt x="428498" y="457246"/>
                    <a:pt x="428498" y="357069"/>
                  </a:cubicBezTo>
                  <a:lnTo>
                    <a:pt x="428498" y="355620"/>
                  </a:lnTo>
                  <a:cubicBezTo>
                    <a:pt x="428498" y="260556"/>
                    <a:pt x="355024" y="224820"/>
                    <a:pt x="244710" y="200407"/>
                  </a:cubicBezTo>
                  <a:cubicBezTo>
                    <a:pt x="174126" y="184107"/>
                    <a:pt x="155863" y="173305"/>
                    <a:pt x="155863" y="147870"/>
                  </a:cubicBezTo>
                  <a:lnTo>
                    <a:pt x="155863" y="146415"/>
                  </a:lnTo>
                  <a:cubicBezTo>
                    <a:pt x="155863" y="129055"/>
                    <a:pt x="169816" y="110504"/>
                    <a:pt x="208983" y="110504"/>
                  </a:cubicBezTo>
                  <a:cubicBezTo>
                    <a:pt x="253821" y="110504"/>
                    <a:pt x="303100" y="127843"/>
                    <a:pt x="348106" y="159378"/>
                  </a:cubicBezTo>
                  <a:lnTo>
                    <a:pt x="413781" y="64958"/>
                  </a:lnTo>
                  <a:cubicBezTo>
                    <a:pt x="359183" y="21255"/>
                    <a:pt x="293319" y="0"/>
                    <a:pt x="212552" y="0"/>
                  </a:cubicBezTo>
                </a:path>
              </a:pathLst>
            </a:custGeom>
            <a:solidFill>
              <a:srgbClr val="FFFFFF"/>
            </a:solidFill>
            <a:ln w="13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6">
              <a:extLst>
                <a:ext uri="{FF2B5EF4-FFF2-40B4-BE49-F238E27FC236}">
                  <a16:creationId xmlns:a16="http://schemas.microsoft.com/office/drawing/2014/main" id="{332AF332-A96A-510A-3F19-C9F47157E933}"/>
                </a:ext>
              </a:extLst>
            </p:cNvPr>
            <p:cNvSpPr/>
            <p:nvPr/>
          </p:nvSpPr>
          <p:spPr>
            <a:xfrm>
              <a:off x="10610590" y="598627"/>
              <a:ext cx="515146" cy="496372"/>
            </a:xfrm>
            <a:custGeom>
              <a:avLst/>
              <a:gdLst>
                <a:gd name="connsiteX0" fmla="*/ 515147 w 515146"/>
                <a:gd name="connsiteY0" fmla="*/ 0 h 496372"/>
                <a:gd name="connsiteX1" fmla="*/ 381234 w 515146"/>
                <a:gd name="connsiteY1" fmla="*/ 0 h 496372"/>
                <a:gd name="connsiteX2" fmla="*/ 257576 w 515146"/>
                <a:gd name="connsiteY2" fmla="*/ 205739 h 496372"/>
                <a:gd name="connsiteX3" fmla="*/ 133917 w 515146"/>
                <a:gd name="connsiteY3" fmla="*/ 0 h 496372"/>
                <a:gd name="connsiteX4" fmla="*/ 0 w 515146"/>
                <a:gd name="connsiteY4" fmla="*/ 0 h 496372"/>
                <a:gd name="connsiteX5" fmla="*/ 0 w 515146"/>
                <a:gd name="connsiteY5" fmla="*/ 496372 h 496372"/>
                <a:gd name="connsiteX6" fmla="*/ 119778 w 515146"/>
                <a:gd name="connsiteY6" fmla="*/ 496372 h 496372"/>
                <a:gd name="connsiteX7" fmla="*/ 119778 w 515146"/>
                <a:gd name="connsiteY7" fmla="*/ 184505 h 496372"/>
                <a:gd name="connsiteX8" fmla="*/ 256141 w 515146"/>
                <a:gd name="connsiteY8" fmla="*/ 398153 h 496372"/>
                <a:gd name="connsiteX9" fmla="*/ 393224 w 515146"/>
                <a:gd name="connsiteY9" fmla="*/ 183002 h 496372"/>
                <a:gd name="connsiteX10" fmla="*/ 393224 w 515146"/>
                <a:gd name="connsiteY10" fmla="*/ 496372 h 496372"/>
                <a:gd name="connsiteX11" fmla="*/ 515147 w 515146"/>
                <a:gd name="connsiteY11" fmla="*/ 496372 h 49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146" h="496372">
                  <a:moveTo>
                    <a:pt x="515147" y="0"/>
                  </a:moveTo>
                  <a:lnTo>
                    <a:pt x="381234" y="0"/>
                  </a:lnTo>
                  <a:lnTo>
                    <a:pt x="257576" y="205739"/>
                  </a:lnTo>
                  <a:lnTo>
                    <a:pt x="133917" y="0"/>
                  </a:lnTo>
                  <a:lnTo>
                    <a:pt x="0" y="0"/>
                  </a:lnTo>
                  <a:lnTo>
                    <a:pt x="0" y="496372"/>
                  </a:lnTo>
                  <a:lnTo>
                    <a:pt x="119778" y="496372"/>
                  </a:lnTo>
                  <a:lnTo>
                    <a:pt x="119778" y="184505"/>
                  </a:lnTo>
                  <a:lnTo>
                    <a:pt x="256141" y="398153"/>
                  </a:lnTo>
                  <a:lnTo>
                    <a:pt x="393224" y="183002"/>
                  </a:lnTo>
                  <a:lnTo>
                    <a:pt x="393224" y="496372"/>
                  </a:lnTo>
                  <a:lnTo>
                    <a:pt x="515147" y="496372"/>
                  </a:lnTo>
                  <a:close/>
                </a:path>
              </a:pathLst>
            </a:custGeom>
            <a:solidFill>
              <a:srgbClr val="FFFFFF"/>
            </a:solidFill>
            <a:ln w="13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Picture 16">
              <a:extLst>
                <a:ext uri="{FF2B5EF4-FFF2-40B4-BE49-F238E27FC236}">
                  <a16:creationId xmlns:a16="http://schemas.microsoft.com/office/drawing/2014/main" id="{A69C8CE3-C9C0-AE8F-0B08-FD197AB81876}"/>
                </a:ext>
              </a:extLst>
            </p:cNvPr>
            <p:cNvGrpSpPr/>
            <p:nvPr/>
          </p:nvGrpSpPr>
          <p:grpSpPr>
            <a:xfrm>
              <a:off x="10077490" y="587156"/>
              <a:ext cx="478688" cy="519459"/>
              <a:chOff x="10077490" y="587156"/>
              <a:chExt cx="478688" cy="519459"/>
            </a:xfrm>
            <a:solidFill>
              <a:srgbClr val="FFFFFF"/>
            </a:solidFill>
          </p:grpSpPr>
          <p:sp>
            <p:nvSpPr>
              <p:cNvPr id="33" name="Freeform: Shape 13">
                <a:extLst>
                  <a:ext uri="{FF2B5EF4-FFF2-40B4-BE49-F238E27FC236}">
                    <a16:creationId xmlns:a16="http://schemas.microsoft.com/office/drawing/2014/main" id="{7EE91E1B-2399-599C-1532-3D2C2BAE8368}"/>
                  </a:ext>
                </a:extLst>
              </p:cNvPr>
              <p:cNvSpPr/>
              <p:nvPr/>
            </p:nvSpPr>
            <p:spPr>
              <a:xfrm>
                <a:off x="10171293" y="587156"/>
                <a:ext cx="384885" cy="447487"/>
              </a:xfrm>
              <a:custGeom>
                <a:avLst/>
                <a:gdLst>
                  <a:gd name="connsiteX0" fmla="*/ 173404 w 384885"/>
                  <a:gd name="connsiteY0" fmla="*/ 0 h 447487"/>
                  <a:gd name="connsiteX1" fmla="*/ 40600 w 384885"/>
                  <a:gd name="connsiteY1" fmla="*/ 66575 h 447487"/>
                  <a:gd name="connsiteX2" fmla="*/ 36240 w 384885"/>
                  <a:gd name="connsiteY2" fmla="*/ 73154 h 447487"/>
                  <a:gd name="connsiteX3" fmla="*/ 539 w 384885"/>
                  <a:gd name="connsiteY3" fmla="*/ 219217 h 447487"/>
                  <a:gd name="connsiteX4" fmla="*/ 632 w 384885"/>
                  <a:gd name="connsiteY4" fmla="*/ 220641 h 447487"/>
                  <a:gd name="connsiteX5" fmla="*/ 239816 w 384885"/>
                  <a:gd name="connsiteY5" fmla="*/ 447488 h 447487"/>
                  <a:gd name="connsiteX6" fmla="*/ 256810 w 384885"/>
                  <a:gd name="connsiteY6" fmla="*/ 446948 h 447487"/>
                  <a:gd name="connsiteX7" fmla="*/ 384885 w 384885"/>
                  <a:gd name="connsiteY7" fmla="*/ 406570 h 447487"/>
                  <a:gd name="connsiteX8" fmla="*/ 280888 w 384885"/>
                  <a:gd name="connsiteY8" fmla="*/ 332474 h 447487"/>
                  <a:gd name="connsiteX9" fmla="*/ 168122 w 384885"/>
                  <a:gd name="connsiteY9" fmla="*/ 393140 h 447487"/>
                  <a:gd name="connsiteX10" fmla="*/ 48940 w 384885"/>
                  <a:gd name="connsiteY10" fmla="*/ 259678 h 447487"/>
                  <a:gd name="connsiteX11" fmla="*/ 48940 w 384885"/>
                  <a:gd name="connsiteY11" fmla="*/ 258254 h 447487"/>
                  <a:gd name="connsiteX12" fmla="*/ 168122 w 384885"/>
                  <a:gd name="connsiteY12" fmla="*/ 126221 h 447487"/>
                  <a:gd name="connsiteX13" fmla="*/ 277313 w 384885"/>
                  <a:gd name="connsiteY13" fmla="*/ 184737 h 447487"/>
                  <a:gd name="connsiteX14" fmla="*/ 381521 w 384885"/>
                  <a:gd name="connsiteY14" fmla="*/ 104095 h 447487"/>
                  <a:gd name="connsiteX15" fmla="*/ 256300 w 384885"/>
                  <a:gd name="connsiteY15" fmla="*/ 12135 h 447487"/>
                  <a:gd name="connsiteX16" fmla="*/ 254239 w 384885"/>
                  <a:gd name="connsiteY16" fmla="*/ 11560 h 447487"/>
                  <a:gd name="connsiteX17" fmla="*/ 233345 w 384885"/>
                  <a:gd name="connsiteY17" fmla="*/ 6303 h 447487"/>
                  <a:gd name="connsiteX18" fmla="*/ 173404 w 384885"/>
                  <a:gd name="connsiteY18" fmla="*/ 0 h 44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4885" h="447487">
                    <a:moveTo>
                      <a:pt x="173404" y="0"/>
                    </a:moveTo>
                    <a:cubicBezTo>
                      <a:pt x="93005" y="1906"/>
                      <a:pt x="52989" y="48676"/>
                      <a:pt x="40600" y="66575"/>
                    </a:cubicBezTo>
                    <a:cubicBezTo>
                      <a:pt x="39861" y="67678"/>
                      <a:pt x="36240" y="73154"/>
                      <a:pt x="36240" y="73154"/>
                    </a:cubicBezTo>
                    <a:cubicBezTo>
                      <a:pt x="10358" y="114599"/>
                      <a:pt x="-2912" y="164787"/>
                      <a:pt x="539" y="219217"/>
                    </a:cubicBezTo>
                    <a:lnTo>
                      <a:pt x="632" y="220641"/>
                    </a:lnTo>
                    <a:cubicBezTo>
                      <a:pt x="8997" y="352632"/>
                      <a:pt x="110502" y="447488"/>
                      <a:pt x="239816" y="447488"/>
                    </a:cubicBezTo>
                    <a:cubicBezTo>
                      <a:pt x="245435" y="447488"/>
                      <a:pt x="251096" y="447311"/>
                      <a:pt x="256810" y="446948"/>
                    </a:cubicBezTo>
                    <a:cubicBezTo>
                      <a:pt x="307862" y="443717"/>
                      <a:pt x="349758" y="430505"/>
                      <a:pt x="384885" y="406570"/>
                    </a:cubicBezTo>
                    <a:lnTo>
                      <a:pt x="280888" y="332474"/>
                    </a:lnTo>
                    <a:cubicBezTo>
                      <a:pt x="250914" y="368870"/>
                      <a:pt x="220222" y="393140"/>
                      <a:pt x="168122" y="393140"/>
                    </a:cubicBezTo>
                    <a:cubicBezTo>
                      <a:pt x="98180" y="393140"/>
                      <a:pt x="48940" y="334618"/>
                      <a:pt x="48940" y="259678"/>
                    </a:cubicBezTo>
                    <a:lnTo>
                      <a:pt x="48940" y="258254"/>
                    </a:lnTo>
                    <a:cubicBezTo>
                      <a:pt x="48940" y="185457"/>
                      <a:pt x="98181" y="126221"/>
                      <a:pt x="168122" y="126221"/>
                    </a:cubicBezTo>
                    <a:cubicBezTo>
                      <a:pt x="215939" y="126221"/>
                      <a:pt x="248771" y="149058"/>
                      <a:pt x="277313" y="184737"/>
                    </a:cubicBezTo>
                    <a:lnTo>
                      <a:pt x="381521" y="104095"/>
                    </a:lnTo>
                    <a:cubicBezTo>
                      <a:pt x="351336" y="62230"/>
                      <a:pt x="311166" y="29030"/>
                      <a:pt x="256300" y="12135"/>
                    </a:cubicBezTo>
                    <a:cubicBezTo>
                      <a:pt x="255601" y="11938"/>
                      <a:pt x="254953" y="11767"/>
                      <a:pt x="254239" y="11560"/>
                    </a:cubicBezTo>
                    <a:cubicBezTo>
                      <a:pt x="247044" y="9468"/>
                      <a:pt x="240131" y="7794"/>
                      <a:pt x="233345" y="6303"/>
                    </a:cubicBezTo>
                    <a:cubicBezTo>
                      <a:pt x="214907" y="2430"/>
                      <a:pt x="194997" y="232"/>
                      <a:pt x="173404" y="0"/>
                    </a:cubicBezTo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14">
                <a:extLst>
                  <a:ext uri="{FF2B5EF4-FFF2-40B4-BE49-F238E27FC236}">
                    <a16:creationId xmlns:a16="http://schemas.microsoft.com/office/drawing/2014/main" id="{787024E7-B6FD-505A-3192-BB2B3946CDB7}"/>
                  </a:ext>
                </a:extLst>
              </p:cNvPr>
              <p:cNvSpPr/>
              <p:nvPr/>
            </p:nvSpPr>
            <p:spPr>
              <a:xfrm>
                <a:off x="10077490" y="635344"/>
                <a:ext cx="420450" cy="471270"/>
              </a:xfrm>
              <a:custGeom>
                <a:avLst/>
                <a:gdLst>
                  <a:gd name="connsiteX0" fmla="*/ 57967 w 420450"/>
                  <a:gd name="connsiteY0" fmla="*/ 162176 h 471270"/>
                  <a:gd name="connsiteX1" fmla="*/ 70185 w 420450"/>
                  <a:gd name="connsiteY1" fmla="*/ 82408 h 471270"/>
                  <a:gd name="connsiteX2" fmla="*/ 107016 w 420450"/>
                  <a:gd name="connsiteY2" fmla="*/ 0 h 471270"/>
                  <a:gd name="connsiteX3" fmla="*/ 106928 w 420450"/>
                  <a:gd name="connsiteY3" fmla="*/ 52 h 471270"/>
                  <a:gd name="connsiteX4" fmla="*/ 0 w 420450"/>
                  <a:gd name="connsiteY4" fmla="*/ 211489 h 471270"/>
                  <a:gd name="connsiteX5" fmla="*/ 0 w 420450"/>
                  <a:gd name="connsiteY5" fmla="*/ 212919 h 471270"/>
                  <a:gd name="connsiteX6" fmla="*/ 257642 w 420450"/>
                  <a:gd name="connsiteY6" fmla="*/ 471270 h 471270"/>
                  <a:gd name="connsiteX7" fmla="*/ 420451 w 420450"/>
                  <a:gd name="connsiteY7" fmla="*/ 420368 h 471270"/>
                  <a:gd name="connsiteX8" fmla="*/ 420243 w 420450"/>
                  <a:gd name="connsiteY8" fmla="*/ 420429 h 471270"/>
                  <a:gd name="connsiteX9" fmla="*/ 352673 w 420450"/>
                  <a:gd name="connsiteY9" fmla="*/ 431286 h 471270"/>
                  <a:gd name="connsiteX10" fmla="*/ 334317 w 420450"/>
                  <a:gd name="connsiteY10" fmla="*/ 431866 h 471270"/>
                  <a:gd name="connsiteX11" fmla="*/ 238701 w 420450"/>
                  <a:gd name="connsiteY11" fmla="*/ 414935 h 471270"/>
                  <a:gd name="connsiteX12" fmla="*/ 57967 w 420450"/>
                  <a:gd name="connsiteY12" fmla="*/ 162176 h 47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0450" h="471270">
                    <a:moveTo>
                      <a:pt x="57967" y="162176"/>
                    </a:moveTo>
                    <a:cubicBezTo>
                      <a:pt x="57967" y="134409"/>
                      <a:pt x="62251" y="107617"/>
                      <a:pt x="70185" y="82408"/>
                    </a:cubicBezTo>
                    <a:cubicBezTo>
                      <a:pt x="77902" y="52513"/>
                      <a:pt x="90400" y="24762"/>
                      <a:pt x="107016" y="0"/>
                    </a:cubicBezTo>
                    <a:lnTo>
                      <a:pt x="106928" y="52"/>
                    </a:lnTo>
                    <a:cubicBezTo>
                      <a:pt x="41015" y="46815"/>
                      <a:pt x="0" y="123408"/>
                      <a:pt x="0" y="211489"/>
                    </a:cubicBezTo>
                    <a:lnTo>
                      <a:pt x="0" y="212919"/>
                    </a:lnTo>
                    <a:cubicBezTo>
                      <a:pt x="0" y="362080"/>
                      <a:pt x="114910" y="471270"/>
                      <a:pt x="257642" y="471270"/>
                    </a:cubicBezTo>
                    <a:cubicBezTo>
                      <a:pt x="328589" y="471270"/>
                      <a:pt x="380155" y="451604"/>
                      <a:pt x="420451" y="420368"/>
                    </a:cubicBezTo>
                    <a:lnTo>
                      <a:pt x="420243" y="420429"/>
                    </a:lnTo>
                    <a:cubicBezTo>
                      <a:pt x="399361" y="426152"/>
                      <a:pt x="376897" y="429747"/>
                      <a:pt x="352673" y="431286"/>
                    </a:cubicBezTo>
                    <a:cubicBezTo>
                      <a:pt x="346520" y="431674"/>
                      <a:pt x="340382" y="431866"/>
                      <a:pt x="334317" y="431866"/>
                    </a:cubicBezTo>
                    <a:cubicBezTo>
                      <a:pt x="300636" y="431866"/>
                      <a:pt x="268447" y="425874"/>
                      <a:pt x="238701" y="414935"/>
                    </a:cubicBezTo>
                    <a:cubicBezTo>
                      <a:pt x="133586" y="378367"/>
                      <a:pt x="57967" y="278903"/>
                      <a:pt x="57967" y="162176"/>
                    </a:cubicBezTo>
                  </a:path>
                </a:pathLst>
              </a:custGeom>
              <a:solidFill>
                <a:srgbClr val="FFFFFF"/>
              </a:solidFill>
              <a:ln w="13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84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supergraphic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45E947-B104-4FE5-B694-C2CFDD266C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00" y="594000"/>
            <a:ext cx="6840000" cy="900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Symbol" panose="05050102010706020507" pitchFamily="18" charset="2"/>
              <a:buNone/>
              <a:defRPr sz="2500" b="1">
                <a:solidFill>
                  <a:schemeClr val="bg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C6CE39-C799-4591-82C7-4B92B856B36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4000" y="1799999"/>
            <a:ext cx="6840000" cy="43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Symbol" panose="05050102010706020507" pitchFamily="18" charset="2"/>
              <a:buNone/>
              <a:defRPr sz="2000" b="0">
                <a:solidFill>
                  <a:schemeClr val="bg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A7C4239-7FB1-48E4-9F17-DDBF2CE0CE0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29638" y="3175"/>
            <a:ext cx="3662362" cy="6858000"/>
            <a:chOff x="5373" y="2"/>
            <a:chExt cx="2307" cy="4320"/>
          </a:xfrm>
          <a:solidFill>
            <a:schemeClr val="bg1">
              <a:alpha val="20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07A3FF-3D13-4945-B0B8-46DBE8F161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2"/>
              <a:ext cx="773" cy="4320"/>
            </a:xfrm>
            <a:custGeom>
              <a:avLst/>
              <a:gdLst>
                <a:gd name="T0" fmla="*/ 10 w 386"/>
                <a:gd name="T1" fmla="*/ 1212 h 2160"/>
                <a:gd name="T2" fmla="*/ 11 w 386"/>
                <a:gd name="T3" fmla="*/ 1223 h 2160"/>
                <a:gd name="T4" fmla="*/ 294 w 386"/>
                <a:gd name="T5" fmla="*/ 2160 h 2160"/>
                <a:gd name="T6" fmla="*/ 386 w 386"/>
                <a:gd name="T7" fmla="*/ 2160 h 2160"/>
                <a:gd name="T8" fmla="*/ 386 w 386"/>
                <a:gd name="T9" fmla="*/ 0 h 2160"/>
                <a:gd name="T10" fmla="*/ 305 w 386"/>
                <a:gd name="T11" fmla="*/ 0 h 2160"/>
                <a:gd name="T12" fmla="*/ 35 w 386"/>
                <a:gd name="T13" fmla="*/ 717 h 2160"/>
                <a:gd name="T14" fmla="*/ 10 w 386"/>
                <a:gd name="T15" fmla="*/ 1212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2160">
                  <a:moveTo>
                    <a:pt x="10" y="1212"/>
                  </a:moveTo>
                  <a:cubicBezTo>
                    <a:pt x="11" y="1223"/>
                    <a:pt x="11" y="1223"/>
                    <a:pt x="11" y="1223"/>
                  </a:cubicBezTo>
                  <a:cubicBezTo>
                    <a:pt x="33" y="1572"/>
                    <a:pt x="133" y="1889"/>
                    <a:pt x="294" y="2160"/>
                  </a:cubicBezTo>
                  <a:cubicBezTo>
                    <a:pt x="386" y="2160"/>
                    <a:pt x="386" y="2160"/>
                    <a:pt x="386" y="216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72" y="214"/>
                    <a:pt x="79" y="456"/>
                    <a:pt x="35" y="717"/>
                  </a:cubicBezTo>
                  <a:cubicBezTo>
                    <a:pt x="9" y="876"/>
                    <a:pt x="0" y="1041"/>
                    <a:pt x="10" y="12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AC3B76D-B496-405B-A13D-8EB0C3F89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2"/>
              <a:ext cx="1532" cy="4320"/>
            </a:xfrm>
            <a:custGeom>
              <a:avLst/>
              <a:gdLst>
                <a:gd name="T0" fmla="*/ 483 w 765"/>
                <a:gd name="T1" fmla="*/ 1138 h 2160"/>
                <a:gd name="T2" fmla="*/ 523 w 765"/>
                <a:gd name="T3" fmla="*/ 717 h 2160"/>
                <a:gd name="T4" fmla="*/ 585 w 765"/>
                <a:gd name="T5" fmla="*/ 474 h 2160"/>
                <a:gd name="T6" fmla="*/ 765 w 765"/>
                <a:gd name="T7" fmla="*/ 0 h 2160"/>
                <a:gd name="T8" fmla="*/ 637 w 765"/>
                <a:gd name="T9" fmla="*/ 0 h 2160"/>
                <a:gd name="T10" fmla="*/ 159 w 765"/>
                <a:gd name="T11" fmla="*/ 717 h 2160"/>
                <a:gd name="T12" fmla="*/ 0 w 765"/>
                <a:gd name="T13" fmla="*/ 1548 h 2160"/>
                <a:gd name="T14" fmla="*/ 0 w 765"/>
                <a:gd name="T15" fmla="*/ 1560 h 2160"/>
                <a:gd name="T16" fmla="*/ 79 w 765"/>
                <a:gd name="T17" fmla="*/ 2160 h 2160"/>
                <a:gd name="T18" fmla="*/ 733 w 765"/>
                <a:gd name="T19" fmla="*/ 2160 h 2160"/>
                <a:gd name="T20" fmla="*/ 483 w 765"/>
                <a:gd name="T21" fmla="*/ 113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5" h="2160">
                  <a:moveTo>
                    <a:pt x="483" y="1138"/>
                  </a:moveTo>
                  <a:cubicBezTo>
                    <a:pt x="483" y="994"/>
                    <a:pt x="497" y="853"/>
                    <a:pt x="523" y="717"/>
                  </a:cubicBezTo>
                  <a:cubicBezTo>
                    <a:pt x="539" y="634"/>
                    <a:pt x="560" y="553"/>
                    <a:pt x="585" y="474"/>
                  </a:cubicBezTo>
                  <a:cubicBezTo>
                    <a:pt x="628" y="307"/>
                    <a:pt x="688" y="149"/>
                    <a:pt x="765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431" y="202"/>
                    <a:pt x="268" y="445"/>
                    <a:pt x="159" y="717"/>
                  </a:cubicBezTo>
                  <a:cubicBezTo>
                    <a:pt x="56" y="972"/>
                    <a:pt x="0" y="1252"/>
                    <a:pt x="0" y="1548"/>
                  </a:cubicBezTo>
                  <a:cubicBezTo>
                    <a:pt x="0" y="1560"/>
                    <a:pt x="0" y="1560"/>
                    <a:pt x="0" y="1560"/>
                  </a:cubicBezTo>
                  <a:cubicBezTo>
                    <a:pt x="0" y="1771"/>
                    <a:pt x="28" y="1972"/>
                    <a:pt x="79" y="2160"/>
                  </a:cubicBezTo>
                  <a:cubicBezTo>
                    <a:pt x="733" y="2160"/>
                    <a:pt x="733" y="2160"/>
                    <a:pt x="733" y="2160"/>
                  </a:cubicBezTo>
                  <a:cubicBezTo>
                    <a:pt x="573" y="1854"/>
                    <a:pt x="483" y="1506"/>
                    <a:pt x="483" y="1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2E5E28F-AC81-4079-B464-19633C066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1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05A7208-4173-4166-B03D-7B7F4800D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00" y="6264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88A5EDD1-C40D-4710-9BC1-6952623597B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59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C3523D-828F-4686-A5DA-5833369E3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1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FC14D-DF7E-4A8B-A852-D8B4D62A0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00" y="6264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66071D6-40D2-4F98-AF0B-81A143D6EF9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59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_slide_with_one_text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9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mediary full-ble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4624-3BD1-4B08-B4B7-E81E7524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412000"/>
            <a:ext cx="6840000" cy="144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1DB89-BFC9-4D18-B2AB-A101A7B60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000" y="6264000"/>
            <a:ext cx="3960000" cy="594000"/>
          </a:xfrm>
        </p:spPr>
        <p:txBody>
          <a:bodyPr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2BE35B-C994-4209-BBA2-1DB725528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000" y="4212000"/>
            <a:ext cx="6840000" cy="90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16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B03A99-49DA-435D-AE39-8C78BFEA4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1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5B62C7-850B-4E0D-B549-0351B9538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00" y="6264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048A34E-E2E8-4E73-9A0C-AD6D12D88D1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77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ry full-ble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4624-3BD1-4B08-B4B7-E81E7524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412000"/>
            <a:ext cx="6840000" cy="144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1DB89-BFC9-4D18-B2AB-A101A7B60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000" y="6264000"/>
            <a:ext cx="3960000" cy="594000"/>
          </a:xfrm>
        </p:spPr>
        <p:txBody>
          <a:bodyPr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2BE35B-C994-4209-BBA2-1DB725528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000" y="4212000"/>
            <a:ext cx="6840000" cy="90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1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ry full-ble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4624-3BD1-4B08-B4B7-E81E7524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412000"/>
            <a:ext cx="6840000" cy="144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1DB89-BFC9-4D18-B2AB-A101A7B60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000" y="6264000"/>
            <a:ext cx="3960000" cy="594000"/>
          </a:xfrm>
        </p:spPr>
        <p:txBody>
          <a:bodyPr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2BE35B-C994-4209-BBA2-1DB725528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000" y="4212000"/>
            <a:ext cx="6840000" cy="90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82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800000"/>
            <a:ext cx="5220000" cy="4464000"/>
          </a:xfrm>
          <a:prstGeom prst="rect">
            <a:avLst/>
          </a:prstGeom>
        </p:spPr>
        <p:txBody>
          <a:bodyPr/>
          <a:lstStyle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000" y="1800000"/>
            <a:ext cx="5220000" cy="4464000"/>
          </a:xfrm>
          <a:prstGeom prst="rect">
            <a:avLst/>
          </a:prstGeom>
        </p:spPr>
        <p:txBody>
          <a:bodyPr/>
          <a:lstStyle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2000" y="6264000"/>
            <a:ext cx="3960000" cy="59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ACT Training Day 2024 | Warsaw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0DE7890-64EC-4B4B-9EBD-CCFB4D0495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CMS Firm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45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800000"/>
            <a:ext cx="5220000" cy="4464000"/>
          </a:xfrm>
          <a:prstGeom prst="rect">
            <a:avLst/>
          </a:prstGeom>
        </p:spPr>
        <p:txBody>
          <a:bodyPr/>
          <a:lstStyle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000" y="1800000"/>
            <a:ext cx="5220000" cy="4464000"/>
          </a:xfrm>
          <a:prstGeom prst="rect">
            <a:avLst/>
          </a:prstGeom>
        </p:spPr>
        <p:txBody>
          <a:bodyPr/>
          <a:lstStyle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2000" y="6264000"/>
            <a:ext cx="3960000" cy="59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ACT Training Day 2024 | Warsaw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0DE7890-64EC-4B4B-9EBD-CCFB4D0495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CMS Firm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35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800000"/>
            <a:ext cx="5220000" cy="4464000"/>
          </a:xfrm>
          <a:prstGeom prst="rect">
            <a:avLst/>
          </a:prstGeom>
        </p:spPr>
        <p:txBody>
          <a:bodyPr/>
          <a:lstStyle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000" y="1800000"/>
            <a:ext cx="5220000" cy="4464000"/>
          </a:xfrm>
          <a:prstGeom prst="rect">
            <a:avLst/>
          </a:prstGeom>
        </p:spPr>
        <p:txBody>
          <a:bodyPr/>
          <a:lstStyle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2000" y="6264000"/>
            <a:ext cx="3960000" cy="594000"/>
          </a:xfr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0DE7890-64EC-4B4B-9EBD-CCFB4D0495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62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lide_with_one_text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76000" y="576000"/>
            <a:ext cx="11040000" cy="90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tx1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Foliennummernplatzhalter 5" descr="CMSLegal_Footer_SlideNumber"/>
          <p:cNvSpPr>
            <a:spLocks noGrp="1"/>
          </p:cNvSpPr>
          <p:nvPr>
            <p:ph type="sldNum" sz="quarter" idx="13"/>
          </p:nvPr>
        </p:nvSpPr>
        <p:spPr>
          <a:xfrm>
            <a:off x="11328000" y="6264000"/>
            <a:ext cx="288000" cy="594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B39B52A-EAD5-4CA9-B46E-2F3B4224B36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1868400"/>
            <a:ext cx="11040000" cy="4224896"/>
          </a:xfrm>
        </p:spPr>
        <p:txBody>
          <a:bodyPr/>
          <a:lstStyle>
            <a:lvl1pPr>
              <a:spcBef>
                <a:spcPts val="480"/>
              </a:spcBef>
              <a:buFont typeface="Symbol" pitchFamily="18" charset="2"/>
              <a:buChar char="-"/>
              <a:defRPr sz="2400">
                <a:solidFill>
                  <a:schemeClr val="tx1"/>
                </a:solidFill>
              </a:defRPr>
            </a:lvl1pPr>
            <a:lvl2pPr marL="648000" indent="-284400">
              <a:spcBef>
                <a:spcPts val="432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00000">
              <a:spcBef>
                <a:spcPts val="384"/>
              </a:spcBef>
              <a:buFont typeface="Symbol" pitchFamily="18" charset="2"/>
              <a:buChar char="-"/>
              <a:defRPr sz="2000" baseline="0">
                <a:solidFill>
                  <a:schemeClr val="tx1"/>
                </a:solidFill>
              </a:defRPr>
            </a:lvl3pPr>
            <a:lvl4pPr marL="1152000">
              <a:spcBef>
                <a:spcPts val="384"/>
              </a:spcBef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4pPr>
            <a:lvl5pPr marL="1404000">
              <a:spcBef>
                <a:spcPts val="384"/>
              </a:spcBef>
              <a:buFont typeface="Symbol" pitchFamily="18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40902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594000"/>
            <a:ext cx="11001600" cy="900000"/>
          </a:xfrm>
        </p:spPr>
        <p:txBody>
          <a:bodyPr anchor="t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99" y="1800000"/>
            <a:ext cx="11001600" cy="446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 marL="895350" indent="-266700" algn="l">
              <a:defRPr sz="2000">
                <a:solidFill>
                  <a:schemeClr val="tx1"/>
                </a:solidFill>
              </a:defRPr>
            </a:lvl3pPr>
            <a:lvl4pPr marL="1162050" indent="-266700" algn="l">
              <a:defRPr sz="1800">
                <a:solidFill>
                  <a:schemeClr val="tx1"/>
                </a:solidFill>
              </a:defRPr>
            </a:lvl4pPr>
            <a:lvl5pPr marL="1438275" indent="-276225" algn="l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42752-C698-496E-BE6B-28114D3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2001" y="6264000"/>
            <a:ext cx="3960000" cy="594000"/>
          </a:xfrm>
        </p:spPr>
        <p:txBody>
          <a:bodyPr/>
          <a:lstStyle>
            <a:lvl1pPr>
              <a:defRPr b="0"/>
            </a:lvl1pPr>
          </a:lstStyle>
          <a:p>
            <a:endParaRPr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5F91C2C1-DECD-47CF-8847-2F937A562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64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800000"/>
            <a:ext cx="5220000" cy="4464000"/>
          </a:xfrm>
          <a:prstGeom prst="rect">
            <a:avLst/>
          </a:prstGeom>
        </p:spPr>
        <p:txBody>
          <a:bodyPr/>
          <a:lstStyle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000" y="1800000"/>
            <a:ext cx="5220000" cy="4464000"/>
          </a:xfrm>
          <a:prstGeom prst="rect">
            <a:avLst/>
          </a:prstGeom>
        </p:spPr>
        <p:txBody>
          <a:bodyPr/>
          <a:lstStyle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2000" y="6264000"/>
            <a:ext cx="3960000" cy="594000"/>
          </a:xfr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0DE7890-64EC-4B4B-9EBD-CCFB4D0495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57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594000"/>
            <a:ext cx="6840000" cy="900000"/>
          </a:xfrm>
        </p:spPr>
        <p:txBody>
          <a:bodyPr anchor="t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00" y="1800000"/>
            <a:ext cx="6840000" cy="446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95350" indent="-266700" algn="l">
              <a:defRPr>
                <a:solidFill>
                  <a:schemeClr val="tx1"/>
                </a:solidFill>
              </a:defRPr>
            </a:lvl3pPr>
            <a:lvl4pPr marL="1162050" indent="-266700" algn="l">
              <a:defRPr>
                <a:solidFill>
                  <a:schemeClr val="tx1"/>
                </a:solidFill>
              </a:defRPr>
            </a:lvl4pPr>
            <a:lvl5pPr marL="1438275" indent="-276225"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2001" y="6264000"/>
            <a:ext cx="3960000" cy="59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4DD382A5-2F3E-4B8E-B5E0-DE1BF284D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29638" y="3175"/>
            <a:ext cx="3662362" cy="6858000"/>
            <a:chOff x="5373" y="2"/>
            <a:chExt cx="2307" cy="4320"/>
          </a:xfrm>
          <a:solidFill>
            <a:schemeClr val="tx2">
              <a:alpha val="20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0642F99-62A0-4E57-91E5-C73150BBC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2"/>
              <a:ext cx="773" cy="4320"/>
            </a:xfrm>
            <a:custGeom>
              <a:avLst/>
              <a:gdLst>
                <a:gd name="T0" fmla="*/ 10 w 386"/>
                <a:gd name="T1" fmla="*/ 1212 h 2160"/>
                <a:gd name="T2" fmla="*/ 11 w 386"/>
                <a:gd name="T3" fmla="*/ 1223 h 2160"/>
                <a:gd name="T4" fmla="*/ 294 w 386"/>
                <a:gd name="T5" fmla="*/ 2160 h 2160"/>
                <a:gd name="T6" fmla="*/ 386 w 386"/>
                <a:gd name="T7" fmla="*/ 2160 h 2160"/>
                <a:gd name="T8" fmla="*/ 386 w 386"/>
                <a:gd name="T9" fmla="*/ 0 h 2160"/>
                <a:gd name="T10" fmla="*/ 305 w 386"/>
                <a:gd name="T11" fmla="*/ 0 h 2160"/>
                <a:gd name="T12" fmla="*/ 35 w 386"/>
                <a:gd name="T13" fmla="*/ 717 h 2160"/>
                <a:gd name="T14" fmla="*/ 10 w 386"/>
                <a:gd name="T15" fmla="*/ 1212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2160">
                  <a:moveTo>
                    <a:pt x="10" y="1212"/>
                  </a:moveTo>
                  <a:cubicBezTo>
                    <a:pt x="11" y="1223"/>
                    <a:pt x="11" y="1223"/>
                    <a:pt x="11" y="1223"/>
                  </a:cubicBezTo>
                  <a:cubicBezTo>
                    <a:pt x="33" y="1572"/>
                    <a:pt x="133" y="1889"/>
                    <a:pt x="294" y="2160"/>
                  </a:cubicBezTo>
                  <a:cubicBezTo>
                    <a:pt x="386" y="2160"/>
                    <a:pt x="386" y="2160"/>
                    <a:pt x="386" y="216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72" y="214"/>
                    <a:pt x="79" y="456"/>
                    <a:pt x="35" y="717"/>
                  </a:cubicBezTo>
                  <a:cubicBezTo>
                    <a:pt x="9" y="876"/>
                    <a:pt x="0" y="1041"/>
                    <a:pt x="10" y="12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78E226B-2679-42FC-89C8-3B57A90BF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3" y="2"/>
              <a:ext cx="1532" cy="4320"/>
            </a:xfrm>
            <a:custGeom>
              <a:avLst/>
              <a:gdLst>
                <a:gd name="T0" fmla="*/ 483 w 765"/>
                <a:gd name="T1" fmla="*/ 1138 h 2160"/>
                <a:gd name="T2" fmla="*/ 523 w 765"/>
                <a:gd name="T3" fmla="*/ 717 h 2160"/>
                <a:gd name="T4" fmla="*/ 585 w 765"/>
                <a:gd name="T5" fmla="*/ 474 h 2160"/>
                <a:gd name="T6" fmla="*/ 765 w 765"/>
                <a:gd name="T7" fmla="*/ 0 h 2160"/>
                <a:gd name="T8" fmla="*/ 637 w 765"/>
                <a:gd name="T9" fmla="*/ 0 h 2160"/>
                <a:gd name="T10" fmla="*/ 159 w 765"/>
                <a:gd name="T11" fmla="*/ 717 h 2160"/>
                <a:gd name="T12" fmla="*/ 0 w 765"/>
                <a:gd name="T13" fmla="*/ 1548 h 2160"/>
                <a:gd name="T14" fmla="*/ 0 w 765"/>
                <a:gd name="T15" fmla="*/ 1560 h 2160"/>
                <a:gd name="T16" fmla="*/ 79 w 765"/>
                <a:gd name="T17" fmla="*/ 2160 h 2160"/>
                <a:gd name="T18" fmla="*/ 733 w 765"/>
                <a:gd name="T19" fmla="*/ 2160 h 2160"/>
                <a:gd name="T20" fmla="*/ 483 w 765"/>
                <a:gd name="T21" fmla="*/ 113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5" h="2160">
                  <a:moveTo>
                    <a:pt x="483" y="1138"/>
                  </a:moveTo>
                  <a:cubicBezTo>
                    <a:pt x="483" y="994"/>
                    <a:pt x="497" y="853"/>
                    <a:pt x="523" y="717"/>
                  </a:cubicBezTo>
                  <a:cubicBezTo>
                    <a:pt x="539" y="634"/>
                    <a:pt x="560" y="553"/>
                    <a:pt x="585" y="474"/>
                  </a:cubicBezTo>
                  <a:cubicBezTo>
                    <a:pt x="628" y="307"/>
                    <a:pt x="688" y="149"/>
                    <a:pt x="765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431" y="202"/>
                    <a:pt x="268" y="445"/>
                    <a:pt x="159" y="717"/>
                  </a:cubicBezTo>
                  <a:cubicBezTo>
                    <a:pt x="56" y="972"/>
                    <a:pt x="0" y="1252"/>
                    <a:pt x="0" y="1548"/>
                  </a:cubicBezTo>
                  <a:cubicBezTo>
                    <a:pt x="0" y="1560"/>
                    <a:pt x="0" y="1560"/>
                    <a:pt x="0" y="1560"/>
                  </a:cubicBezTo>
                  <a:cubicBezTo>
                    <a:pt x="0" y="1771"/>
                    <a:pt x="28" y="1972"/>
                    <a:pt x="79" y="2160"/>
                  </a:cubicBezTo>
                  <a:cubicBezTo>
                    <a:pt x="733" y="2160"/>
                    <a:pt x="733" y="2160"/>
                    <a:pt x="733" y="2160"/>
                  </a:cubicBezTo>
                  <a:cubicBezTo>
                    <a:pt x="573" y="1854"/>
                    <a:pt x="483" y="1506"/>
                    <a:pt x="483" y="1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0522EB56-6812-44B8-AF64-7CA9B2BF9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3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ntent supergraphic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AA6E7C-909A-4A6D-970F-B29D111184E0}"/>
              </a:ext>
            </a:extLst>
          </p:cNvPr>
          <p:cNvSpPr/>
          <p:nvPr userDrawn="1"/>
        </p:nvSpPr>
        <p:spPr>
          <a:xfrm>
            <a:off x="0" y="0"/>
            <a:ext cx="12192000" cy="20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594000"/>
            <a:ext cx="6840000" cy="900000"/>
          </a:xfrm>
        </p:spPr>
        <p:txBody>
          <a:bodyPr anchor="t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00" y="2520000"/>
            <a:ext cx="3420000" cy="37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95350" indent="-266700" algn="l">
              <a:defRPr>
                <a:solidFill>
                  <a:schemeClr val="tx1"/>
                </a:solidFill>
              </a:defRPr>
            </a:lvl3pPr>
            <a:lvl4pPr marL="1162050" indent="-266700" algn="l">
              <a:defRPr>
                <a:solidFill>
                  <a:schemeClr val="tx1"/>
                </a:solidFill>
              </a:defRPr>
            </a:lvl4pPr>
            <a:lvl5pPr marL="1438275" indent="-276225"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2001" y="6264000"/>
            <a:ext cx="3960000" cy="594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205BC0-B62A-4F5C-8DF8-B0CED8EFC7A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86000" y="2518688"/>
            <a:ext cx="3420000" cy="37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95350" indent="-266700" algn="l">
              <a:defRPr>
                <a:solidFill>
                  <a:schemeClr val="tx1"/>
                </a:solidFill>
              </a:defRPr>
            </a:lvl3pPr>
            <a:lvl4pPr marL="1162050" indent="-266700" algn="l">
              <a:defRPr>
                <a:solidFill>
                  <a:schemeClr val="tx1"/>
                </a:solidFill>
              </a:defRPr>
            </a:lvl4pPr>
            <a:lvl5pPr marL="1438275" indent="-276225"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80681E-1639-4BDC-B02B-246235FAEC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76687" y="2525288"/>
            <a:ext cx="3420000" cy="37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95350" indent="-266700" algn="l">
              <a:defRPr>
                <a:solidFill>
                  <a:schemeClr val="tx1"/>
                </a:solidFill>
              </a:defRPr>
            </a:lvl3pPr>
            <a:lvl4pPr marL="1162050" indent="-266700" algn="l">
              <a:defRPr>
                <a:solidFill>
                  <a:schemeClr val="tx1"/>
                </a:solidFill>
              </a:defRPr>
            </a:lvl4pPr>
            <a:lvl5pPr marL="1438275" indent="-276225"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31064131-9B92-454C-845B-A8C54C5A2F5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57694" y="-1"/>
            <a:ext cx="6634306" cy="2110153"/>
            <a:chOff x="4121" y="0"/>
            <a:chExt cx="3559" cy="1132"/>
          </a:xfrm>
          <a:solidFill>
            <a:schemeClr val="bg1">
              <a:alpha val="20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36CF3A1-9722-46AB-944B-BD277C4F66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6" y="0"/>
              <a:ext cx="2054" cy="1132"/>
            </a:xfrm>
            <a:custGeom>
              <a:avLst/>
              <a:gdLst>
                <a:gd name="T0" fmla="*/ 777 w 1389"/>
                <a:gd name="T1" fmla="*/ 764 h 764"/>
                <a:gd name="T2" fmla="*/ 1389 w 1389"/>
                <a:gd name="T3" fmla="*/ 148 h 764"/>
                <a:gd name="T4" fmla="*/ 1389 w 1389"/>
                <a:gd name="T5" fmla="*/ 0 h 764"/>
                <a:gd name="T6" fmla="*/ 137 w 1389"/>
                <a:gd name="T7" fmla="*/ 0 h 764"/>
                <a:gd name="T8" fmla="*/ 0 w 1389"/>
                <a:gd name="T9" fmla="*/ 764 h 764"/>
                <a:gd name="T10" fmla="*/ 777 w 1389"/>
                <a:gd name="T11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9" h="764">
                  <a:moveTo>
                    <a:pt x="777" y="764"/>
                  </a:moveTo>
                  <a:cubicBezTo>
                    <a:pt x="918" y="496"/>
                    <a:pt x="1128" y="280"/>
                    <a:pt x="1389" y="148"/>
                  </a:cubicBezTo>
                  <a:cubicBezTo>
                    <a:pt x="1389" y="0"/>
                    <a:pt x="1389" y="0"/>
                    <a:pt x="13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60" y="241"/>
                    <a:pt x="13" y="497"/>
                    <a:pt x="0" y="764"/>
                  </a:cubicBezTo>
                  <a:lnTo>
                    <a:pt x="777" y="7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5FFC0E2-D4AA-4AB3-8248-500FF5BCD3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1" y="0"/>
              <a:ext cx="1105" cy="1132"/>
            </a:xfrm>
            <a:custGeom>
              <a:avLst/>
              <a:gdLst>
                <a:gd name="T0" fmla="*/ 595 w 747"/>
                <a:gd name="T1" fmla="*/ 764 h 764"/>
                <a:gd name="T2" fmla="*/ 732 w 747"/>
                <a:gd name="T3" fmla="*/ 54 h 764"/>
                <a:gd name="T4" fmla="*/ 747 w 747"/>
                <a:gd name="T5" fmla="*/ 0 h 764"/>
                <a:gd name="T6" fmla="*/ 318 w 747"/>
                <a:gd name="T7" fmla="*/ 0 h 764"/>
                <a:gd name="T8" fmla="*/ 0 w 747"/>
                <a:gd name="T9" fmla="*/ 764 h 764"/>
                <a:gd name="T10" fmla="*/ 595 w 747"/>
                <a:gd name="T11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7" h="764">
                  <a:moveTo>
                    <a:pt x="595" y="764"/>
                  </a:moveTo>
                  <a:cubicBezTo>
                    <a:pt x="614" y="519"/>
                    <a:pt x="661" y="281"/>
                    <a:pt x="732" y="54"/>
                  </a:cubicBezTo>
                  <a:cubicBezTo>
                    <a:pt x="737" y="36"/>
                    <a:pt x="742" y="18"/>
                    <a:pt x="747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80" y="236"/>
                    <a:pt x="72" y="492"/>
                    <a:pt x="0" y="764"/>
                  </a:cubicBezTo>
                  <a:lnTo>
                    <a:pt x="595" y="7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D381D489-21E1-4B32-A0D3-8510C84CC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9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hexagons with different colors&#10;&#10;Description automatically generated">
            <a:extLst>
              <a:ext uri="{FF2B5EF4-FFF2-40B4-BE49-F238E27FC236}">
                <a16:creationId xmlns:a16="http://schemas.microsoft.com/office/drawing/2014/main" id="{663DA186-8CC2-5FF8-E3D9-BD027AF8D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287"/>
            <a:ext cx="12192000" cy="6829425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711723D-973D-4F2E-81A5-C08507C4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412000"/>
            <a:ext cx="3960000" cy="144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623724E-FF89-43C5-8DA8-6FCEB5AE2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000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E95C7-DAA2-4EB1-AEB9-3012840F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00" y="4212000"/>
            <a:ext cx="3960000" cy="9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67F849-982C-4E05-9341-8D64FFDF26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77490" y="587156"/>
            <a:ext cx="1526340" cy="770171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1262F2E-B489-433F-8F79-E9EF8DF59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82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mbol" panose="05050102010706020507" pitchFamily="18" charset="2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10">
          <p15:clr>
            <a:srgbClr val="F26B43"/>
          </p15:clr>
        </p15:guide>
        <p15:guide id="3" pos="370">
          <p15:clr>
            <a:srgbClr val="F26B43"/>
          </p15:clr>
        </p15:guide>
        <p15:guide id="4" orient="horz" pos="368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1344">
          <p15:clr>
            <a:srgbClr val="F26B43"/>
          </p15:clr>
        </p15:guide>
        <p15:guide id="9" orient="horz" pos="14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hexagons with different colors&#10;&#10;Description automatically generated">
            <a:extLst>
              <a:ext uri="{FF2B5EF4-FFF2-40B4-BE49-F238E27FC236}">
                <a16:creationId xmlns:a16="http://schemas.microsoft.com/office/drawing/2014/main" id="{115EC4BB-1EF6-C8BA-ACD9-E1E784F9A9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3" b="37799"/>
          <a:stretch/>
        </p:blipFill>
        <p:spPr>
          <a:xfrm>
            <a:off x="0" y="14288"/>
            <a:ext cx="12192000" cy="1791252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711723D-973D-4F2E-81A5-C08507C4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412000"/>
            <a:ext cx="6840000" cy="144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623724E-FF89-43C5-8DA8-6FCEB5AE2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999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E95C7-DAA2-4EB1-AEB9-3012840F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00" y="4212000"/>
            <a:ext cx="6840000" cy="9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3996467-BF13-4863-A160-D48F95080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F2847996-71CB-4FCC-BF29-C07899B0D4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077490" y="587156"/>
            <a:ext cx="1526340" cy="7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4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1" r:id="rId2"/>
    <p:sldLayoutId id="2147483746" r:id="rId3"/>
    <p:sldLayoutId id="214748374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mbol" panose="05050102010706020507" pitchFamily="18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  <p15:guide id="5" orient="horz" pos="3952" userDrawn="1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1344">
          <p15:clr>
            <a:srgbClr val="F26B43"/>
          </p15:clr>
        </p15:guide>
        <p15:guide id="9" orient="horz" pos="14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5" y="594000"/>
            <a:ext cx="11002964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001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000" y="6264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4C645-BC85-434A-A160-24BD27DE5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999" y="1800000"/>
            <a:ext cx="11005864" cy="4462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43951-A7EC-439E-B9BC-AB2AF4B22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5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706" r:id="rId3"/>
    <p:sldLayoutId id="2147483704" r:id="rId4"/>
    <p:sldLayoutId id="2147483721" r:id="rId5"/>
    <p:sldLayoutId id="2147483722" r:id="rId6"/>
    <p:sldLayoutId id="2147483703" r:id="rId7"/>
    <p:sldLayoutId id="2147483745" r:id="rId8"/>
    <p:sldLayoutId id="2147483708" r:id="rId9"/>
    <p:sldLayoutId id="2147483678" r:id="rId10"/>
    <p:sldLayoutId id="2147483729" r:id="rId11"/>
    <p:sldLayoutId id="214748374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2400"/>
        </a:lnSpc>
        <a:spcBef>
          <a:spcPts val="10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25" indent="-268288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05" userDrawn="1">
          <p15:clr>
            <a:srgbClr val="F26B43"/>
          </p15:clr>
        </p15:guide>
        <p15:guide id="3" pos="374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  <p15:guide id="5" orient="horz" pos="3945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DDA3FF2-5D45-4C48-9C8C-A18A82157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1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515359-D54F-4110-8E4D-CEDDFF125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00" y="6264000"/>
            <a:ext cx="288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86824BF-3B93-454D-8CFC-2835FAC2A0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CF36E9FC-80C6-4D4E-A684-9F9EFC6F3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uppieren 3">
            <a:extLst>
              <a:ext uri="{FF2B5EF4-FFF2-40B4-BE49-F238E27FC236}">
                <a16:creationId xmlns:a16="http://schemas.microsoft.com/office/drawing/2014/main" id="{2993A2EC-5A00-1EF7-3A3A-4E0F745E4498}"/>
              </a:ext>
            </a:extLst>
          </p:cNvPr>
          <p:cNvGrpSpPr/>
          <p:nvPr userDrawn="1"/>
        </p:nvGrpSpPr>
        <p:grpSpPr>
          <a:xfrm>
            <a:off x="588205" y="2432125"/>
            <a:ext cx="5345770" cy="3850668"/>
            <a:chOff x="588205" y="2432125"/>
            <a:chExt cx="5345770" cy="3850668"/>
          </a:xfrm>
        </p:grpSpPr>
        <p:sp>
          <p:nvSpPr>
            <p:cNvPr id="3" name="Text Placeholder 1" descr="CMS_Legal_Disclaimer_Textbox_003">
              <a:extLst>
                <a:ext uri="{FF2B5EF4-FFF2-40B4-BE49-F238E27FC236}">
                  <a16:creationId xmlns:a16="http://schemas.microsoft.com/office/drawing/2014/main" id="{A46A667A-63EF-28F2-E73A-CD026E11D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88205" y="2669240"/>
              <a:ext cx="5294400" cy="3613553"/>
            </a:xfrm>
            <a:prstGeom prst="rect">
              <a:avLst/>
            </a:prstGeom>
            <a:noFill/>
          </p:spPr>
          <p:txBody>
            <a:bodyPr lIns="0" tIns="0" rIns="0" bIns="0" anchor="b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ymbol" pitchFamily="-110" charset="2"/>
                <a:buChar char="-"/>
                <a:defRPr sz="2000" kern="1200">
                  <a:solidFill>
                    <a:srgbClr val="13294A"/>
                  </a:solidFill>
                  <a:latin typeface="Arial" pitchFamily="34" charset="0"/>
                  <a:ea typeface="Arial" pitchFamily="-110" charset="0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rgbClr val="13294A"/>
                  </a:solidFill>
                  <a:latin typeface="Arial" pitchFamily="34" charset="0"/>
                  <a:ea typeface="Arial" pitchFamily="-110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ymbol" pitchFamily="-110" charset="2"/>
                <a:buChar char="-"/>
                <a:defRPr sz="1600" kern="1200">
                  <a:solidFill>
                    <a:srgbClr val="13294A"/>
                  </a:solidFill>
                  <a:latin typeface="Arial" pitchFamily="34" charset="0"/>
                  <a:ea typeface="Arial" pitchFamily="-110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 kern="1200">
                  <a:solidFill>
                    <a:srgbClr val="13294A"/>
                  </a:solidFill>
                  <a:latin typeface="Arial" pitchFamily="34" charset="0"/>
                  <a:ea typeface="Arial" pitchFamily="-110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ymbol" pitchFamily="-110" charset="2"/>
                <a:buChar char="-"/>
                <a:defRPr sz="1600" kern="1200">
                  <a:solidFill>
                    <a:srgbClr val="13294A"/>
                  </a:solidFill>
                  <a:latin typeface="Arial" pitchFamily="34" charset="0"/>
                  <a:ea typeface="Arial" pitchFamily="-110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Symbol" pitchFamily="-110" charset="2"/>
                <a:buNone/>
                <a:defRPr/>
              </a:pPr>
              <a:r>
                <a:rPr lang="en-GB" sz="800" b="1" baseline="0" dirty="0">
                  <a:solidFill>
                    <a:schemeClr val="tx1"/>
                  </a:solidFill>
                </a:rPr>
                <a:t>Your free online legal information service.</a:t>
              </a:r>
            </a:p>
            <a:p>
              <a:pPr marL="0" indent="0">
                <a:spcBef>
                  <a:spcPts val="0"/>
                </a:spcBef>
                <a:buFont typeface="Symbol" pitchFamily="-110" charset="2"/>
                <a:buNone/>
                <a:defRPr/>
              </a:pPr>
              <a:endParaRPr lang="en-GB" sz="800" baseline="0" dirty="0">
                <a:solidFill>
                  <a:schemeClr val="tx1"/>
                </a:solidFill>
              </a:endParaRPr>
            </a:p>
            <a:p>
              <a:pPr marL="0" indent="0">
                <a:spcBef>
                  <a:spcPts val="0"/>
                </a:spcBef>
                <a:buFont typeface="Symbol" pitchFamily="-110" charset="2"/>
                <a:buNone/>
                <a:defRPr/>
              </a:pPr>
              <a:r>
                <a:rPr lang="en-GB" sz="800" baseline="0" dirty="0">
                  <a:solidFill>
                    <a:schemeClr val="tx1"/>
                  </a:solidFill>
                </a:rPr>
                <a:t>A subscription service for legal articles on a variety of topics delivered by email.</a:t>
              </a:r>
            </a:p>
            <a:p>
              <a:pPr marL="0" indent="0">
                <a:spcBef>
                  <a:spcPts val="0"/>
                </a:spcBef>
                <a:buFont typeface="Symbol" pitchFamily="-110" charset="2"/>
                <a:buNone/>
                <a:defRPr/>
              </a:pPr>
              <a:r>
                <a:rPr lang="en-GB" sz="800" b="1" baseline="0" dirty="0" err="1">
                  <a:solidFill>
                    <a:schemeClr val="tx1"/>
                  </a:solidFill>
                </a:rPr>
                <a:t>cms-lawnow.com</a:t>
              </a:r>
              <a:endParaRPr lang="en-GB" sz="800" b="1" baseline="0" dirty="0">
                <a:solidFill>
                  <a:schemeClr val="tx1"/>
                </a:solidFill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endParaRPr lang="en-US" sz="800" baseline="0" dirty="0">
                <a:solidFill>
                  <a:schemeClr val="tx1"/>
                </a:solidFill>
                <a:ea typeface="+mn-ea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endParaRPr lang="en-US" sz="800" baseline="0" dirty="0">
                <a:solidFill>
                  <a:schemeClr val="tx1"/>
                </a:solidFill>
                <a:ea typeface="+mn-ea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r>
                <a:rPr lang="en-US" sz="800" baseline="0" dirty="0">
                  <a:solidFill>
                    <a:schemeClr val="tx1"/>
                  </a:solidFill>
                  <a:ea typeface="+mn-ea"/>
                </a:rPr>
                <a:t>The information held in this publication is for general purposes and guidance only and does not purport to constitute legal or professional advice. 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endParaRPr lang="en-GB" sz="800" baseline="0" dirty="0">
                <a:solidFill>
                  <a:schemeClr val="tx1"/>
                </a:solidFill>
                <a:ea typeface="+mn-ea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CMS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LTF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 Limited (CMS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LTF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) is a company limited by guarantee incorporated in England &amp; Wales (no. 15367752) whose registered office is at Cannon Place, 78 Cannon Street, London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EC4N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6AF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 United Kingdom. CMS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LTF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 coordinates the CMS organisation of independent law firms. CMS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LTF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 provides no client services. Such services </a:t>
              </a:r>
              <a:br>
                <a:rPr lang="en-GB" sz="800" baseline="0" dirty="0">
                  <a:solidFill>
                    <a:schemeClr val="tx1"/>
                  </a:solidFill>
                  <a:ea typeface="+mn-ea"/>
                </a:rPr>
              </a:b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are solely provided by CMS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LTF’s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 member firms in their respective jurisdictions. CMS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LTF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 and each of its member firms are separate and legally distinct entities, and no such entity has any authority to bind any other. CMS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LTF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 </a:t>
              </a:r>
              <a:br>
                <a:rPr lang="en-GB" sz="800" baseline="0" dirty="0">
                  <a:solidFill>
                    <a:schemeClr val="tx1"/>
                  </a:solidFill>
                  <a:ea typeface="+mn-ea"/>
                </a:rPr>
              </a:b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and each member firm are liable only for their own acts or omissions and not those of each other. The brand name </a:t>
              </a:r>
              <a:br>
                <a:rPr lang="en-GB" sz="800" baseline="0" dirty="0">
                  <a:solidFill>
                    <a:schemeClr val="tx1"/>
                  </a:solidFill>
                  <a:ea typeface="+mn-ea"/>
                </a:rPr>
              </a:b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“CMS” and the term “firm” are used to refer to some or all of the member firms or their offices; details can be found under “legal information” in the footer of </a:t>
              </a:r>
              <a:r>
                <a:rPr lang="en-GB" sz="800" baseline="0" dirty="0" err="1">
                  <a:solidFill>
                    <a:schemeClr val="tx1"/>
                  </a:solidFill>
                  <a:ea typeface="+mn-ea"/>
                </a:rPr>
                <a:t>cms.law</a:t>
              </a:r>
              <a:r>
                <a:rPr lang="en-GB" sz="800" baseline="0" dirty="0">
                  <a:solidFill>
                    <a:schemeClr val="tx1"/>
                  </a:solidFill>
                  <a:ea typeface="+mn-ea"/>
                </a:rPr>
                <a:t>.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endParaRPr lang="en-GB" sz="800" baseline="0" dirty="0">
                <a:solidFill>
                  <a:schemeClr val="tx1"/>
                </a:solidFill>
                <a:ea typeface="+mn-ea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r>
                <a:rPr lang="en-GB" sz="800" b="1" baseline="0" dirty="0">
                  <a:solidFill>
                    <a:schemeClr val="tx1"/>
                  </a:solidFill>
                  <a:ea typeface="+mn-ea"/>
                </a:rPr>
                <a:t>CMS locations: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Aberdeen, Abu Dhabi, Amsterdam, Antwerp, Barcelona, Beijing, Belgrade, Bergen, Berlin, Bogotá, Bratislava, Brisbane, Bristol, Brussels, Bucharest, Budapest, Casablanca, Cologne, </a:t>
              </a:r>
              <a:r>
                <a:rPr kumimoji="0" lang="en-GB" sz="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Cúcuta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Dubai, Dublin, Duesseldorf, Edinburgh, Frankfurt, Funchal, Geneva, Glasgow, Gothenburg, Hamburg, Hong Kong, Istanbul, Johannesburg, </a:t>
              </a:r>
              <a:b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Kyiv, Leipzig, Lima, Lisbon, Liverpool, Ljubljana, London, Luanda, Luxembourg, Lyon, Madrid, Manchester, </a:t>
              </a:r>
              <a:b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Maputo, Mexico City, Milan, Mombasa, Monaco, Munich, Muscat, Nairobi, Oslo, Paris, Podgorica, Poznan, Prague, Reading, Rio de Janeiro, Riyadh, Rome, Santiago de Chile, São Paulo, Sarajevo, Shanghai, Sheffield, Singapore, </a:t>
              </a:r>
              <a:b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Skopje, Sofia, Stavanger, Stockholm, Strasbourg, Stuttgart, Tel Aviv, Tirana, Vienna, Warsaw, Zagreb and Zurich.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endParaRPr lang="en-GB" sz="800" baseline="0" dirty="0">
                <a:solidFill>
                  <a:schemeClr val="tx1"/>
                </a:solidFill>
                <a:ea typeface="+mn-ea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endParaRPr lang="en-GB" sz="800" baseline="0" dirty="0">
                <a:solidFill>
                  <a:schemeClr val="tx1"/>
                </a:solidFill>
                <a:ea typeface="+mn-ea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Symbol" pitchFamily="-110" charset="2"/>
                <a:buNone/>
                <a:defRPr/>
              </a:pPr>
              <a:r>
                <a:rPr lang="en-GB" sz="800" b="0" baseline="0" dirty="0">
                  <a:solidFill>
                    <a:schemeClr val="tx1"/>
                  </a:solidFill>
                </a:rPr>
                <a:t>Further information can be found at </a:t>
              </a:r>
              <a:r>
                <a:rPr lang="en-GB" sz="800" b="1" baseline="0" dirty="0" err="1">
                  <a:solidFill>
                    <a:schemeClr val="tx1"/>
                  </a:solidFill>
                </a:rPr>
                <a:t>cms.law</a:t>
              </a:r>
              <a:endParaRPr lang="en-GB" sz="800" b="1" baseline="0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Gerade Verbindung 12">
              <a:extLst>
                <a:ext uri="{FF2B5EF4-FFF2-40B4-BE49-F238E27FC236}">
                  <a16:creationId xmlns:a16="http://schemas.microsoft.com/office/drawing/2014/main" id="{EFA5EC3A-2B8C-3652-F530-F7D0AB6ADC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8205" y="3368454"/>
              <a:ext cx="529440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13">
              <a:extLst>
                <a:ext uri="{FF2B5EF4-FFF2-40B4-BE49-F238E27FC236}">
                  <a16:creationId xmlns:a16="http://schemas.microsoft.com/office/drawing/2014/main" id="{117E3946-6950-80CE-68C6-5E761B74C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8205" y="6047843"/>
              <a:ext cx="534577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fik 14">
              <a:extLst>
                <a:ext uri="{FF2B5EF4-FFF2-40B4-BE49-F238E27FC236}">
                  <a16:creationId xmlns:a16="http://schemas.microsoft.com/office/drawing/2014/main" id="{D588ABB9-6643-AABE-D78C-B58C1737D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8405" y="2432125"/>
              <a:ext cx="1918800" cy="186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2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2400"/>
        </a:lnSpc>
        <a:spcBef>
          <a:spcPts val="10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25" indent="-268288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05" userDrawn="1">
          <p15:clr>
            <a:srgbClr val="F26B43"/>
          </p15:clr>
        </p15:guide>
        <p15:guide id="3" pos="374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  <p15:guide id="5" orient="horz" pos="3945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hexagons with different colors&#10;&#10;Description automatically generated">
            <a:extLst>
              <a:ext uri="{FF2B5EF4-FFF2-40B4-BE49-F238E27FC236}">
                <a16:creationId xmlns:a16="http://schemas.microsoft.com/office/drawing/2014/main" id="{39830043-DFD0-B749-A69F-23CF50AF4D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3" b="37799"/>
          <a:stretch/>
        </p:blipFill>
        <p:spPr>
          <a:xfrm>
            <a:off x="0" y="-31932"/>
            <a:ext cx="12192000" cy="1791252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711723D-973D-4F2E-81A5-C08507C4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412000"/>
            <a:ext cx="6840000" cy="144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623724E-FF89-43C5-8DA8-6FCEB5AE2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999" y="6264000"/>
            <a:ext cx="396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E95C7-DAA2-4EB1-AEB9-3012840F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00" y="4212000"/>
            <a:ext cx="6840000" cy="9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3996467-BF13-4863-A160-D48F95080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F2847996-71CB-4FCC-BF29-C07899B0D4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77490" y="587156"/>
            <a:ext cx="1526340" cy="7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mbol" panose="05050102010706020507" pitchFamily="18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10">
          <p15:clr>
            <a:srgbClr val="F26B43"/>
          </p15:clr>
        </p15:guide>
        <p15:guide id="3" pos="370">
          <p15:clr>
            <a:srgbClr val="F26B43"/>
          </p15:clr>
        </p15:guide>
        <p15:guide id="4" orient="horz" pos="368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1344">
          <p15:clr>
            <a:srgbClr val="F26B43"/>
          </p15:clr>
        </p15:guide>
        <p15:guide id="9" orient="horz" pos="14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FR/TXT/PDF/?uri=CELEX:32022R2560&amp;qid=1687882339461" TargetMode="External"/><Relationship Id="rId2" Type="http://schemas.openxmlformats.org/officeDocument/2006/relationships/hyperlink" Target="https://eur-lex.europa.eu/legal-content/EN/TXT/HTML/?uri=CELEX:32022R2560#d1e1166-1-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ur-lex.europa.eu/legal-content/EN/TXT/HTML/?uri=CELEX:32023R1441" TargetMode="External"/><Relationship Id="rId5" Type="http://schemas.openxmlformats.org/officeDocument/2006/relationships/hyperlink" Target="https://single-market-economy.ec.europa.eu/single-market/public-procurement/foreign-subsidies-regulation/questions-and-answers_en" TargetMode="External"/><Relationship Id="rId4" Type="http://schemas.openxmlformats.org/officeDocument/2006/relationships/hyperlink" Target="https://competition-policy.ec.europa.eu/foreign-subsidies-regulation/questions-and-answers_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etition-policy.ec.europa.eu/document/download/b4c8bb13-839b-4bfb-8863-78b188523d22_en?filename=20240726_SWD_clarifications_on_application_of_FSR.pd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EDCC7-655F-57C7-2CCF-79527697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2524643"/>
            <a:ext cx="5933800" cy="1440000"/>
          </a:xfrm>
        </p:spPr>
        <p:txBody>
          <a:bodyPr>
            <a:normAutofit/>
          </a:bodyPr>
          <a:lstStyle/>
          <a:p>
            <a:r>
              <a:rPr lang="en-GB" dirty="0"/>
              <a:t>FSR: </a:t>
            </a:r>
            <a:br>
              <a:rPr lang="en-GB" dirty="0"/>
            </a:br>
            <a:r>
              <a:rPr lang="en-GB" dirty="0"/>
              <a:t>one year of enforcement</a:t>
            </a:r>
            <a:endParaRPr lang="de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02C95-0C18-7312-A935-23727C3F0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3795" y="6262688"/>
            <a:ext cx="3240000" cy="59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73EF0-9EF8-E2EA-1777-E7956D9E4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000" y="6264000"/>
            <a:ext cx="3960000" cy="594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135EE-E15A-CB87-A2A0-B1FA8314E4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000" y="4212000"/>
            <a:ext cx="5933800" cy="817200"/>
          </a:xfrm>
        </p:spPr>
        <p:txBody>
          <a:bodyPr/>
          <a:lstStyle/>
          <a:p>
            <a:r>
              <a:rPr lang="de-DE" dirty="0"/>
              <a:t>EU Competition Law Briefings </a:t>
            </a:r>
          </a:p>
        </p:txBody>
      </p:sp>
    </p:spTree>
    <p:extLst>
      <p:ext uri="{BB962C8B-B14F-4D97-AF65-F5344CB8AC3E}">
        <p14:creationId xmlns:p14="http://schemas.microsoft.com/office/powerpoint/2010/main" val="177293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6C51F-BBDF-B1E4-EEC6-2A6BCBF12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3CD20F-189E-C786-9796-0B89FF4943D3}"/>
              </a:ext>
            </a:extLst>
          </p:cNvPr>
          <p:cNvSpPr txBox="1">
            <a:spLocks/>
          </p:cNvSpPr>
          <p:nvPr/>
        </p:nvSpPr>
        <p:spPr>
          <a:xfrm>
            <a:off x="301875" y="1891765"/>
            <a:ext cx="2661458" cy="4372235"/>
          </a:xfrm>
          <a:prstGeom prst="rect">
            <a:avLst/>
          </a:prstGeom>
          <a:solidFill>
            <a:srgbClr val="B6CCCF"/>
          </a:solidFill>
        </p:spPr>
        <p:txBody>
          <a:bodyPr vert="horz" lIns="108000" tIns="108000" rIns="108000" bIns="10800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ea typeface="+mn-ea"/>
                <a:cs typeface="+mn-cs"/>
              </a:rPr>
              <a:t>PRESENTATION OF THE PROCEDURE</a:t>
            </a:r>
            <a:endParaRPr lang="en-US" b="1" dirty="0">
              <a:solidFill>
                <a:srgbClr val="0C515C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Presentation of the concentration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Information about the parties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Description of the concentration, ownership and control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Impact on the internal market of the FFCs in the concentration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Positive effect; Supporting documentation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8C1C73-9ECE-25D4-5AED-AF50E517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210" y="297000"/>
            <a:ext cx="7959001" cy="615355"/>
          </a:xfrm>
        </p:spPr>
        <p:txBody>
          <a:bodyPr anchor="ctr" anchorCtr="0">
            <a:normAutofit/>
          </a:bodyPr>
          <a:lstStyle/>
          <a:p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Foreign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subsidies in concentrations -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to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include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 the notification?</a:t>
            </a:r>
            <a:endParaRPr lang="en-US" sz="2000" dirty="0">
              <a:solidFill>
                <a:srgbClr val="0C515C"/>
              </a:solidFill>
            </a:endParaRPr>
          </a:p>
        </p:txBody>
      </p:sp>
      <p:grpSp>
        <p:nvGrpSpPr>
          <p:cNvPr id="8" name="Group 54">
            <a:extLst>
              <a:ext uri="{FF2B5EF4-FFF2-40B4-BE49-F238E27FC236}">
                <a16:creationId xmlns:a16="http://schemas.microsoft.com/office/drawing/2014/main" id="{A98B1F53-AE05-5CC8-9992-5B1267E01674}"/>
              </a:ext>
            </a:extLst>
          </p:cNvPr>
          <p:cNvGrpSpPr/>
          <p:nvPr/>
        </p:nvGrpSpPr>
        <p:grpSpPr>
          <a:xfrm>
            <a:off x="3646209" y="1073329"/>
            <a:ext cx="8232522" cy="5487671"/>
            <a:chOff x="3646209" y="969268"/>
            <a:chExt cx="8232522" cy="5487671"/>
          </a:xfrm>
        </p:grpSpPr>
        <p:grpSp>
          <p:nvGrpSpPr>
            <p:cNvPr id="9" name="Group 44">
              <a:extLst>
                <a:ext uri="{FF2B5EF4-FFF2-40B4-BE49-F238E27FC236}">
                  <a16:creationId xmlns:a16="http://schemas.microsoft.com/office/drawing/2014/main" id="{1E3B0733-29B5-2F48-EE6E-1B34D7A6CD5B}"/>
                </a:ext>
              </a:extLst>
            </p:cNvPr>
            <p:cNvGrpSpPr/>
            <p:nvPr/>
          </p:nvGrpSpPr>
          <p:grpSpPr>
            <a:xfrm>
              <a:off x="3646209" y="969268"/>
              <a:ext cx="4075223" cy="2695621"/>
              <a:chOff x="3646209" y="969268"/>
              <a:chExt cx="4075223" cy="2695621"/>
            </a:xfrm>
          </p:grpSpPr>
          <p:sp>
            <p:nvSpPr>
              <p:cNvPr id="19" name="Rectangle 18" descr="CMSLegal_Shape_Fill">
                <a:extLst>
                  <a:ext uri="{FF2B5EF4-FFF2-40B4-BE49-F238E27FC236}">
                    <a16:creationId xmlns:a16="http://schemas.microsoft.com/office/drawing/2014/main" id="{B361BEAC-B128-978C-A4A7-3C60852A0B23}"/>
                  </a:ext>
                </a:extLst>
              </p:cNvPr>
              <p:cNvSpPr/>
              <p:nvPr/>
            </p:nvSpPr>
            <p:spPr bwMode="auto">
              <a:xfrm>
                <a:off x="3646209" y="969268"/>
                <a:ext cx="4075223" cy="2695621"/>
              </a:xfrm>
              <a:prstGeom prst="rect">
                <a:avLst/>
              </a:prstGeom>
              <a:solidFill>
                <a:srgbClr val="0D535F">
                  <a:alpha val="20000"/>
                </a:srgbClr>
              </a:solidFill>
              <a:ln w="9525">
                <a:noFill/>
              </a:ln>
            </p:spPr>
            <p:txBody>
              <a:bodyPr vert="horz" wrap="square" lIns="72000" tIns="576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de-DE" sz="700" b="1" dirty="0">
                  <a:latin typeface="Arial" panose="020B0604020202020204" pitchFamily="34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600" b="1" dirty="0">
                    <a:latin typeface="Arial" panose="020B0604020202020204" pitchFamily="34" charset="0"/>
                  </a:rPr>
                  <a:t>DETAILED INFORMATION</a:t>
                </a:r>
              </a:p>
              <a:p>
                <a:pPr marL="285750" marR="0" lvl="0" indent="-2857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FFCs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most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likely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to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distort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the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internal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market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(Article 5 : </a:t>
                </a:r>
                <a:r>
                  <a:rPr kumimoji="0" lang="fr-BE" sz="11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undertaking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:r>
                  <a:rPr kumimoji="0" lang="fr-BE" sz="11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difficulty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:r>
                  <a:rPr kumimoji="0" lang="fr-BE" sz="11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unlimited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fr-BE" sz="11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guarantee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export </a:t>
                </a:r>
                <a:r>
                  <a:rPr kumimoji="0" lang="fr-BE" sz="11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financing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fr-BE" sz="11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measure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not in line </a:t>
                </a:r>
                <a:r>
                  <a:rPr kumimoji="0" lang="fr-BE" sz="11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with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OECD, FFCs </a:t>
                </a:r>
                <a:r>
                  <a:rPr kumimoji="0" lang="fr-BE" sz="11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facilitating</a:t>
                </a: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 concentration)</a:t>
                </a:r>
              </a:p>
              <a:p>
                <a:pPr marL="285750" marR="0" lvl="0" indent="-2857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Which exceed 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EUR 1 million</a:t>
                </a:r>
              </a:p>
              <a:p>
                <a:pPr marL="285750" marR="0" lvl="0" indent="-2857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Granted individually during 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last 3 years</a:t>
                </a: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0" name="Graphic 28" descr="Help outline">
                <a:extLst>
                  <a:ext uri="{FF2B5EF4-FFF2-40B4-BE49-F238E27FC236}">
                    <a16:creationId xmlns:a16="http://schemas.microsoft.com/office/drawing/2014/main" id="{DD1FD232-7452-CFCC-61EE-F822E049E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133579" y="1065697"/>
                <a:ext cx="489306" cy="489306"/>
              </a:xfrm>
              <a:prstGeom prst="rect">
                <a:avLst/>
              </a:prstGeom>
            </p:spPr>
          </p:pic>
        </p:grpSp>
        <p:grpSp>
          <p:nvGrpSpPr>
            <p:cNvPr id="10" name="Group 42">
              <a:extLst>
                <a:ext uri="{FF2B5EF4-FFF2-40B4-BE49-F238E27FC236}">
                  <a16:creationId xmlns:a16="http://schemas.microsoft.com/office/drawing/2014/main" id="{73173C6F-B1CB-956B-6821-27C0A0F9F094}"/>
                </a:ext>
              </a:extLst>
            </p:cNvPr>
            <p:cNvGrpSpPr/>
            <p:nvPr/>
          </p:nvGrpSpPr>
          <p:grpSpPr>
            <a:xfrm>
              <a:off x="7803507" y="969268"/>
              <a:ext cx="4075223" cy="2695621"/>
              <a:chOff x="7625709" y="969268"/>
              <a:chExt cx="4075223" cy="2695621"/>
            </a:xfrm>
          </p:grpSpPr>
          <p:sp>
            <p:nvSpPr>
              <p:cNvPr id="17" name="Rectangle 16" descr="CMSLegal_Shape_Fill">
                <a:extLst>
                  <a:ext uri="{FF2B5EF4-FFF2-40B4-BE49-F238E27FC236}">
                    <a16:creationId xmlns:a16="http://schemas.microsoft.com/office/drawing/2014/main" id="{340CD47C-85ED-AA3E-C0F2-1B2DF2E7302E}"/>
                  </a:ext>
                </a:extLst>
              </p:cNvPr>
              <p:cNvSpPr/>
              <p:nvPr/>
            </p:nvSpPr>
            <p:spPr bwMode="auto">
              <a:xfrm>
                <a:off x="7625709" y="969268"/>
                <a:ext cx="4075223" cy="2695621"/>
              </a:xfrm>
              <a:prstGeom prst="rect">
                <a:avLst/>
              </a:prstGeom>
              <a:solidFill>
                <a:srgbClr val="0D535F">
                  <a:alpha val="20000"/>
                </a:srgbClr>
              </a:solidFill>
              <a:ln w="9525">
                <a:noFill/>
              </a:ln>
            </p:spPr>
            <p:txBody>
              <a:bodyPr vert="horz" wrap="square" lIns="72000" tIns="576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de-DE" sz="800" b="1" dirty="0">
                  <a:latin typeface="Arial" panose="020B0604020202020204" pitchFamily="34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600" b="1" dirty="0">
                    <a:latin typeface="Arial" panose="020B0604020202020204" pitchFamily="34" charset="0"/>
                  </a:rPr>
                  <a:t>SPECIFIC INFORMATION</a:t>
                </a:r>
              </a:p>
              <a:p>
                <a:pPr marL="171450" marR="0" lvl="0" indent="-1714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FFCs that may fall under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Article 5</a:t>
                </a:r>
              </a:p>
              <a:p>
                <a:pPr marL="171450" marR="0" lvl="0" indent="-1714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Which exceed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EUR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 million</a:t>
                </a:r>
              </a:p>
              <a:p>
                <a:pPr marL="171450" marR="0" lvl="0" indent="-1714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Granted individually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during the last 3 years</a:t>
                </a: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8" name="Graphic 29" descr="Wallet outline">
                <a:extLst>
                  <a:ext uri="{FF2B5EF4-FFF2-40B4-BE49-F238E27FC236}">
                    <a16:creationId xmlns:a16="http://schemas.microsoft.com/office/drawing/2014/main" id="{10E9AF03-4365-63FB-1CB0-9C5D54FAC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053544" y="1034516"/>
                <a:ext cx="551667" cy="551667"/>
              </a:xfrm>
              <a:prstGeom prst="rect">
                <a:avLst/>
              </a:prstGeom>
            </p:spPr>
          </p:pic>
        </p:grpSp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EAE8EF29-94B9-4133-5575-1737AD24C155}"/>
                </a:ext>
              </a:extLst>
            </p:cNvPr>
            <p:cNvGrpSpPr/>
            <p:nvPr/>
          </p:nvGrpSpPr>
          <p:grpSpPr>
            <a:xfrm>
              <a:off x="3646209" y="3761318"/>
              <a:ext cx="4075223" cy="2695621"/>
              <a:chOff x="3646209" y="3870624"/>
              <a:chExt cx="4075223" cy="2695621"/>
            </a:xfrm>
          </p:grpSpPr>
          <p:sp>
            <p:nvSpPr>
              <p:cNvPr id="15" name="Rectangle 14" descr="CMSLegal_Shape_Fill">
                <a:extLst>
                  <a:ext uri="{FF2B5EF4-FFF2-40B4-BE49-F238E27FC236}">
                    <a16:creationId xmlns:a16="http://schemas.microsoft.com/office/drawing/2014/main" id="{3D06D84E-E9DC-F40D-7C99-8C39C62691D3}"/>
                  </a:ext>
                </a:extLst>
              </p:cNvPr>
              <p:cNvSpPr/>
              <p:nvPr/>
            </p:nvSpPr>
            <p:spPr bwMode="auto">
              <a:xfrm>
                <a:off x="3646209" y="3870624"/>
                <a:ext cx="4075223" cy="2695621"/>
              </a:xfrm>
              <a:prstGeom prst="rect">
                <a:avLst/>
              </a:prstGeom>
              <a:solidFill>
                <a:srgbClr val="0D535F">
                  <a:alpha val="20000"/>
                </a:srgbClr>
              </a:solidFill>
              <a:ln w="9525">
                <a:noFill/>
              </a:ln>
            </p:spPr>
            <p:txBody>
              <a:bodyPr vert="horz" wrap="square" lIns="72000" tIns="576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de-DE" sz="100" b="1" dirty="0">
                  <a:latin typeface="Arial" panose="020B0604020202020204" pitchFamily="34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600" b="1" dirty="0">
                    <a:latin typeface="Arial" panose="020B0604020202020204" pitchFamily="34" charset="0"/>
                  </a:rPr>
                  <a:t>GENERAL OVERVIEW</a:t>
                </a:r>
              </a:p>
              <a:p>
                <a:pPr marR="0" lvl="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all other FFCs (that do not fall under Article 5):</a:t>
                </a:r>
              </a:p>
              <a:p>
                <a:pPr marL="285750" marR="0" lvl="0" indent="-2857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Only individual amount above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EUR 1 million</a:t>
                </a:r>
              </a:p>
              <a:p>
                <a:pPr marL="285750" marR="0" lvl="0" indent="-2857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Only if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at least EUR 4 million per country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over the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last 3 years</a:t>
                </a:r>
                <a:endParaRPr lang="en-GB" sz="1400" b="1" dirty="0">
                  <a:latin typeface="Arial"/>
                  <a:sym typeface="Wingdings" panose="05000000000000000000" pitchFamily="2" charset="2"/>
                </a:endParaRPr>
              </a:p>
              <a:p>
                <a:pPr marR="0" lvl="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lang="en-GB" sz="1400" b="1" dirty="0">
                    <a:latin typeface="Arial"/>
                    <a:sym typeface="Wingdings" panose="05000000000000000000" pitchFamily="2" charset="2"/>
                  </a:rPr>
                  <a:t> </a:t>
                </a: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TABLE </a:t>
                </a: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6" name="Graphic 31" descr="Checkmark with solid fill">
                <a:extLst>
                  <a:ext uri="{FF2B5EF4-FFF2-40B4-BE49-F238E27FC236}">
                    <a16:creationId xmlns:a16="http://schemas.microsoft.com/office/drawing/2014/main" id="{3A027C00-A50A-FDE7-EEEA-219338B00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175218" y="3962308"/>
                <a:ext cx="406028" cy="406028"/>
              </a:xfrm>
              <a:prstGeom prst="rect">
                <a:avLst/>
              </a:prstGeom>
            </p:spPr>
          </p:pic>
        </p:grpSp>
        <p:grpSp>
          <p:nvGrpSpPr>
            <p:cNvPr id="12" name="Group 46">
              <a:extLst>
                <a:ext uri="{FF2B5EF4-FFF2-40B4-BE49-F238E27FC236}">
                  <a16:creationId xmlns:a16="http://schemas.microsoft.com/office/drawing/2014/main" id="{E7A4712C-C4FE-FDE2-FDDB-5B40B375569D}"/>
                </a:ext>
              </a:extLst>
            </p:cNvPr>
            <p:cNvGrpSpPr/>
            <p:nvPr/>
          </p:nvGrpSpPr>
          <p:grpSpPr>
            <a:xfrm>
              <a:off x="7803508" y="3761318"/>
              <a:ext cx="4075223" cy="2695621"/>
              <a:chOff x="7625709" y="3870624"/>
              <a:chExt cx="4075223" cy="2695621"/>
            </a:xfrm>
          </p:grpSpPr>
          <p:sp>
            <p:nvSpPr>
              <p:cNvPr id="13" name="Rectangle 12" descr="CMSLegal_Shape_Fill">
                <a:extLst>
                  <a:ext uri="{FF2B5EF4-FFF2-40B4-BE49-F238E27FC236}">
                    <a16:creationId xmlns:a16="http://schemas.microsoft.com/office/drawing/2014/main" id="{66EC170D-DBCF-2DD6-2ED8-FDD4732FE598}"/>
                  </a:ext>
                </a:extLst>
              </p:cNvPr>
              <p:cNvSpPr/>
              <p:nvPr/>
            </p:nvSpPr>
            <p:spPr bwMode="auto">
              <a:xfrm>
                <a:off x="7625709" y="3870624"/>
                <a:ext cx="4075223" cy="2695621"/>
              </a:xfrm>
              <a:prstGeom prst="rect">
                <a:avLst/>
              </a:prstGeom>
              <a:solidFill>
                <a:srgbClr val="0D535F">
                  <a:alpha val="20000"/>
                </a:srgbClr>
              </a:solidFill>
              <a:ln w="9525">
                <a:noFill/>
              </a:ln>
            </p:spPr>
            <p:txBody>
              <a:bodyPr vert="horz" wrap="square" lIns="72000" tIns="576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de-DE" sz="100" b="1" dirty="0">
                  <a:latin typeface="Arial" panose="020B0604020202020204" pitchFamily="34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600" b="1" dirty="0">
                    <a:latin typeface="Arial" panose="020B0604020202020204" pitchFamily="34" charset="0"/>
                  </a:rPr>
                  <a:t>EXCLUDED FROM REPORTING</a:t>
                </a:r>
              </a:p>
              <a:p>
                <a:pPr marL="171450" marR="0" lvl="0" indent="-1714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Remuneration of sale of goods and services at market prices</a:t>
                </a:r>
              </a:p>
              <a:p>
                <a:pPr marL="171450" marR="0" lvl="0" indent="-1714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Tax deferrals or double taxation relief</a:t>
                </a:r>
              </a:p>
              <a:p>
                <a:pPr marL="171450" marR="0" lvl="0" indent="-1714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FFCs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below EUR 1 million</a:t>
                </a:r>
              </a:p>
              <a:p>
                <a:pPr marL="171450" marR="0" lvl="0" indent="-1714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Private equity: only FFCs to the Specific Fund</a:t>
                </a: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4" name="Graphic 32" descr="Clipboard Checked outline">
                <a:extLst>
                  <a:ext uri="{FF2B5EF4-FFF2-40B4-BE49-F238E27FC236}">
                    <a16:creationId xmlns:a16="http://schemas.microsoft.com/office/drawing/2014/main" id="{EBE05FBB-F704-1C04-2700-803B9D893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059071" y="3892252"/>
                <a:ext cx="546140" cy="5461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119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D0628E-9BD5-AC15-080F-64FFF57DD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C13DA5-B19E-7F8C-93CA-66A38A2D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210" y="297000"/>
            <a:ext cx="7959001" cy="615355"/>
          </a:xfrm>
        </p:spPr>
        <p:txBody>
          <a:bodyPr anchor="ctr" anchorCtr="0">
            <a:noAutofit/>
          </a:bodyPr>
          <a:lstStyle/>
          <a:p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Foreign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subsidies in public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procurement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/concession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procedures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-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to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include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 the notification?</a:t>
            </a:r>
            <a:endParaRPr lang="en-US" sz="1800" dirty="0">
              <a:solidFill>
                <a:srgbClr val="0C515C"/>
              </a:solidFill>
            </a:endParaRPr>
          </a:p>
        </p:txBody>
      </p:sp>
      <p:grpSp>
        <p:nvGrpSpPr>
          <p:cNvPr id="7" name="Group 54">
            <a:extLst>
              <a:ext uri="{FF2B5EF4-FFF2-40B4-BE49-F238E27FC236}">
                <a16:creationId xmlns:a16="http://schemas.microsoft.com/office/drawing/2014/main" id="{41D0CD7D-ECED-F997-4096-B427FCB9E5D6}"/>
              </a:ext>
            </a:extLst>
          </p:cNvPr>
          <p:cNvGrpSpPr/>
          <p:nvPr/>
        </p:nvGrpSpPr>
        <p:grpSpPr>
          <a:xfrm>
            <a:off x="3646209" y="1073329"/>
            <a:ext cx="8232522" cy="5487671"/>
            <a:chOff x="3646209" y="969268"/>
            <a:chExt cx="8232522" cy="5487671"/>
          </a:xfrm>
        </p:grpSpPr>
        <p:grpSp>
          <p:nvGrpSpPr>
            <p:cNvPr id="8" name="Group 44">
              <a:extLst>
                <a:ext uri="{FF2B5EF4-FFF2-40B4-BE49-F238E27FC236}">
                  <a16:creationId xmlns:a16="http://schemas.microsoft.com/office/drawing/2014/main" id="{9231437E-0C75-D047-0FD2-3912B3F52B46}"/>
                </a:ext>
              </a:extLst>
            </p:cNvPr>
            <p:cNvGrpSpPr/>
            <p:nvPr/>
          </p:nvGrpSpPr>
          <p:grpSpPr>
            <a:xfrm>
              <a:off x="3646209" y="969268"/>
              <a:ext cx="4075223" cy="2695621"/>
              <a:chOff x="3646209" y="969268"/>
              <a:chExt cx="4075223" cy="2695621"/>
            </a:xfrm>
          </p:grpSpPr>
          <p:sp>
            <p:nvSpPr>
              <p:cNvPr id="18" name="Rectangle 17" descr="CMSLegal_Shape_Fill">
                <a:extLst>
                  <a:ext uri="{FF2B5EF4-FFF2-40B4-BE49-F238E27FC236}">
                    <a16:creationId xmlns:a16="http://schemas.microsoft.com/office/drawing/2014/main" id="{E9C860F0-37ED-F7EE-DB87-6601908A4840}"/>
                  </a:ext>
                </a:extLst>
              </p:cNvPr>
              <p:cNvSpPr/>
              <p:nvPr/>
            </p:nvSpPr>
            <p:spPr bwMode="auto">
              <a:xfrm>
                <a:off x="3646209" y="969268"/>
                <a:ext cx="4075223" cy="2695621"/>
              </a:xfrm>
              <a:prstGeom prst="rect">
                <a:avLst/>
              </a:prstGeom>
              <a:solidFill>
                <a:srgbClr val="0D535F">
                  <a:alpha val="20000"/>
                </a:srgbClr>
              </a:solidFill>
              <a:ln w="9525">
                <a:noFill/>
              </a:ln>
            </p:spPr>
            <p:txBody>
              <a:bodyPr vert="horz" wrap="square" lIns="72000" tIns="576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de-DE" sz="1600" b="1" dirty="0">
                    <a:latin typeface="Arial" panose="020B0604020202020204" pitchFamily="34" charset="0"/>
                  </a:rPr>
                  <a:t>DETAILED INFORMATION</a:t>
                </a:r>
              </a:p>
              <a:p>
                <a:pPr algn="l"/>
                <a:endParaRPr lang="de-DE" sz="1600" b="1" dirty="0">
                  <a:latin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FFCs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most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likely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to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distort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the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internal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market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(Article 5 : undertaking in difficulty, unlimited guarantee, export financing measure not in line with OECD, unduly advantageous tender)</a:t>
                </a:r>
              </a:p>
              <a:p>
                <a:pPr marL="285750" marR="0" lvl="0" indent="-2857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Which exceed 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EUR 1 million</a:t>
                </a:r>
              </a:p>
              <a:p>
                <a:pPr marL="285750" marR="0" lvl="0" indent="-285750" algn="l" defTabSz="457200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Granted individually during 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last 3 years</a:t>
                </a:r>
              </a:p>
              <a:p>
                <a:pPr algn="l"/>
                <a:endParaRPr lang="en-GB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Graphic 28" descr="Help outline">
                <a:extLst>
                  <a:ext uri="{FF2B5EF4-FFF2-40B4-BE49-F238E27FC236}">
                    <a16:creationId xmlns:a16="http://schemas.microsoft.com/office/drawing/2014/main" id="{1BACF80B-5A64-25B3-3BD8-A095DA327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133579" y="1065697"/>
                <a:ext cx="489306" cy="489306"/>
              </a:xfrm>
              <a:prstGeom prst="rect">
                <a:avLst/>
              </a:prstGeom>
            </p:spPr>
          </p:pic>
        </p:grpSp>
        <p:grpSp>
          <p:nvGrpSpPr>
            <p:cNvPr id="9" name="Group 42">
              <a:extLst>
                <a:ext uri="{FF2B5EF4-FFF2-40B4-BE49-F238E27FC236}">
                  <a16:creationId xmlns:a16="http://schemas.microsoft.com/office/drawing/2014/main" id="{8CC47CA8-B8A2-3D42-8191-1A4687D1417C}"/>
                </a:ext>
              </a:extLst>
            </p:cNvPr>
            <p:cNvGrpSpPr/>
            <p:nvPr/>
          </p:nvGrpSpPr>
          <p:grpSpPr>
            <a:xfrm>
              <a:off x="7803507" y="969268"/>
              <a:ext cx="4075223" cy="2695621"/>
              <a:chOff x="7625709" y="969268"/>
              <a:chExt cx="4075223" cy="2695621"/>
            </a:xfrm>
          </p:grpSpPr>
          <p:sp>
            <p:nvSpPr>
              <p:cNvPr id="16" name="Rectangle 15" descr="CMSLegal_Shape_Fill">
                <a:extLst>
                  <a:ext uri="{FF2B5EF4-FFF2-40B4-BE49-F238E27FC236}">
                    <a16:creationId xmlns:a16="http://schemas.microsoft.com/office/drawing/2014/main" id="{3ED956A1-30FC-5F5E-1806-18FA5111FDB7}"/>
                  </a:ext>
                </a:extLst>
              </p:cNvPr>
              <p:cNvSpPr/>
              <p:nvPr/>
            </p:nvSpPr>
            <p:spPr bwMode="auto">
              <a:xfrm>
                <a:off x="7625709" y="969268"/>
                <a:ext cx="4075223" cy="2695621"/>
              </a:xfrm>
              <a:prstGeom prst="rect">
                <a:avLst/>
              </a:prstGeom>
              <a:solidFill>
                <a:srgbClr val="0D535F">
                  <a:alpha val="20000"/>
                </a:srgbClr>
              </a:solidFill>
              <a:ln w="9525">
                <a:noFill/>
              </a:ln>
            </p:spPr>
            <p:txBody>
              <a:bodyPr vert="horz" wrap="square" lIns="72000" tIns="576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de-DE" sz="1600" b="1" dirty="0">
                    <a:latin typeface="Arial" panose="020B0604020202020204" pitchFamily="34" charset="0"/>
                  </a:rPr>
                  <a:t>SPECIFIC INFORMATION</a:t>
                </a:r>
              </a:p>
              <a:p>
                <a:pPr algn="l"/>
                <a:endParaRPr lang="de-DE" sz="1600" b="1" dirty="0">
                  <a:latin typeface="Arial" panose="020B0604020202020204" pitchFamily="34" charset="0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FFCs that may fall under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Article 5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Which exceed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EUR 1 million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Granted individually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during the last 3 years</a:t>
                </a:r>
              </a:p>
              <a:p>
                <a:pPr algn="l"/>
                <a:endParaRPr lang="en-GB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7" name="Graphic 29" descr="Wallet outline">
                <a:extLst>
                  <a:ext uri="{FF2B5EF4-FFF2-40B4-BE49-F238E27FC236}">
                    <a16:creationId xmlns:a16="http://schemas.microsoft.com/office/drawing/2014/main" id="{C53A5963-A31F-FC9A-366A-7EC01CE89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053544" y="1034516"/>
                <a:ext cx="551667" cy="551667"/>
              </a:xfrm>
              <a:prstGeom prst="rect">
                <a:avLst/>
              </a:prstGeom>
            </p:spPr>
          </p:pic>
        </p:grpSp>
        <p:grpSp>
          <p:nvGrpSpPr>
            <p:cNvPr id="10" name="Group 47">
              <a:extLst>
                <a:ext uri="{FF2B5EF4-FFF2-40B4-BE49-F238E27FC236}">
                  <a16:creationId xmlns:a16="http://schemas.microsoft.com/office/drawing/2014/main" id="{E0C7F292-0B37-4F64-F041-E4E042F65E24}"/>
                </a:ext>
              </a:extLst>
            </p:cNvPr>
            <p:cNvGrpSpPr/>
            <p:nvPr/>
          </p:nvGrpSpPr>
          <p:grpSpPr>
            <a:xfrm>
              <a:off x="3646209" y="3761318"/>
              <a:ext cx="4075223" cy="2695621"/>
              <a:chOff x="3646209" y="3870624"/>
              <a:chExt cx="4075223" cy="2695621"/>
            </a:xfrm>
          </p:grpSpPr>
          <p:sp>
            <p:nvSpPr>
              <p:cNvPr id="14" name="Rectangle 13" descr="CMSLegal_Shape_Fill">
                <a:extLst>
                  <a:ext uri="{FF2B5EF4-FFF2-40B4-BE49-F238E27FC236}">
                    <a16:creationId xmlns:a16="http://schemas.microsoft.com/office/drawing/2014/main" id="{60FEB3E4-B429-3B46-17BD-ECA806E7993F}"/>
                  </a:ext>
                </a:extLst>
              </p:cNvPr>
              <p:cNvSpPr/>
              <p:nvPr/>
            </p:nvSpPr>
            <p:spPr bwMode="auto">
              <a:xfrm>
                <a:off x="3646209" y="3870624"/>
                <a:ext cx="4075223" cy="2695621"/>
              </a:xfrm>
              <a:prstGeom prst="rect">
                <a:avLst/>
              </a:prstGeom>
              <a:solidFill>
                <a:srgbClr val="0D535F">
                  <a:alpha val="20000"/>
                </a:srgbClr>
              </a:solidFill>
              <a:ln w="9525">
                <a:noFill/>
              </a:ln>
            </p:spPr>
            <p:txBody>
              <a:bodyPr vert="horz" wrap="square" lIns="72000" tIns="576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de-DE" sz="1600" b="1" dirty="0">
                    <a:latin typeface="Arial" panose="020B0604020202020204" pitchFamily="34" charset="0"/>
                  </a:rPr>
                  <a:t>GENERAL OVERVIEW</a:t>
                </a:r>
              </a:p>
              <a:p>
                <a:pPr algn="l"/>
                <a:endParaRPr lang="de-DE" sz="1600" b="1" dirty="0">
                  <a:latin typeface="Arial" panose="020B060402020202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all other FFCs (that do not fall under Article 5):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Only individual amount above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EUR 1 million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Only if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at least EUR 4 million per country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over the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last 3 years</a:t>
                </a:r>
                <a:endParaRPr lang="en-GB" sz="1400" b="1" dirty="0">
                  <a:latin typeface="Arial"/>
                  <a:sym typeface="Wingdings" panose="05000000000000000000" pitchFamily="2" charset="2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1400" b="1" dirty="0">
                    <a:latin typeface="Arial"/>
                    <a:sym typeface="Wingdings" panose="05000000000000000000" pitchFamily="2" charset="2"/>
                  </a:rPr>
                  <a:t> </a:t>
                </a: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TABLE  </a:t>
                </a:r>
              </a:p>
              <a:p>
                <a:pPr algn="l"/>
                <a:endParaRPr lang="en-GB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Graphic 31" descr="Checkmark with solid fill">
                <a:extLst>
                  <a:ext uri="{FF2B5EF4-FFF2-40B4-BE49-F238E27FC236}">
                    <a16:creationId xmlns:a16="http://schemas.microsoft.com/office/drawing/2014/main" id="{56063C67-394E-8D6D-77A5-4156BDE91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175218" y="3962308"/>
                <a:ext cx="406028" cy="406028"/>
              </a:xfrm>
              <a:prstGeom prst="rect">
                <a:avLst/>
              </a:prstGeom>
            </p:spPr>
          </p:pic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1DFB4605-63DE-0926-30C8-CFDA153DA7C2}"/>
                </a:ext>
              </a:extLst>
            </p:cNvPr>
            <p:cNvGrpSpPr/>
            <p:nvPr/>
          </p:nvGrpSpPr>
          <p:grpSpPr>
            <a:xfrm>
              <a:off x="7803508" y="3761318"/>
              <a:ext cx="4075223" cy="2695621"/>
              <a:chOff x="7625709" y="3870624"/>
              <a:chExt cx="4075223" cy="2695621"/>
            </a:xfrm>
          </p:grpSpPr>
          <p:sp>
            <p:nvSpPr>
              <p:cNvPr id="12" name="Rectangle 11" descr="CMSLegal_Shape_Fill">
                <a:extLst>
                  <a:ext uri="{FF2B5EF4-FFF2-40B4-BE49-F238E27FC236}">
                    <a16:creationId xmlns:a16="http://schemas.microsoft.com/office/drawing/2014/main" id="{F6255E4F-36C7-62C3-0B79-DD69154E3F20}"/>
                  </a:ext>
                </a:extLst>
              </p:cNvPr>
              <p:cNvSpPr/>
              <p:nvPr/>
            </p:nvSpPr>
            <p:spPr bwMode="auto">
              <a:xfrm>
                <a:off x="7625709" y="3870624"/>
                <a:ext cx="4075223" cy="2695621"/>
              </a:xfrm>
              <a:prstGeom prst="rect">
                <a:avLst/>
              </a:prstGeom>
              <a:solidFill>
                <a:srgbClr val="0D535F">
                  <a:alpha val="20000"/>
                </a:srgbClr>
              </a:solidFill>
              <a:ln w="9525">
                <a:noFill/>
              </a:ln>
            </p:spPr>
            <p:txBody>
              <a:bodyPr vert="horz" wrap="square" lIns="72000" tIns="576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de-DE" sz="1600" b="1" dirty="0">
                    <a:latin typeface="Arial" panose="020B0604020202020204" pitchFamily="34" charset="0"/>
                  </a:rPr>
                  <a:t>EXCLUDED FROM REPORTING</a:t>
                </a:r>
              </a:p>
              <a:p>
                <a:pPr algn="l"/>
                <a:endParaRPr lang="de-DE" sz="1600" b="1" dirty="0">
                  <a:latin typeface="Arial" panose="020B0604020202020204" pitchFamily="34" charset="0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Goods and services at market prices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Tax deferrals or double taxation relief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FFCs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below EUR 1 million</a:t>
                </a:r>
              </a:p>
              <a:p>
                <a:pPr algn="l"/>
                <a:endParaRPr lang="en-GB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Graphic 32" descr="Clipboard Checked outline">
                <a:extLst>
                  <a:ext uri="{FF2B5EF4-FFF2-40B4-BE49-F238E27FC236}">
                    <a16:creationId xmlns:a16="http://schemas.microsoft.com/office/drawing/2014/main" id="{41C22240-B785-FDF9-CF14-CDC50566D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059071" y="3892252"/>
                <a:ext cx="546140" cy="546140"/>
              </a:xfrm>
              <a:prstGeom prst="rect">
                <a:avLst/>
              </a:prstGeom>
            </p:spPr>
          </p:pic>
        </p:grp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F927A4F-036E-3781-E461-897E73FB61C1}"/>
              </a:ext>
            </a:extLst>
          </p:cNvPr>
          <p:cNvSpPr txBox="1">
            <a:spLocks/>
          </p:cNvSpPr>
          <p:nvPr/>
        </p:nvSpPr>
        <p:spPr>
          <a:xfrm>
            <a:off x="301875" y="1891765"/>
            <a:ext cx="2661458" cy="4372235"/>
          </a:xfrm>
          <a:prstGeom prst="rect">
            <a:avLst/>
          </a:prstGeom>
          <a:solidFill>
            <a:srgbClr val="B6CCCF"/>
          </a:solidFill>
        </p:spPr>
        <p:txBody>
          <a:bodyPr vert="horz" lIns="108000" tIns="108000" rIns="108000" bIns="10800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ea typeface="+mn-ea"/>
                <a:cs typeface="+mn-cs"/>
              </a:rPr>
              <a:t>PRESENTATION OF THE PROCEDURE</a:t>
            </a:r>
            <a:endParaRPr lang="en-US" b="1" dirty="0">
              <a:solidFill>
                <a:srgbClr val="0C515C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Description of the public procurement / concession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Information about the notifying party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Justification for absence of unduly advantageous tender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/>
              <a:t>Positive effect;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00768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A726AB-40FE-DE85-9EA2-B5CD0C49F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50CC4C-C1DE-408F-5C86-7531CEC7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597" y="656289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Procedure</a:t>
            </a:r>
            <a:endParaRPr lang="fr-BE" sz="2000" b="1" dirty="0">
              <a:solidFill>
                <a:srgbClr val="0C515C"/>
              </a:solidFill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73D2F5B-C321-52DD-3B82-FCE825B197A5}"/>
              </a:ext>
            </a:extLst>
          </p:cNvPr>
          <p:cNvGrpSpPr/>
          <p:nvPr/>
        </p:nvGrpSpPr>
        <p:grpSpPr>
          <a:xfrm>
            <a:off x="3590597" y="2120728"/>
            <a:ext cx="8066854" cy="3587833"/>
            <a:chOff x="486146" y="1799999"/>
            <a:chExt cx="8066854" cy="3587833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4E06637A-DE49-79FE-F3C5-3C13F35A4C63}"/>
                </a:ext>
              </a:extLst>
            </p:cNvPr>
            <p:cNvSpPr txBox="1">
              <a:spLocks/>
            </p:cNvSpPr>
            <p:nvPr/>
          </p:nvSpPr>
          <p:spPr>
            <a:xfrm>
              <a:off x="486147" y="2887132"/>
              <a:ext cx="3780000" cy="2500700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</p:spPr>
          <p:txBody>
            <a:bodyPr lIns="216000" tIns="144000" rIns="180000" bIns="36000" anchor="t" anchorCtr="0">
              <a:normAutofit/>
            </a:bodyPr>
            <a:lstStyle>
              <a:lvl1pPr marL="360000" indent="-36000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Prenotification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Notification:</a:t>
              </a:r>
            </a:p>
            <a:p>
              <a:pPr marL="720725" marR="0" lvl="0" indent="-3651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SzTx/>
                <a:buFont typeface="Wingdings" panose="05000000000000000000" pitchFamily="2" charset="2"/>
                <a:buChar char="à"/>
                <a:tabLst>
                  <a:tab pos="720725" algn="l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anose="05000000000000000000" pitchFamily="2" charset="2"/>
                </a:rPr>
                <a:t>Preliminary review: 25 working days</a:t>
              </a:r>
            </a:p>
            <a:p>
              <a:pPr marL="720725" marR="0" lvl="0" indent="-3651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SzTx/>
                <a:buFont typeface="Wingdings" panose="05000000000000000000" pitchFamily="2" charset="2"/>
                <a:buChar char="à"/>
                <a:tabLst>
                  <a:tab pos="720725" algn="l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anose="05000000000000000000" pitchFamily="2" charset="2"/>
                </a:rPr>
                <a:t>In-depth investigation: 90 working days</a:t>
              </a:r>
            </a:p>
          </p:txBody>
        </p:sp>
        <p:sp>
          <p:nvSpPr>
            <p:cNvPr id="9" name="0020" descr="CMSLegal_Shape_Fill">
              <a:extLst>
                <a:ext uri="{FF2B5EF4-FFF2-40B4-BE49-F238E27FC236}">
                  <a16:creationId xmlns:a16="http://schemas.microsoft.com/office/drawing/2014/main" id="{79A7F825-808A-3602-CD9D-4347EF3A6D85}"/>
                </a:ext>
              </a:extLst>
            </p:cNvPr>
            <p:cNvSpPr/>
            <p:nvPr/>
          </p:nvSpPr>
          <p:spPr>
            <a:xfrm>
              <a:off x="486146" y="1799999"/>
              <a:ext cx="3780001" cy="1087133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600" b="1" dirty="0"/>
                <a:t>Concentrations</a:t>
              </a:r>
            </a:p>
            <a:p>
              <a:pPr algn="ctr"/>
              <a:r>
                <a:rPr lang="fr-BE" sz="1600" b="1" dirty="0"/>
                <a:t>(DG COMP)</a:t>
              </a:r>
            </a:p>
          </p:txBody>
        </p:sp>
        <p:sp>
          <p:nvSpPr>
            <p:cNvPr id="10" name="0020" descr="CMSLegal_Shape_Fill">
              <a:extLst>
                <a:ext uri="{FF2B5EF4-FFF2-40B4-BE49-F238E27FC236}">
                  <a16:creationId xmlns:a16="http://schemas.microsoft.com/office/drawing/2014/main" id="{F464947E-3C88-2988-B566-18513EE6038D}"/>
                </a:ext>
              </a:extLst>
            </p:cNvPr>
            <p:cNvSpPr/>
            <p:nvPr/>
          </p:nvSpPr>
          <p:spPr>
            <a:xfrm>
              <a:off x="4772999" y="1799999"/>
              <a:ext cx="3780001" cy="1087133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sz="1600" b="1" dirty="0"/>
                <a:t>Public procurement/concession procedures</a:t>
              </a:r>
            </a:p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fr-BE" sz="1600" b="1" dirty="0"/>
                <a:t>(DG GROW)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0B0F61BA-613E-87F2-4E9E-6456E647A61C}"/>
                </a:ext>
              </a:extLst>
            </p:cNvPr>
            <p:cNvSpPr txBox="1">
              <a:spLocks/>
            </p:cNvSpPr>
            <p:nvPr/>
          </p:nvSpPr>
          <p:spPr>
            <a:xfrm>
              <a:off x="4773000" y="2887132"/>
              <a:ext cx="3780000" cy="2500700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</p:spPr>
          <p:txBody>
            <a:bodyPr lIns="216000" tIns="144000" rIns="180000" bIns="36000" anchor="t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Prenotification</a:t>
              </a:r>
            </a:p>
            <a:p>
              <a:pPr marL="285750" indent="-28575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Notification:</a:t>
              </a:r>
            </a:p>
            <a:p>
              <a:pPr marL="720725" indent="-365125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à"/>
                <a:tabLst>
                  <a:tab pos="720725" algn="l"/>
                </a:tabLs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Preliminary review: 20 working days</a:t>
              </a:r>
            </a:p>
            <a:p>
              <a:pPr marL="720725" indent="-365125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à"/>
                <a:tabLst>
                  <a:tab pos="720725" algn="l"/>
                </a:tabLs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In-depth investigation</a:t>
              </a:r>
              <a:r>
                <a:rPr lang="fr-BE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: 110 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working days </a:t>
              </a:r>
            </a:p>
            <a:p>
              <a:pPr marL="285750" marR="0" lvl="0" indent="-285750" fontAlgn="auto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Declaration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E3A9E-1EC4-B605-89C8-35C784F2A86C}"/>
              </a:ext>
            </a:extLst>
          </p:cNvPr>
          <p:cNvSpPr txBox="1">
            <a:spLocks/>
          </p:cNvSpPr>
          <p:nvPr/>
        </p:nvSpPr>
        <p:spPr>
          <a:xfrm>
            <a:off x="4318773" y="6029987"/>
            <a:ext cx="6646928" cy="343448"/>
          </a:xfrm>
          <a:prstGeom prst="rect">
            <a:avLst/>
          </a:prstGeom>
          <a:solidFill>
            <a:srgbClr val="FCE6EB"/>
          </a:solidFill>
        </p:spPr>
        <p:txBody>
          <a:bodyPr vert="horz" lIns="216000" tIns="36000" rIns="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500" b="1" dirty="0">
                <a:solidFill>
                  <a:srgbClr val="E40039"/>
                </a:solidFill>
              </a:rPr>
              <a:t>Stand-still obligation !</a:t>
            </a:r>
          </a:p>
        </p:txBody>
      </p:sp>
    </p:spTree>
    <p:extLst>
      <p:ext uri="{BB962C8B-B14F-4D97-AF65-F5344CB8AC3E}">
        <p14:creationId xmlns:p14="http://schemas.microsoft.com/office/powerpoint/2010/main" val="25956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4AD6D0-E61B-8C21-9250-A6C281191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C9D57D-EC71-9F51-A414-430071FF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9" y="594000"/>
            <a:ext cx="7959001" cy="900000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Safe </a:t>
            </a:r>
            <a:r>
              <a:rPr lang="en-US" sz="2000" b="1" dirty="0" err="1">
                <a:solidFill>
                  <a:srgbClr val="0C515C"/>
                </a:solidFill>
              </a:rPr>
              <a:t>harbour</a:t>
            </a:r>
            <a:r>
              <a:rPr lang="en-US" sz="2000" b="1" dirty="0">
                <a:solidFill>
                  <a:srgbClr val="0C515C"/>
                </a:solidFill>
              </a:rPr>
              <a:t> </a:t>
            </a: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53ECE4-8C14-EF37-D015-1B52E1B9A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3763" y="1781465"/>
            <a:ext cx="6116477" cy="2217361"/>
          </a:xfrm>
          <a:solidFill>
            <a:schemeClr val="tx2">
              <a:alpha val="10000"/>
            </a:schemeClr>
          </a:solidFill>
        </p:spPr>
        <p:txBody>
          <a:bodyPr lIns="216000" tIns="108000" rIns="36000" bIns="360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/>
              <a:t>De minimis threshold: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Foreign subsidies to a single undertaking not exceeding the </a:t>
            </a:r>
            <a:r>
              <a:rPr lang="en-US" sz="1400" b="1" i="1" dirty="0"/>
              <a:t>de minimis </a:t>
            </a:r>
            <a:r>
              <a:rPr lang="en-US" sz="1400" b="1" dirty="0"/>
              <a:t>aid cap</a:t>
            </a:r>
            <a:r>
              <a:rPr lang="en-US" sz="1400" dirty="0"/>
              <a:t> are considered as not distorting the internal market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Subsidies not exceeding </a:t>
            </a:r>
            <a:r>
              <a:rPr lang="en-US" sz="1400" b="1" dirty="0"/>
              <a:t>EUR 4 million </a:t>
            </a:r>
            <a:r>
              <a:rPr lang="en-US" sz="1400" dirty="0"/>
              <a:t>over a consecutive three-year period should be considered not to distort the internal market (rebuttable presumption)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5DC6708-0301-0173-39CB-E46BE4B72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762" y="4319114"/>
            <a:ext cx="6116477" cy="1619054"/>
          </a:xfrm>
          <a:solidFill>
            <a:schemeClr val="tx2">
              <a:alpha val="10000"/>
            </a:schemeClr>
          </a:solidFill>
        </p:spPr>
        <p:txBody>
          <a:bodyPr lIns="216000" tIns="108000" bIns="360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/>
              <a:t>Possibility of exemption: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/>
              <a:t>Subsidies granted to make good the damage caused by </a:t>
            </a:r>
            <a:r>
              <a:rPr lang="en-US" sz="1600" b="1" dirty="0"/>
              <a:t>natural disasters or exceptional occurrences </a:t>
            </a:r>
            <a:r>
              <a:rPr lang="en-US" sz="1600" dirty="0"/>
              <a:t>are not considered to distort the internal market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D07A2E68-42FE-FA2F-8A94-D61A2D3B5BF5}"/>
              </a:ext>
            </a:extLst>
          </p:cNvPr>
          <p:cNvGrpSpPr/>
          <p:nvPr/>
        </p:nvGrpSpPr>
        <p:grpSpPr>
          <a:xfrm>
            <a:off x="637663" y="1781465"/>
            <a:ext cx="1008000" cy="1008000"/>
            <a:chOff x="631796" y="2471160"/>
            <a:chExt cx="1260000" cy="12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4CD955-342D-B98F-E486-AA9E6B29763C}"/>
                </a:ext>
              </a:extLst>
            </p:cNvPr>
            <p:cNvSpPr/>
            <p:nvPr/>
          </p:nvSpPr>
          <p:spPr>
            <a:xfrm>
              <a:off x="631796" y="2471160"/>
              <a:ext cx="1260000" cy="126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2ABD9381-9EF8-2CDF-FCFA-FA460BD2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921" y="2855891"/>
              <a:ext cx="539750" cy="490538"/>
            </a:xfrm>
            <a:custGeom>
              <a:avLst/>
              <a:gdLst>
                <a:gd name="T0" fmla="*/ 1747 w 2518"/>
                <a:gd name="T1" fmla="*/ 1132 h 2288"/>
                <a:gd name="T2" fmla="*/ 926 w 2518"/>
                <a:gd name="T3" fmla="*/ 45 h 2288"/>
                <a:gd name="T4" fmla="*/ 766 w 2518"/>
                <a:gd name="T5" fmla="*/ 866 h 2288"/>
                <a:gd name="T6" fmla="*/ 0 w 2518"/>
                <a:gd name="T7" fmla="*/ 2103 h 2288"/>
                <a:gd name="T8" fmla="*/ 980 w 2518"/>
                <a:gd name="T9" fmla="*/ 2103 h 2288"/>
                <a:gd name="T10" fmla="*/ 1538 w 2518"/>
                <a:gd name="T11" fmla="*/ 2099 h 2288"/>
                <a:gd name="T12" fmla="*/ 2518 w 2518"/>
                <a:gd name="T13" fmla="*/ 2099 h 2288"/>
                <a:gd name="T14" fmla="*/ 2440 w 2518"/>
                <a:gd name="T15" fmla="*/ 1287 h 2288"/>
                <a:gd name="T16" fmla="*/ 1616 w 2518"/>
                <a:gd name="T17" fmla="*/ 1287 h 2288"/>
                <a:gd name="T18" fmla="*/ 1538 w 2518"/>
                <a:gd name="T19" fmla="*/ 1614 h 2288"/>
                <a:gd name="T20" fmla="*/ 1257 w 2518"/>
                <a:gd name="T21" fmla="*/ 1456 h 2288"/>
                <a:gd name="T22" fmla="*/ 797 w 2518"/>
                <a:gd name="T23" fmla="*/ 1362 h 2288"/>
                <a:gd name="T24" fmla="*/ 78 w 2518"/>
                <a:gd name="T25" fmla="*/ 1127 h 2288"/>
                <a:gd name="T26" fmla="*/ 902 w 2518"/>
                <a:gd name="T27" fmla="*/ 1127 h 2288"/>
                <a:gd name="T28" fmla="*/ 821 w 2518"/>
                <a:gd name="T29" fmla="*/ 1436 h 2288"/>
                <a:gd name="T30" fmla="*/ 490 w 2518"/>
                <a:gd name="T31" fmla="*/ 1672 h 2288"/>
                <a:gd name="T32" fmla="*/ 159 w 2518"/>
                <a:gd name="T33" fmla="*/ 1436 h 2288"/>
                <a:gd name="T34" fmla="*/ 821 w 2518"/>
                <a:gd name="T35" fmla="*/ 1705 h 2288"/>
                <a:gd name="T36" fmla="*/ 490 w 2518"/>
                <a:gd name="T37" fmla="*/ 1942 h 2288"/>
                <a:gd name="T38" fmla="*/ 1538 w 2518"/>
                <a:gd name="T39" fmla="*/ 1275 h 2288"/>
                <a:gd name="T40" fmla="*/ 980 w 2518"/>
                <a:gd name="T41" fmla="*/ 1157 h 2288"/>
                <a:gd name="T42" fmla="*/ 1669 w 2518"/>
                <a:gd name="T43" fmla="*/ 1156 h 2288"/>
                <a:gd name="T44" fmla="*/ 1257 w 2518"/>
                <a:gd name="T45" fmla="*/ 1109 h 2288"/>
                <a:gd name="T46" fmla="*/ 844 w 2518"/>
                <a:gd name="T47" fmla="*/ 837 h 2288"/>
                <a:gd name="T48" fmla="*/ 1669 w 2518"/>
                <a:gd name="T49" fmla="*/ 838 h 2288"/>
                <a:gd name="T50" fmla="*/ 1257 w 2518"/>
                <a:gd name="T51" fmla="*/ 840 h 2288"/>
                <a:gd name="T52" fmla="*/ 844 w 2518"/>
                <a:gd name="T53" fmla="*/ 568 h 2288"/>
                <a:gd name="T54" fmla="*/ 1669 w 2518"/>
                <a:gd name="T55" fmla="*/ 568 h 2288"/>
                <a:gd name="T56" fmla="*/ 1257 w 2518"/>
                <a:gd name="T57" fmla="*/ 571 h 2288"/>
                <a:gd name="T58" fmla="*/ 844 w 2518"/>
                <a:gd name="T59" fmla="*/ 290 h 2288"/>
                <a:gd name="T60" fmla="*/ 1669 w 2518"/>
                <a:gd name="T61" fmla="*/ 291 h 2288"/>
                <a:gd name="T62" fmla="*/ 1257 w 2518"/>
                <a:gd name="T63" fmla="*/ 77 h 2288"/>
                <a:gd name="T64" fmla="*/ 1257 w 2518"/>
                <a:gd name="T65" fmla="*/ 293 h 2288"/>
                <a:gd name="T66" fmla="*/ 183 w 2518"/>
                <a:gd name="T67" fmla="*/ 955 h 2288"/>
                <a:gd name="T68" fmla="*/ 797 w 2518"/>
                <a:gd name="T69" fmla="*/ 1089 h 2288"/>
                <a:gd name="T70" fmla="*/ 183 w 2518"/>
                <a:gd name="T71" fmla="*/ 955 h 2288"/>
                <a:gd name="T72" fmla="*/ 78 w 2518"/>
                <a:gd name="T73" fmla="*/ 2103 h 2288"/>
                <a:gd name="T74" fmla="*/ 821 w 2518"/>
                <a:gd name="T75" fmla="*/ 1974 h 2288"/>
                <a:gd name="T76" fmla="*/ 1257 w 2518"/>
                <a:gd name="T77" fmla="*/ 1917 h 2288"/>
                <a:gd name="T78" fmla="*/ 1538 w 2518"/>
                <a:gd name="T79" fmla="*/ 1694 h 2288"/>
                <a:gd name="T80" fmla="*/ 2028 w 2518"/>
                <a:gd name="T81" fmla="*/ 2207 h 2288"/>
                <a:gd name="T82" fmla="*/ 1697 w 2518"/>
                <a:gd name="T83" fmla="*/ 1970 h 2288"/>
                <a:gd name="T84" fmla="*/ 2440 w 2518"/>
                <a:gd name="T85" fmla="*/ 2099 h 2288"/>
                <a:gd name="T86" fmla="*/ 1721 w 2518"/>
                <a:gd name="T87" fmla="*/ 1896 h 2288"/>
                <a:gd name="T88" fmla="*/ 2028 w 2518"/>
                <a:gd name="T89" fmla="*/ 1746 h 2288"/>
                <a:gd name="T90" fmla="*/ 2335 w 2518"/>
                <a:gd name="T91" fmla="*/ 1896 h 2288"/>
                <a:gd name="T92" fmla="*/ 1616 w 2518"/>
                <a:gd name="T93" fmla="*/ 1560 h 2288"/>
                <a:gd name="T94" fmla="*/ 2359 w 2518"/>
                <a:gd name="T95" fmla="*/ 1428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18" h="2288">
                  <a:moveTo>
                    <a:pt x="2517" y="1275"/>
                  </a:moveTo>
                  <a:cubicBezTo>
                    <a:pt x="2511" y="1235"/>
                    <a:pt x="2477" y="1185"/>
                    <a:pt x="2359" y="1146"/>
                  </a:cubicBezTo>
                  <a:cubicBezTo>
                    <a:pt x="2270" y="1117"/>
                    <a:pt x="2152" y="1101"/>
                    <a:pt x="2028" y="1101"/>
                  </a:cubicBezTo>
                  <a:cubicBezTo>
                    <a:pt x="1925" y="1101"/>
                    <a:pt x="1828" y="1112"/>
                    <a:pt x="1747" y="1132"/>
                  </a:cubicBezTo>
                  <a:cubicBezTo>
                    <a:pt x="1747" y="185"/>
                    <a:pt x="1747" y="185"/>
                    <a:pt x="1747" y="185"/>
                  </a:cubicBezTo>
                  <a:cubicBezTo>
                    <a:pt x="1747" y="145"/>
                    <a:pt x="1719" y="87"/>
                    <a:pt x="1588" y="45"/>
                  </a:cubicBezTo>
                  <a:cubicBezTo>
                    <a:pt x="1499" y="16"/>
                    <a:pt x="1381" y="0"/>
                    <a:pt x="1257" y="0"/>
                  </a:cubicBezTo>
                  <a:cubicBezTo>
                    <a:pt x="1133" y="0"/>
                    <a:pt x="1015" y="16"/>
                    <a:pt x="926" y="45"/>
                  </a:cubicBezTo>
                  <a:cubicBezTo>
                    <a:pt x="795" y="87"/>
                    <a:pt x="767" y="145"/>
                    <a:pt x="767" y="185"/>
                  </a:cubicBezTo>
                  <a:cubicBezTo>
                    <a:pt x="767" y="188"/>
                    <a:pt x="768" y="192"/>
                    <a:pt x="768" y="195"/>
                  </a:cubicBezTo>
                  <a:cubicBezTo>
                    <a:pt x="766" y="195"/>
                    <a:pt x="766" y="195"/>
                    <a:pt x="766" y="195"/>
                  </a:cubicBezTo>
                  <a:cubicBezTo>
                    <a:pt x="766" y="866"/>
                    <a:pt x="766" y="866"/>
                    <a:pt x="766" y="866"/>
                  </a:cubicBezTo>
                  <a:cubicBezTo>
                    <a:pt x="686" y="846"/>
                    <a:pt x="590" y="836"/>
                    <a:pt x="490" y="836"/>
                  </a:cubicBezTo>
                  <a:cubicBezTo>
                    <a:pt x="366" y="836"/>
                    <a:pt x="248" y="852"/>
                    <a:pt x="159" y="881"/>
                  </a:cubicBezTo>
                  <a:cubicBezTo>
                    <a:pt x="28" y="924"/>
                    <a:pt x="0" y="981"/>
                    <a:pt x="0" y="1022"/>
                  </a:cubicBezTo>
                  <a:cubicBezTo>
                    <a:pt x="0" y="2103"/>
                    <a:pt x="0" y="2103"/>
                    <a:pt x="0" y="2103"/>
                  </a:cubicBezTo>
                  <a:cubicBezTo>
                    <a:pt x="0" y="2143"/>
                    <a:pt x="28" y="2201"/>
                    <a:pt x="159" y="2243"/>
                  </a:cubicBezTo>
                  <a:cubicBezTo>
                    <a:pt x="248" y="2272"/>
                    <a:pt x="366" y="2288"/>
                    <a:pt x="490" y="2288"/>
                  </a:cubicBezTo>
                  <a:cubicBezTo>
                    <a:pt x="614" y="2288"/>
                    <a:pt x="732" y="2272"/>
                    <a:pt x="821" y="2243"/>
                  </a:cubicBezTo>
                  <a:cubicBezTo>
                    <a:pt x="952" y="2201"/>
                    <a:pt x="980" y="2143"/>
                    <a:pt x="980" y="2103"/>
                  </a:cubicBezTo>
                  <a:cubicBezTo>
                    <a:pt x="980" y="1965"/>
                    <a:pt x="980" y="1965"/>
                    <a:pt x="980" y="1965"/>
                  </a:cubicBezTo>
                  <a:cubicBezTo>
                    <a:pt x="1060" y="1984"/>
                    <a:pt x="1157" y="1995"/>
                    <a:pt x="1257" y="1995"/>
                  </a:cubicBezTo>
                  <a:cubicBezTo>
                    <a:pt x="1359" y="1995"/>
                    <a:pt x="1457" y="1984"/>
                    <a:pt x="1538" y="1964"/>
                  </a:cubicBezTo>
                  <a:cubicBezTo>
                    <a:pt x="1538" y="2099"/>
                    <a:pt x="1538" y="2099"/>
                    <a:pt x="1538" y="2099"/>
                  </a:cubicBezTo>
                  <a:cubicBezTo>
                    <a:pt x="1538" y="2139"/>
                    <a:pt x="1566" y="2197"/>
                    <a:pt x="1697" y="2239"/>
                  </a:cubicBezTo>
                  <a:cubicBezTo>
                    <a:pt x="1786" y="2268"/>
                    <a:pt x="1904" y="2284"/>
                    <a:pt x="2028" y="2284"/>
                  </a:cubicBezTo>
                  <a:cubicBezTo>
                    <a:pt x="2152" y="2284"/>
                    <a:pt x="2270" y="2268"/>
                    <a:pt x="2359" y="2239"/>
                  </a:cubicBezTo>
                  <a:cubicBezTo>
                    <a:pt x="2490" y="2197"/>
                    <a:pt x="2518" y="2139"/>
                    <a:pt x="2518" y="2099"/>
                  </a:cubicBezTo>
                  <a:cubicBezTo>
                    <a:pt x="2518" y="1275"/>
                    <a:pt x="2518" y="1275"/>
                    <a:pt x="2518" y="1275"/>
                  </a:cubicBezTo>
                  <a:lnTo>
                    <a:pt x="2517" y="1275"/>
                  </a:lnTo>
                  <a:close/>
                  <a:moveTo>
                    <a:pt x="2335" y="1220"/>
                  </a:moveTo>
                  <a:cubicBezTo>
                    <a:pt x="2412" y="1245"/>
                    <a:pt x="2440" y="1274"/>
                    <a:pt x="2440" y="1287"/>
                  </a:cubicBezTo>
                  <a:cubicBezTo>
                    <a:pt x="2440" y="1300"/>
                    <a:pt x="2412" y="1329"/>
                    <a:pt x="2335" y="1354"/>
                  </a:cubicBezTo>
                  <a:cubicBezTo>
                    <a:pt x="2253" y="1380"/>
                    <a:pt x="2144" y="1395"/>
                    <a:pt x="2028" y="1395"/>
                  </a:cubicBezTo>
                  <a:cubicBezTo>
                    <a:pt x="1912" y="1395"/>
                    <a:pt x="1803" y="1380"/>
                    <a:pt x="1721" y="1354"/>
                  </a:cubicBezTo>
                  <a:cubicBezTo>
                    <a:pt x="1644" y="1329"/>
                    <a:pt x="1616" y="1300"/>
                    <a:pt x="1616" y="1287"/>
                  </a:cubicBezTo>
                  <a:cubicBezTo>
                    <a:pt x="1616" y="1274"/>
                    <a:pt x="1644" y="1245"/>
                    <a:pt x="1721" y="1220"/>
                  </a:cubicBezTo>
                  <a:cubicBezTo>
                    <a:pt x="1803" y="1193"/>
                    <a:pt x="1912" y="1179"/>
                    <a:pt x="2028" y="1179"/>
                  </a:cubicBezTo>
                  <a:cubicBezTo>
                    <a:pt x="2144" y="1179"/>
                    <a:pt x="2253" y="1193"/>
                    <a:pt x="2335" y="1220"/>
                  </a:cubicBezTo>
                  <a:close/>
                  <a:moveTo>
                    <a:pt x="1538" y="1614"/>
                  </a:moveTo>
                  <a:cubicBezTo>
                    <a:pt x="1460" y="1636"/>
                    <a:pt x="1361" y="1648"/>
                    <a:pt x="1257" y="1648"/>
                  </a:cubicBezTo>
                  <a:cubicBezTo>
                    <a:pt x="1155" y="1648"/>
                    <a:pt x="1057" y="1636"/>
                    <a:pt x="980" y="1615"/>
                  </a:cubicBezTo>
                  <a:cubicBezTo>
                    <a:pt x="980" y="1426"/>
                    <a:pt x="980" y="1426"/>
                    <a:pt x="980" y="1426"/>
                  </a:cubicBezTo>
                  <a:cubicBezTo>
                    <a:pt x="1060" y="1446"/>
                    <a:pt x="1156" y="1456"/>
                    <a:pt x="1257" y="1456"/>
                  </a:cubicBezTo>
                  <a:cubicBezTo>
                    <a:pt x="1360" y="1456"/>
                    <a:pt x="1457" y="1445"/>
                    <a:pt x="1538" y="1425"/>
                  </a:cubicBezTo>
                  <a:lnTo>
                    <a:pt x="1538" y="1614"/>
                  </a:lnTo>
                  <a:close/>
                  <a:moveTo>
                    <a:pt x="902" y="1295"/>
                  </a:moveTo>
                  <a:cubicBezTo>
                    <a:pt x="902" y="1308"/>
                    <a:pt x="874" y="1337"/>
                    <a:pt x="797" y="1362"/>
                  </a:cubicBezTo>
                  <a:cubicBezTo>
                    <a:pt x="715" y="1388"/>
                    <a:pt x="606" y="1403"/>
                    <a:pt x="490" y="1403"/>
                  </a:cubicBezTo>
                  <a:cubicBezTo>
                    <a:pt x="374" y="1403"/>
                    <a:pt x="265" y="1388"/>
                    <a:pt x="183" y="1362"/>
                  </a:cubicBezTo>
                  <a:cubicBezTo>
                    <a:pt x="106" y="1337"/>
                    <a:pt x="78" y="1308"/>
                    <a:pt x="78" y="1295"/>
                  </a:cubicBezTo>
                  <a:cubicBezTo>
                    <a:pt x="78" y="1127"/>
                    <a:pt x="78" y="1127"/>
                    <a:pt x="78" y="1127"/>
                  </a:cubicBezTo>
                  <a:cubicBezTo>
                    <a:pt x="99" y="1140"/>
                    <a:pt x="126" y="1151"/>
                    <a:pt x="159" y="1162"/>
                  </a:cubicBezTo>
                  <a:cubicBezTo>
                    <a:pt x="248" y="1191"/>
                    <a:pt x="366" y="1207"/>
                    <a:pt x="490" y="1207"/>
                  </a:cubicBezTo>
                  <a:cubicBezTo>
                    <a:pt x="614" y="1207"/>
                    <a:pt x="732" y="1191"/>
                    <a:pt x="821" y="1162"/>
                  </a:cubicBezTo>
                  <a:cubicBezTo>
                    <a:pt x="854" y="1151"/>
                    <a:pt x="881" y="1140"/>
                    <a:pt x="902" y="1127"/>
                  </a:cubicBezTo>
                  <a:lnTo>
                    <a:pt x="902" y="1295"/>
                  </a:lnTo>
                  <a:close/>
                  <a:moveTo>
                    <a:pt x="159" y="1436"/>
                  </a:moveTo>
                  <a:cubicBezTo>
                    <a:pt x="248" y="1465"/>
                    <a:pt x="366" y="1481"/>
                    <a:pt x="490" y="1481"/>
                  </a:cubicBezTo>
                  <a:cubicBezTo>
                    <a:pt x="614" y="1481"/>
                    <a:pt x="732" y="1465"/>
                    <a:pt x="821" y="1436"/>
                  </a:cubicBezTo>
                  <a:cubicBezTo>
                    <a:pt x="854" y="1425"/>
                    <a:pt x="881" y="1413"/>
                    <a:pt x="902" y="1401"/>
                  </a:cubicBezTo>
                  <a:cubicBezTo>
                    <a:pt x="902" y="1564"/>
                    <a:pt x="902" y="1564"/>
                    <a:pt x="902" y="1564"/>
                  </a:cubicBezTo>
                  <a:cubicBezTo>
                    <a:pt x="902" y="1577"/>
                    <a:pt x="874" y="1606"/>
                    <a:pt x="797" y="1631"/>
                  </a:cubicBezTo>
                  <a:cubicBezTo>
                    <a:pt x="715" y="1658"/>
                    <a:pt x="606" y="1672"/>
                    <a:pt x="490" y="1672"/>
                  </a:cubicBezTo>
                  <a:cubicBezTo>
                    <a:pt x="374" y="1672"/>
                    <a:pt x="265" y="1658"/>
                    <a:pt x="183" y="1631"/>
                  </a:cubicBezTo>
                  <a:cubicBezTo>
                    <a:pt x="106" y="1606"/>
                    <a:pt x="78" y="1577"/>
                    <a:pt x="78" y="1564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99" y="1413"/>
                    <a:pt x="126" y="1425"/>
                    <a:pt x="159" y="1436"/>
                  </a:cubicBezTo>
                  <a:close/>
                  <a:moveTo>
                    <a:pt x="78" y="1670"/>
                  </a:moveTo>
                  <a:cubicBezTo>
                    <a:pt x="99" y="1682"/>
                    <a:pt x="126" y="1694"/>
                    <a:pt x="159" y="1705"/>
                  </a:cubicBezTo>
                  <a:cubicBezTo>
                    <a:pt x="248" y="1734"/>
                    <a:pt x="366" y="1750"/>
                    <a:pt x="490" y="1750"/>
                  </a:cubicBezTo>
                  <a:cubicBezTo>
                    <a:pt x="614" y="1750"/>
                    <a:pt x="732" y="1734"/>
                    <a:pt x="821" y="1705"/>
                  </a:cubicBezTo>
                  <a:cubicBezTo>
                    <a:pt x="854" y="1694"/>
                    <a:pt x="881" y="1682"/>
                    <a:pt x="902" y="1670"/>
                  </a:cubicBezTo>
                  <a:cubicBezTo>
                    <a:pt x="902" y="1833"/>
                    <a:pt x="902" y="1833"/>
                    <a:pt x="902" y="1833"/>
                  </a:cubicBezTo>
                  <a:cubicBezTo>
                    <a:pt x="902" y="1847"/>
                    <a:pt x="874" y="1875"/>
                    <a:pt x="797" y="1900"/>
                  </a:cubicBezTo>
                  <a:cubicBezTo>
                    <a:pt x="715" y="1927"/>
                    <a:pt x="606" y="1942"/>
                    <a:pt x="490" y="1942"/>
                  </a:cubicBezTo>
                  <a:cubicBezTo>
                    <a:pt x="374" y="1942"/>
                    <a:pt x="265" y="1927"/>
                    <a:pt x="183" y="1900"/>
                  </a:cubicBezTo>
                  <a:cubicBezTo>
                    <a:pt x="106" y="1875"/>
                    <a:pt x="78" y="1847"/>
                    <a:pt x="78" y="1833"/>
                  </a:cubicBezTo>
                  <a:lnTo>
                    <a:pt x="78" y="1670"/>
                  </a:lnTo>
                  <a:close/>
                  <a:moveTo>
                    <a:pt x="1538" y="1275"/>
                  </a:moveTo>
                  <a:cubicBezTo>
                    <a:pt x="1538" y="1345"/>
                    <a:pt x="1538" y="1345"/>
                    <a:pt x="1538" y="1345"/>
                  </a:cubicBezTo>
                  <a:cubicBezTo>
                    <a:pt x="1461" y="1366"/>
                    <a:pt x="1360" y="1379"/>
                    <a:pt x="1257" y="1379"/>
                  </a:cubicBezTo>
                  <a:cubicBezTo>
                    <a:pt x="1155" y="1379"/>
                    <a:pt x="1057" y="1367"/>
                    <a:pt x="980" y="1346"/>
                  </a:cubicBezTo>
                  <a:cubicBezTo>
                    <a:pt x="980" y="1157"/>
                    <a:pt x="980" y="1157"/>
                    <a:pt x="980" y="1157"/>
                  </a:cubicBezTo>
                  <a:cubicBezTo>
                    <a:pt x="1060" y="1176"/>
                    <a:pt x="1156" y="1187"/>
                    <a:pt x="1257" y="1187"/>
                  </a:cubicBezTo>
                  <a:cubicBezTo>
                    <a:pt x="1385" y="1187"/>
                    <a:pt x="1504" y="1170"/>
                    <a:pt x="1594" y="1140"/>
                  </a:cubicBezTo>
                  <a:cubicBezTo>
                    <a:pt x="1624" y="1130"/>
                    <a:pt x="1649" y="1118"/>
                    <a:pt x="1669" y="1107"/>
                  </a:cubicBezTo>
                  <a:cubicBezTo>
                    <a:pt x="1669" y="1156"/>
                    <a:pt x="1669" y="1156"/>
                    <a:pt x="1669" y="1156"/>
                  </a:cubicBezTo>
                  <a:cubicBezTo>
                    <a:pt x="1573" y="1193"/>
                    <a:pt x="1544" y="1239"/>
                    <a:pt x="1539" y="1275"/>
                  </a:cubicBezTo>
                  <a:lnTo>
                    <a:pt x="1538" y="1275"/>
                  </a:lnTo>
                  <a:close/>
                  <a:moveTo>
                    <a:pt x="1569" y="1066"/>
                  </a:moveTo>
                  <a:cubicBezTo>
                    <a:pt x="1488" y="1094"/>
                    <a:pt x="1375" y="1109"/>
                    <a:pt x="1257" y="1109"/>
                  </a:cubicBezTo>
                  <a:cubicBezTo>
                    <a:pt x="1155" y="1109"/>
                    <a:pt x="1057" y="1098"/>
                    <a:pt x="980" y="1077"/>
                  </a:cubicBezTo>
                  <a:cubicBezTo>
                    <a:pt x="980" y="1022"/>
                    <a:pt x="980" y="1022"/>
                    <a:pt x="980" y="1022"/>
                  </a:cubicBezTo>
                  <a:cubicBezTo>
                    <a:pt x="980" y="984"/>
                    <a:pt x="955" y="931"/>
                    <a:pt x="844" y="889"/>
                  </a:cubicBezTo>
                  <a:cubicBezTo>
                    <a:pt x="844" y="837"/>
                    <a:pt x="844" y="837"/>
                    <a:pt x="844" y="837"/>
                  </a:cubicBezTo>
                  <a:cubicBezTo>
                    <a:pt x="865" y="849"/>
                    <a:pt x="892" y="862"/>
                    <a:pt x="926" y="873"/>
                  </a:cubicBezTo>
                  <a:cubicBezTo>
                    <a:pt x="1015" y="902"/>
                    <a:pt x="1133" y="918"/>
                    <a:pt x="1257" y="918"/>
                  </a:cubicBezTo>
                  <a:cubicBezTo>
                    <a:pt x="1381" y="918"/>
                    <a:pt x="1499" y="902"/>
                    <a:pt x="1588" y="873"/>
                  </a:cubicBezTo>
                  <a:cubicBezTo>
                    <a:pt x="1621" y="862"/>
                    <a:pt x="1648" y="850"/>
                    <a:pt x="1669" y="838"/>
                  </a:cubicBezTo>
                  <a:cubicBezTo>
                    <a:pt x="1669" y="1001"/>
                    <a:pt x="1669" y="1001"/>
                    <a:pt x="1669" y="1001"/>
                  </a:cubicBezTo>
                  <a:cubicBezTo>
                    <a:pt x="1669" y="1014"/>
                    <a:pt x="1642" y="1042"/>
                    <a:pt x="1569" y="1066"/>
                  </a:cubicBezTo>
                  <a:close/>
                  <a:moveTo>
                    <a:pt x="1564" y="799"/>
                  </a:moveTo>
                  <a:cubicBezTo>
                    <a:pt x="1482" y="825"/>
                    <a:pt x="1373" y="840"/>
                    <a:pt x="1257" y="840"/>
                  </a:cubicBezTo>
                  <a:cubicBezTo>
                    <a:pt x="1141" y="840"/>
                    <a:pt x="1032" y="825"/>
                    <a:pt x="950" y="799"/>
                  </a:cubicBezTo>
                  <a:cubicBezTo>
                    <a:pt x="873" y="774"/>
                    <a:pt x="845" y="745"/>
                    <a:pt x="845" y="732"/>
                  </a:cubicBezTo>
                  <a:cubicBezTo>
                    <a:pt x="844" y="732"/>
                    <a:pt x="844" y="732"/>
                    <a:pt x="844" y="732"/>
                  </a:cubicBezTo>
                  <a:cubicBezTo>
                    <a:pt x="844" y="568"/>
                    <a:pt x="844" y="568"/>
                    <a:pt x="844" y="568"/>
                  </a:cubicBezTo>
                  <a:cubicBezTo>
                    <a:pt x="865" y="580"/>
                    <a:pt x="892" y="592"/>
                    <a:pt x="926" y="603"/>
                  </a:cubicBezTo>
                  <a:cubicBezTo>
                    <a:pt x="1015" y="632"/>
                    <a:pt x="1133" y="648"/>
                    <a:pt x="1257" y="648"/>
                  </a:cubicBezTo>
                  <a:cubicBezTo>
                    <a:pt x="1381" y="648"/>
                    <a:pt x="1499" y="632"/>
                    <a:pt x="1588" y="603"/>
                  </a:cubicBezTo>
                  <a:cubicBezTo>
                    <a:pt x="1621" y="592"/>
                    <a:pt x="1648" y="581"/>
                    <a:pt x="1669" y="568"/>
                  </a:cubicBezTo>
                  <a:cubicBezTo>
                    <a:pt x="1669" y="732"/>
                    <a:pt x="1669" y="732"/>
                    <a:pt x="1669" y="732"/>
                  </a:cubicBezTo>
                  <a:cubicBezTo>
                    <a:pt x="1669" y="745"/>
                    <a:pt x="1641" y="774"/>
                    <a:pt x="1564" y="799"/>
                  </a:cubicBezTo>
                  <a:close/>
                  <a:moveTo>
                    <a:pt x="1564" y="530"/>
                  </a:moveTo>
                  <a:cubicBezTo>
                    <a:pt x="1482" y="556"/>
                    <a:pt x="1373" y="571"/>
                    <a:pt x="1257" y="571"/>
                  </a:cubicBezTo>
                  <a:cubicBezTo>
                    <a:pt x="1141" y="571"/>
                    <a:pt x="1032" y="556"/>
                    <a:pt x="950" y="530"/>
                  </a:cubicBezTo>
                  <a:cubicBezTo>
                    <a:pt x="873" y="504"/>
                    <a:pt x="845" y="476"/>
                    <a:pt x="845" y="463"/>
                  </a:cubicBezTo>
                  <a:cubicBezTo>
                    <a:pt x="844" y="463"/>
                    <a:pt x="844" y="463"/>
                    <a:pt x="844" y="463"/>
                  </a:cubicBezTo>
                  <a:cubicBezTo>
                    <a:pt x="844" y="290"/>
                    <a:pt x="844" y="290"/>
                    <a:pt x="844" y="290"/>
                  </a:cubicBezTo>
                  <a:cubicBezTo>
                    <a:pt x="865" y="303"/>
                    <a:pt x="892" y="315"/>
                    <a:pt x="926" y="326"/>
                  </a:cubicBezTo>
                  <a:cubicBezTo>
                    <a:pt x="1015" y="355"/>
                    <a:pt x="1133" y="371"/>
                    <a:pt x="1257" y="371"/>
                  </a:cubicBezTo>
                  <a:cubicBezTo>
                    <a:pt x="1381" y="371"/>
                    <a:pt x="1499" y="355"/>
                    <a:pt x="1588" y="326"/>
                  </a:cubicBezTo>
                  <a:cubicBezTo>
                    <a:pt x="1621" y="315"/>
                    <a:pt x="1648" y="303"/>
                    <a:pt x="1669" y="291"/>
                  </a:cubicBezTo>
                  <a:cubicBezTo>
                    <a:pt x="1669" y="463"/>
                    <a:pt x="1669" y="463"/>
                    <a:pt x="1669" y="463"/>
                  </a:cubicBezTo>
                  <a:cubicBezTo>
                    <a:pt x="1669" y="476"/>
                    <a:pt x="1641" y="504"/>
                    <a:pt x="1564" y="530"/>
                  </a:cubicBezTo>
                  <a:close/>
                  <a:moveTo>
                    <a:pt x="950" y="118"/>
                  </a:moveTo>
                  <a:cubicBezTo>
                    <a:pt x="1032" y="92"/>
                    <a:pt x="1141" y="77"/>
                    <a:pt x="1257" y="77"/>
                  </a:cubicBezTo>
                  <a:cubicBezTo>
                    <a:pt x="1373" y="77"/>
                    <a:pt x="1482" y="92"/>
                    <a:pt x="1564" y="118"/>
                  </a:cubicBezTo>
                  <a:cubicBezTo>
                    <a:pt x="1641" y="143"/>
                    <a:pt x="1669" y="172"/>
                    <a:pt x="1669" y="185"/>
                  </a:cubicBezTo>
                  <a:cubicBezTo>
                    <a:pt x="1669" y="198"/>
                    <a:pt x="1641" y="227"/>
                    <a:pt x="1564" y="252"/>
                  </a:cubicBezTo>
                  <a:cubicBezTo>
                    <a:pt x="1482" y="279"/>
                    <a:pt x="1373" y="293"/>
                    <a:pt x="1257" y="293"/>
                  </a:cubicBezTo>
                  <a:cubicBezTo>
                    <a:pt x="1141" y="293"/>
                    <a:pt x="1032" y="279"/>
                    <a:pt x="950" y="252"/>
                  </a:cubicBezTo>
                  <a:cubicBezTo>
                    <a:pt x="873" y="227"/>
                    <a:pt x="845" y="198"/>
                    <a:pt x="845" y="185"/>
                  </a:cubicBezTo>
                  <a:cubicBezTo>
                    <a:pt x="845" y="172"/>
                    <a:pt x="873" y="143"/>
                    <a:pt x="950" y="118"/>
                  </a:cubicBezTo>
                  <a:close/>
                  <a:moveTo>
                    <a:pt x="183" y="955"/>
                  </a:moveTo>
                  <a:cubicBezTo>
                    <a:pt x="265" y="928"/>
                    <a:pt x="374" y="914"/>
                    <a:pt x="490" y="914"/>
                  </a:cubicBezTo>
                  <a:cubicBezTo>
                    <a:pt x="606" y="914"/>
                    <a:pt x="715" y="928"/>
                    <a:pt x="797" y="955"/>
                  </a:cubicBezTo>
                  <a:cubicBezTo>
                    <a:pt x="874" y="980"/>
                    <a:pt x="902" y="1008"/>
                    <a:pt x="902" y="1022"/>
                  </a:cubicBezTo>
                  <a:cubicBezTo>
                    <a:pt x="902" y="1035"/>
                    <a:pt x="874" y="1063"/>
                    <a:pt x="797" y="1089"/>
                  </a:cubicBezTo>
                  <a:cubicBezTo>
                    <a:pt x="715" y="1115"/>
                    <a:pt x="606" y="1130"/>
                    <a:pt x="490" y="1130"/>
                  </a:cubicBezTo>
                  <a:cubicBezTo>
                    <a:pt x="374" y="1130"/>
                    <a:pt x="265" y="1115"/>
                    <a:pt x="183" y="1089"/>
                  </a:cubicBezTo>
                  <a:cubicBezTo>
                    <a:pt x="106" y="1063"/>
                    <a:pt x="78" y="1035"/>
                    <a:pt x="78" y="1022"/>
                  </a:cubicBezTo>
                  <a:cubicBezTo>
                    <a:pt x="78" y="1008"/>
                    <a:pt x="106" y="980"/>
                    <a:pt x="183" y="955"/>
                  </a:cubicBezTo>
                  <a:close/>
                  <a:moveTo>
                    <a:pt x="797" y="2170"/>
                  </a:moveTo>
                  <a:cubicBezTo>
                    <a:pt x="715" y="2196"/>
                    <a:pt x="606" y="2211"/>
                    <a:pt x="490" y="2211"/>
                  </a:cubicBezTo>
                  <a:cubicBezTo>
                    <a:pt x="374" y="2211"/>
                    <a:pt x="265" y="2196"/>
                    <a:pt x="183" y="2170"/>
                  </a:cubicBezTo>
                  <a:cubicBezTo>
                    <a:pt x="106" y="2145"/>
                    <a:pt x="78" y="2116"/>
                    <a:pt x="78" y="2103"/>
                  </a:cubicBezTo>
                  <a:cubicBezTo>
                    <a:pt x="78" y="1939"/>
                    <a:pt x="78" y="1939"/>
                    <a:pt x="78" y="1939"/>
                  </a:cubicBezTo>
                  <a:cubicBezTo>
                    <a:pt x="99" y="1951"/>
                    <a:pt x="126" y="1963"/>
                    <a:pt x="159" y="1974"/>
                  </a:cubicBezTo>
                  <a:cubicBezTo>
                    <a:pt x="248" y="2003"/>
                    <a:pt x="366" y="2019"/>
                    <a:pt x="490" y="2019"/>
                  </a:cubicBezTo>
                  <a:cubicBezTo>
                    <a:pt x="614" y="2019"/>
                    <a:pt x="732" y="2003"/>
                    <a:pt x="821" y="1974"/>
                  </a:cubicBezTo>
                  <a:cubicBezTo>
                    <a:pt x="854" y="1963"/>
                    <a:pt x="881" y="1951"/>
                    <a:pt x="902" y="1939"/>
                  </a:cubicBezTo>
                  <a:cubicBezTo>
                    <a:pt x="902" y="2103"/>
                    <a:pt x="902" y="2103"/>
                    <a:pt x="902" y="2103"/>
                  </a:cubicBezTo>
                  <a:cubicBezTo>
                    <a:pt x="902" y="2116"/>
                    <a:pt x="874" y="2145"/>
                    <a:pt x="797" y="2170"/>
                  </a:cubicBezTo>
                  <a:close/>
                  <a:moveTo>
                    <a:pt x="1257" y="1917"/>
                  </a:moveTo>
                  <a:cubicBezTo>
                    <a:pt x="1155" y="1917"/>
                    <a:pt x="1057" y="1906"/>
                    <a:pt x="980" y="1885"/>
                  </a:cubicBezTo>
                  <a:cubicBezTo>
                    <a:pt x="980" y="1695"/>
                    <a:pt x="980" y="1695"/>
                    <a:pt x="980" y="1695"/>
                  </a:cubicBezTo>
                  <a:cubicBezTo>
                    <a:pt x="1060" y="1715"/>
                    <a:pt x="1156" y="1725"/>
                    <a:pt x="1257" y="1725"/>
                  </a:cubicBezTo>
                  <a:cubicBezTo>
                    <a:pt x="1359" y="1725"/>
                    <a:pt x="1457" y="1714"/>
                    <a:pt x="1538" y="1694"/>
                  </a:cubicBezTo>
                  <a:cubicBezTo>
                    <a:pt x="1538" y="1884"/>
                    <a:pt x="1538" y="1884"/>
                    <a:pt x="1538" y="1884"/>
                  </a:cubicBezTo>
                  <a:cubicBezTo>
                    <a:pt x="1460" y="1905"/>
                    <a:pt x="1361" y="1917"/>
                    <a:pt x="1257" y="1917"/>
                  </a:cubicBezTo>
                  <a:close/>
                  <a:moveTo>
                    <a:pt x="2335" y="2166"/>
                  </a:moveTo>
                  <a:cubicBezTo>
                    <a:pt x="2253" y="2192"/>
                    <a:pt x="2144" y="2207"/>
                    <a:pt x="2028" y="2207"/>
                  </a:cubicBezTo>
                  <a:cubicBezTo>
                    <a:pt x="1912" y="2207"/>
                    <a:pt x="1803" y="2192"/>
                    <a:pt x="1721" y="2166"/>
                  </a:cubicBezTo>
                  <a:cubicBezTo>
                    <a:pt x="1644" y="2141"/>
                    <a:pt x="1616" y="2112"/>
                    <a:pt x="1616" y="2099"/>
                  </a:cubicBezTo>
                  <a:cubicBezTo>
                    <a:pt x="1616" y="1935"/>
                    <a:pt x="1616" y="1935"/>
                    <a:pt x="1616" y="1935"/>
                  </a:cubicBezTo>
                  <a:cubicBezTo>
                    <a:pt x="1637" y="1947"/>
                    <a:pt x="1664" y="1959"/>
                    <a:pt x="1697" y="1970"/>
                  </a:cubicBezTo>
                  <a:cubicBezTo>
                    <a:pt x="1786" y="1999"/>
                    <a:pt x="1904" y="2015"/>
                    <a:pt x="2028" y="2015"/>
                  </a:cubicBezTo>
                  <a:cubicBezTo>
                    <a:pt x="2152" y="2015"/>
                    <a:pt x="2270" y="1999"/>
                    <a:pt x="2359" y="1970"/>
                  </a:cubicBezTo>
                  <a:cubicBezTo>
                    <a:pt x="2392" y="1959"/>
                    <a:pt x="2419" y="1947"/>
                    <a:pt x="2440" y="1935"/>
                  </a:cubicBezTo>
                  <a:cubicBezTo>
                    <a:pt x="2440" y="2099"/>
                    <a:pt x="2440" y="2099"/>
                    <a:pt x="2440" y="2099"/>
                  </a:cubicBezTo>
                  <a:cubicBezTo>
                    <a:pt x="2440" y="2112"/>
                    <a:pt x="2412" y="2141"/>
                    <a:pt x="2335" y="2166"/>
                  </a:cubicBezTo>
                  <a:close/>
                  <a:moveTo>
                    <a:pt x="2335" y="1896"/>
                  </a:moveTo>
                  <a:cubicBezTo>
                    <a:pt x="2253" y="1923"/>
                    <a:pt x="2144" y="1938"/>
                    <a:pt x="2028" y="1938"/>
                  </a:cubicBezTo>
                  <a:cubicBezTo>
                    <a:pt x="1912" y="1938"/>
                    <a:pt x="1803" y="1923"/>
                    <a:pt x="1721" y="1896"/>
                  </a:cubicBezTo>
                  <a:cubicBezTo>
                    <a:pt x="1644" y="1871"/>
                    <a:pt x="1616" y="1843"/>
                    <a:pt x="1616" y="1829"/>
                  </a:cubicBezTo>
                  <a:cubicBezTo>
                    <a:pt x="1616" y="1666"/>
                    <a:pt x="1616" y="1666"/>
                    <a:pt x="1616" y="1666"/>
                  </a:cubicBezTo>
                  <a:cubicBezTo>
                    <a:pt x="1637" y="1678"/>
                    <a:pt x="1664" y="1690"/>
                    <a:pt x="1697" y="1701"/>
                  </a:cubicBezTo>
                  <a:cubicBezTo>
                    <a:pt x="1786" y="1730"/>
                    <a:pt x="1904" y="1746"/>
                    <a:pt x="2028" y="1746"/>
                  </a:cubicBezTo>
                  <a:cubicBezTo>
                    <a:pt x="2152" y="1746"/>
                    <a:pt x="2270" y="1730"/>
                    <a:pt x="2359" y="1701"/>
                  </a:cubicBezTo>
                  <a:cubicBezTo>
                    <a:pt x="2392" y="1690"/>
                    <a:pt x="2419" y="1678"/>
                    <a:pt x="2440" y="1666"/>
                  </a:cubicBezTo>
                  <a:cubicBezTo>
                    <a:pt x="2440" y="1829"/>
                    <a:pt x="2440" y="1829"/>
                    <a:pt x="2440" y="1829"/>
                  </a:cubicBezTo>
                  <a:cubicBezTo>
                    <a:pt x="2440" y="1843"/>
                    <a:pt x="2412" y="1871"/>
                    <a:pt x="2335" y="1896"/>
                  </a:cubicBezTo>
                  <a:close/>
                  <a:moveTo>
                    <a:pt x="2335" y="1627"/>
                  </a:moveTo>
                  <a:cubicBezTo>
                    <a:pt x="2253" y="1654"/>
                    <a:pt x="2144" y="1668"/>
                    <a:pt x="2028" y="1668"/>
                  </a:cubicBezTo>
                  <a:cubicBezTo>
                    <a:pt x="1912" y="1668"/>
                    <a:pt x="1803" y="1654"/>
                    <a:pt x="1721" y="1627"/>
                  </a:cubicBezTo>
                  <a:cubicBezTo>
                    <a:pt x="1644" y="1602"/>
                    <a:pt x="1616" y="1573"/>
                    <a:pt x="1616" y="1560"/>
                  </a:cubicBezTo>
                  <a:cubicBezTo>
                    <a:pt x="1616" y="1393"/>
                    <a:pt x="1616" y="1393"/>
                    <a:pt x="1616" y="1393"/>
                  </a:cubicBezTo>
                  <a:cubicBezTo>
                    <a:pt x="1637" y="1405"/>
                    <a:pt x="1664" y="1417"/>
                    <a:pt x="1697" y="1428"/>
                  </a:cubicBezTo>
                  <a:cubicBezTo>
                    <a:pt x="1786" y="1457"/>
                    <a:pt x="1904" y="1472"/>
                    <a:pt x="2028" y="1472"/>
                  </a:cubicBezTo>
                  <a:cubicBezTo>
                    <a:pt x="2152" y="1472"/>
                    <a:pt x="2270" y="1457"/>
                    <a:pt x="2359" y="1428"/>
                  </a:cubicBezTo>
                  <a:cubicBezTo>
                    <a:pt x="2392" y="1417"/>
                    <a:pt x="2419" y="1405"/>
                    <a:pt x="2440" y="1393"/>
                  </a:cubicBezTo>
                  <a:cubicBezTo>
                    <a:pt x="2440" y="1560"/>
                    <a:pt x="2440" y="1560"/>
                    <a:pt x="2440" y="1560"/>
                  </a:cubicBezTo>
                  <a:cubicBezTo>
                    <a:pt x="2440" y="1573"/>
                    <a:pt x="2412" y="1602"/>
                    <a:pt x="2335" y="16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8C7842FC-F9D7-C212-46DA-9DEA0AB2B504}"/>
              </a:ext>
            </a:extLst>
          </p:cNvPr>
          <p:cNvGrpSpPr/>
          <p:nvPr/>
        </p:nvGrpSpPr>
        <p:grpSpPr>
          <a:xfrm>
            <a:off x="637663" y="4319114"/>
            <a:ext cx="1008000" cy="1008000"/>
            <a:chOff x="631796" y="4712320"/>
            <a:chExt cx="1260000" cy="126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7B9A7F-C9DE-E448-EA66-B79496C38118}"/>
                </a:ext>
              </a:extLst>
            </p:cNvPr>
            <p:cNvSpPr/>
            <p:nvPr/>
          </p:nvSpPr>
          <p:spPr>
            <a:xfrm>
              <a:off x="631796" y="4712320"/>
              <a:ext cx="1260000" cy="126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Freeform 241">
              <a:extLst>
                <a:ext uri="{FF2B5EF4-FFF2-40B4-BE49-F238E27FC236}">
                  <a16:creationId xmlns:a16="http://schemas.microsoft.com/office/drawing/2014/main" id="{3C1EB3FA-F88B-95F8-6D89-620E8815F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546" y="5071651"/>
              <a:ext cx="444500" cy="541338"/>
            </a:xfrm>
            <a:custGeom>
              <a:avLst/>
              <a:gdLst>
                <a:gd name="T0" fmla="*/ 39 w 2073"/>
                <a:gd name="T1" fmla="*/ 2522 h 2522"/>
                <a:gd name="T2" fmla="*/ 0 w 2073"/>
                <a:gd name="T3" fmla="*/ 2140 h 2522"/>
                <a:gd name="T4" fmla="*/ 264 w 2073"/>
                <a:gd name="T5" fmla="*/ 2101 h 2522"/>
                <a:gd name="T6" fmla="*/ 303 w 2073"/>
                <a:gd name="T7" fmla="*/ 1824 h 2522"/>
                <a:gd name="T8" fmla="*/ 390 w 2073"/>
                <a:gd name="T9" fmla="*/ 1767 h 2522"/>
                <a:gd name="T10" fmla="*/ 268 w 2073"/>
                <a:gd name="T11" fmla="*/ 1035 h 2522"/>
                <a:gd name="T12" fmla="*/ 112 w 2073"/>
                <a:gd name="T13" fmla="*/ 1097 h 2522"/>
                <a:gd name="T14" fmla="*/ 551 w 2073"/>
                <a:gd name="T15" fmla="*/ 528 h 2522"/>
                <a:gd name="T16" fmla="*/ 460 w 2073"/>
                <a:gd name="T17" fmla="*/ 520 h 2522"/>
                <a:gd name="T18" fmla="*/ 1066 w 2073"/>
                <a:gd name="T19" fmla="*/ 206 h 2522"/>
                <a:gd name="T20" fmla="*/ 1459 w 2073"/>
                <a:gd name="T21" fmla="*/ 94 h 2522"/>
                <a:gd name="T22" fmla="*/ 1632 w 2073"/>
                <a:gd name="T23" fmla="*/ 19 h 2522"/>
                <a:gd name="T24" fmla="*/ 1622 w 2073"/>
                <a:gd name="T25" fmla="*/ 93 h 2522"/>
                <a:gd name="T26" fmla="*/ 1694 w 2073"/>
                <a:gd name="T27" fmla="*/ 81 h 2522"/>
                <a:gd name="T28" fmla="*/ 1704 w 2073"/>
                <a:gd name="T29" fmla="*/ 407 h 2522"/>
                <a:gd name="T30" fmla="*/ 2016 w 2073"/>
                <a:gd name="T31" fmla="*/ 1034 h 2522"/>
                <a:gd name="T32" fmla="*/ 1978 w 2073"/>
                <a:gd name="T33" fmla="*/ 1371 h 2522"/>
                <a:gd name="T34" fmla="*/ 1655 w 2073"/>
                <a:gd name="T35" fmla="*/ 1262 h 2522"/>
                <a:gd name="T36" fmla="*/ 1221 w 2073"/>
                <a:gd name="T37" fmla="*/ 1173 h 2522"/>
                <a:gd name="T38" fmla="*/ 1433 w 2073"/>
                <a:gd name="T39" fmla="*/ 1824 h 2522"/>
                <a:gd name="T40" fmla="*/ 1629 w 2073"/>
                <a:gd name="T41" fmla="*/ 1863 h 2522"/>
                <a:gd name="T42" fmla="*/ 1854 w 2073"/>
                <a:gd name="T43" fmla="*/ 2101 h 2522"/>
                <a:gd name="T44" fmla="*/ 1893 w 2073"/>
                <a:gd name="T45" fmla="*/ 2483 h 2522"/>
                <a:gd name="T46" fmla="*/ 77 w 2073"/>
                <a:gd name="T47" fmla="*/ 2444 h 2522"/>
                <a:gd name="T48" fmla="*/ 1815 w 2073"/>
                <a:gd name="T49" fmla="*/ 2178 h 2522"/>
                <a:gd name="T50" fmla="*/ 1551 w 2073"/>
                <a:gd name="T51" fmla="*/ 2140 h 2522"/>
                <a:gd name="T52" fmla="*/ 1400 w 2073"/>
                <a:gd name="T53" fmla="*/ 1902 h 2522"/>
                <a:gd name="T54" fmla="*/ 1295 w 2073"/>
                <a:gd name="T55" fmla="*/ 1700 h 2522"/>
                <a:gd name="T56" fmla="*/ 1312 w 2073"/>
                <a:gd name="T57" fmla="*/ 940 h 2522"/>
                <a:gd name="T58" fmla="*/ 1692 w 2073"/>
                <a:gd name="T59" fmla="*/ 1189 h 2522"/>
                <a:gd name="T60" fmla="*/ 1786 w 2073"/>
                <a:gd name="T61" fmla="*/ 1329 h 2522"/>
                <a:gd name="T62" fmla="*/ 1941 w 2073"/>
                <a:gd name="T63" fmla="*/ 1303 h 2522"/>
                <a:gd name="T64" fmla="*/ 1952 w 2073"/>
                <a:gd name="T65" fmla="*/ 1078 h 2522"/>
                <a:gd name="T66" fmla="*/ 1894 w 2073"/>
                <a:gd name="T67" fmla="*/ 991 h 2522"/>
                <a:gd name="T68" fmla="*/ 1631 w 2073"/>
                <a:gd name="T69" fmla="*/ 433 h 2522"/>
                <a:gd name="T70" fmla="*/ 1602 w 2073"/>
                <a:gd name="T71" fmla="*/ 215 h 2522"/>
                <a:gd name="T72" fmla="*/ 1530 w 2073"/>
                <a:gd name="T73" fmla="*/ 193 h 2522"/>
                <a:gd name="T74" fmla="*/ 1506 w 2073"/>
                <a:gd name="T75" fmla="*/ 156 h 2522"/>
                <a:gd name="T76" fmla="*/ 1374 w 2073"/>
                <a:gd name="T77" fmla="*/ 301 h 2522"/>
                <a:gd name="T78" fmla="*/ 1068 w 2073"/>
                <a:gd name="T79" fmla="*/ 284 h 2522"/>
                <a:gd name="T80" fmla="*/ 707 w 2073"/>
                <a:gd name="T81" fmla="*/ 446 h 2522"/>
                <a:gd name="T82" fmla="*/ 713 w 2073"/>
                <a:gd name="T83" fmla="*/ 516 h 2522"/>
                <a:gd name="T84" fmla="*/ 347 w 2073"/>
                <a:gd name="T85" fmla="*/ 942 h 2522"/>
                <a:gd name="T86" fmla="*/ 369 w 2073"/>
                <a:gd name="T87" fmla="*/ 1000 h 2522"/>
                <a:gd name="T88" fmla="*/ 454 w 2073"/>
                <a:gd name="T89" fmla="*/ 1723 h 2522"/>
                <a:gd name="T90" fmla="*/ 556 w 2073"/>
                <a:gd name="T91" fmla="*/ 1878 h 2522"/>
                <a:gd name="T92" fmla="*/ 341 w 2073"/>
                <a:gd name="T93" fmla="*/ 1902 h 2522"/>
                <a:gd name="T94" fmla="*/ 303 w 2073"/>
                <a:gd name="T95" fmla="*/ 2178 h 2522"/>
                <a:gd name="T96" fmla="*/ 77 w 2073"/>
                <a:gd name="T97" fmla="*/ 2444 h 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73" h="2522">
                  <a:moveTo>
                    <a:pt x="1854" y="2522"/>
                  </a:moveTo>
                  <a:cubicBezTo>
                    <a:pt x="39" y="2522"/>
                    <a:pt x="39" y="2522"/>
                    <a:pt x="39" y="2522"/>
                  </a:cubicBezTo>
                  <a:cubicBezTo>
                    <a:pt x="17" y="2522"/>
                    <a:pt x="0" y="2504"/>
                    <a:pt x="0" y="2483"/>
                  </a:cubicBezTo>
                  <a:cubicBezTo>
                    <a:pt x="0" y="2140"/>
                    <a:pt x="0" y="2140"/>
                    <a:pt x="0" y="2140"/>
                  </a:cubicBezTo>
                  <a:cubicBezTo>
                    <a:pt x="0" y="2118"/>
                    <a:pt x="17" y="2101"/>
                    <a:pt x="39" y="2101"/>
                  </a:cubicBezTo>
                  <a:cubicBezTo>
                    <a:pt x="264" y="2101"/>
                    <a:pt x="264" y="2101"/>
                    <a:pt x="264" y="2101"/>
                  </a:cubicBezTo>
                  <a:cubicBezTo>
                    <a:pt x="264" y="1863"/>
                    <a:pt x="264" y="1863"/>
                    <a:pt x="264" y="1863"/>
                  </a:cubicBezTo>
                  <a:cubicBezTo>
                    <a:pt x="264" y="1841"/>
                    <a:pt x="281" y="1824"/>
                    <a:pt x="303" y="1824"/>
                  </a:cubicBezTo>
                  <a:cubicBezTo>
                    <a:pt x="432" y="1824"/>
                    <a:pt x="432" y="1824"/>
                    <a:pt x="432" y="1824"/>
                  </a:cubicBezTo>
                  <a:cubicBezTo>
                    <a:pt x="417" y="1805"/>
                    <a:pt x="403" y="1786"/>
                    <a:pt x="390" y="1767"/>
                  </a:cubicBezTo>
                  <a:cubicBezTo>
                    <a:pt x="232" y="1535"/>
                    <a:pt x="217" y="1329"/>
                    <a:pt x="231" y="1197"/>
                  </a:cubicBezTo>
                  <a:cubicBezTo>
                    <a:pt x="238" y="1130"/>
                    <a:pt x="254" y="1075"/>
                    <a:pt x="268" y="1035"/>
                  </a:cubicBezTo>
                  <a:cubicBezTo>
                    <a:pt x="236" y="1050"/>
                    <a:pt x="195" y="1073"/>
                    <a:pt x="157" y="1098"/>
                  </a:cubicBezTo>
                  <a:cubicBezTo>
                    <a:pt x="143" y="1107"/>
                    <a:pt x="126" y="1106"/>
                    <a:pt x="112" y="1097"/>
                  </a:cubicBezTo>
                  <a:cubicBezTo>
                    <a:pt x="99" y="1087"/>
                    <a:pt x="94" y="1071"/>
                    <a:pt x="98" y="1055"/>
                  </a:cubicBezTo>
                  <a:cubicBezTo>
                    <a:pt x="159" y="830"/>
                    <a:pt x="400" y="633"/>
                    <a:pt x="551" y="528"/>
                  </a:cubicBezTo>
                  <a:cubicBezTo>
                    <a:pt x="534" y="532"/>
                    <a:pt x="518" y="535"/>
                    <a:pt x="503" y="539"/>
                  </a:cubicBezTo>
                  <a:cubicBezTo>
                    <a:pt x="486" y="543"/>
                    <a:pt x="468" y="536"/>
                    <a:pt x="460" y="520"/>
                  </a:cubicBezTo>
                  <a:cubicBezTo>
                    <a:pt x="451" y="505"/>
                    <a:pt x="454" y="486"/>
                    <a:pt x="467" y="474"/>
                  </a:cubicBezTo>
                  <a:cubicBezTo>
                    <a:pt x="675" y="273"/>
                    <a:pt x="907" y="218"/>
                    <a:pt x="1066" y="206"/>
                  </a:cubicBezTo>
                  <a:cubicBezTo>
                    <a:pt x="1186" y="198"/>
                    <a:pt x="1282" y="212"/>
                    <a:pt x="1330" y="222"/>
                  </a:cubicBezTo>
                  <a:cubicBezTo>
                    <a:pt x="1347" y="193"/>
                    <a:pt x="1383" y="152"/>
                    <a:pt x="1459" y="94"/>
                  </a:cubicBezTo>
                  <a:cubicBezTo>
                    <a:pt x="1520" y="47"/>
                    <a:pt x="1579" y="12"/>
                    <a:pt x="1581" y="10"/>
                  </a:cubicBezTo>
                  <a:cubicBezTo>
                    <a:pt x="1598" y="0"/>
                    <a:pt x="1620" y="4"/>
                    <a:pt x="1632" y="19"/>
                  </a:cubicBezTo>
                  <a:cubicBezTo>
                    <a:pt x="1644" y="34"/>
                    <a:pt x="1643" y="56"/>
                    <a:pt x="1630" y="70"/>
                  </a:cubicBezTo>
                  <a:cubicBezTo>
                    <a:pt x="1628" y="74"/>
                    <a:pt x="1625" y="82"/>
                    <a:pt x="1622" y="93"/>
                  </a:cubicBezTo>
                  <a:cubicBezTo>
                    <a:pt x="1636" y="84"/>
                    <a:pt x="1647" y="78"/>
                    <a:pt x="1650" y="76"/>
                  </a:cubicBezTo>
                  <a:cubicBezTo>
                    <a:pt x="1664" y="68"/>
                    <a:pt x="1682" y="70"/>
                    <a:pt x="1694" y="81"/>
                  </a:cubicBezTo>
                  <a:cubicBezTo>
                    <a:pt x="1707" y="92"/>
                    <a:pt x="1711" y="110"/>
                    <a:pt x="1704" y="125"/>
                  </a:cubicBezTo>
                  <a:cubicBezTo>
                    <a:pt x="1675" y="194"/>
                    <a:pt x="1693" y="342"/>
                    <a:pt x="1704" y="407"/>
                  </a:cubicBezTo>
                  <a:cubicBezTo>
                    <a:pt x="1825" y="538"/>
                    <a:pt x="1949" y="910"/>
                    <a:pt x="1966" y="962"/>
                  </a:cubicBezTo>
                  <a:cubicBezTo>
                    <a:pt x="2016" y="1034"/>
                    <a:pt x="2016" y="1034"/>
                    <a:pt x="2016" y="1034"/>
                  </a:cubicBezTo>
                  <a:cubicBezTo>
                    <a:pt x="2058" y="1094"/>
                    <a:pt x="2073" y="1180"/>
                    <a:pt x="2054" y="1257"/>
                  </a:cubicBezTo>
                  <a:cubicBezTo>
                    <a:pt x="2042" y="1311"/>
                    <a:pt x="2014" y="1352"/>
                    <a:pt x="1978" y="1371"/>
                  </a:cubicBezTo>
                  <a:cubicBezTo>
                    <a:pt x="1887" y="1421"/>
                    <a:pt x="1810" y="1430"/>
                    <a:pt x="1750" y="1398"/>
                  </a:cubicBezTo>
                  <a:cubicBezTo>
                    <a:pt x="1689" y="1365"/>
                    <a:pt x="1664" y="1300"/>
                    <a:pt x="1655" y="1262"/>
                  </a:cubicBezTo>
                  <a:cubicBezTo>
                    <a:pt x="1492" y="1229"/>
                    <a:pt x="1367" y="1088"/>
                    <a:pt x="1319" y="1026"/>
                  </a:cubicBezTo>
                  <a:cubicBezTo>
                    <a:pt x="1268" y="1060"/>
                    <a:pt x="1235" y="1110"/>
                    <a:pt x="1221" y="1173"/>
                  </a:cubicBezTo>
                  <a:cubicBezTo>
                    <a:pt x="1185" y="1335"/>
                    <a:pt x="1279" y="1551"/>
                    <a:pt x="1357" y="1653"/>
                  </a:cubicBezTo>
                  <a:cubicBezTo>
                    <a:pt x="1393" y="1701"/>
                    <a:pt x="1419" y="1758"/>
                    <a:pt x="1433" y="1824"/>
                  </a:cubicBezTo>
                  <a:cubicBezTo>
                    <a:pt x="1590" y="1824"/>
                    <a:pt x="1590" y="1824"/>
                    <a:pt x="1590" y="1824"/>
                  </a:cubicBezTo>
                  <a:cubicBezTo>
                    <a:pt x="1612" y="1824"/>
                    <a:pt x="1629" y="1841"/>
                    <a:pt x="1629" y="1863"/>
                  </a:cubicBezTo>
                  <a:cubicBezTo>
                    <a:pt x="1629" y="2101"/>
                    <a:pt x="1629" y="2101"/>
                    <a:pt x="1629" y="2101"/>
                  </a:cubicBezTo>
                  <a:cubicBezTo>
                    <a:pt x="1854" y="2101"/>
                    <a:pt x="1854" y="2101"/>
                    <a:pt x="1854" y="2101"/>
                  </a:cubicBezTo>
                  <a:cubicBezTo>
                    <a:pt x="1876" y="2101"/>
                    <a:pt x="1893" y="2118"/>
                    <a:pt x="1893" y="2140"/>
                  </a:cubicBezTo>
                  <a:cubicBezTo>
                    <a:pt x="1893" y="2483"/>
                    <a:pt x="1893" y="2483"/>
                    <a:pt x="1893" y="2483"/>
                  </a:cubicBezTo>
                  <a:cubicBezTo>
                    <a:pt x="1893" y="2504"/>
                    <a:pt x="1876" y="2522"/>
                    <a:pt x="1854" y="2522"/>
                  </a:cubicBezTo>
                  <a:close/>
                  <a:moveTo>
                    <a:pt x="77" y="2444"/>
                  </a:moveTo>
                  <a:cubicBezTo>
                    <a:pt x="1815" y="2444"/>
                    <a:pt x="1815" y="2444"/>
                    <a:pt x="1815" y="2444"/>
                  </a:cubicBezTo>
                  <a:cubicBezTo>
                    <a:pt x="1815" y="2178"/>
                    <a:pt x="1815" y="2178"/>
                    <a:pt x="1815" y="2178"/>
                  </a:cubicBezTo>
                  <a:cubicBezTo>
                    <a:pt x="1590" y="2178"/>
                    <a:pt x="1590" y="2178"/>
                    <a:pt x="1590" y="2178"/>
                  </a:cubicBezTo>
                  <a:cubicBezTo>
                    <a:pt x="1569" y="2178"/>
                    <a:pt x="1551" y="2161"/>
                    <a:pt x="1551" y="2140"/>
                  </a:cubicBezTo>
                  <a:cubicBezTo>
                    <a:pt x="1551" y="1902"/>
                    <a:pt x="1551" y="1902"/>
                    <a:pt x="1551" y="1902"/>
                  </a:cubicBezTo>
                  <a:cubicBezTo>
                    <a:pt x="1400" y="1902"/>
                    <a:pt x="1400" y="1902"/>
                    <a:pt x="1400" y="1902"/>
                  </a:cubicBezTo>
                  <a:cubicBezTo>
                    <a:pt x="1381" y="1902"/>
                    <a:pt x="1365" y="1887"/>
                    <a:pt x="1362" y="1868"/>
                  </a:cubicBezTo>
                  <a:cubicBezTo>
                    <a:pt x="1352" y="1802"/>
                    <a:pt x="1330" y="1745"/>
                    <a:pt x="1295" y="1700"/>
                  </a:cubicBezTo>
                  <a:cubicBezTo>
                    <a:pt x="1214" y="1595"/>
                    <a:pt x="1101" y="1353"/>
                    <a:pt x="1145" y="1156"/>
                  </a:cubicBezTo>
                  <a:cubicBezTo>
                    <a:pt x="1167" y="1059"/>
                    <a:pt x="1223" y="986"/>
                    <a:pt x="1312" y="940"/>
                  </a:cubicBezTo>
                  <a:cubicBezTo>
                    <a:pt x="1329" y="931"/>
                    <a:pt x="1351" y="936"/>
                    <a:pt x="1362" y="953"/>
                  </a:cubicBezTo>
                  <a:cubicBezTo>
                    <a:pt x="1363" y="955"/>
                    <a:pt x="1507" y="1168"/>
                    <a:pt x="1692" y="1189"/>
                  </a:cubicBezTo>
                  <a:cubicBezTo>
                    <a:pt x="1710" y="1191"/>
                    <a:pt x="1724" y="1206"/>
                    <a:pt x="1726" y="1224"/>
                  </a:cubicBezTo>
                  <a:cubicBezTo>
                    <a:pt x="1726" y="1224"/>
                    <a:pt x="1735" y="1302"/>
                    <a:pt x="1786" y="1329"/>
                  </a:cubicBezTo>
                  <a:cubicBezTo>
                    <a:pt x="1831" y="1353"/>
                    <a:pt x="1895" y="1328"/>
                    <a:pt x="1941" y="1303"/>
                  </a:cubicBezTo>
                  <a:cubicBezTo>
                    <a:pt x="1941" y="1303"/>
                    <a:pt x="1941" y="1303"/>
                    <a:pt x="1941" y="1303"/>
                  </a:cubicBezTo>
                  <a:cubicBezTo>
                    <a:pt x="1957" y="1295"/>
                    <a:pt x="1972" y="1270"/>
                    <a:pt x="1979" y="1239"/>
                  </a:cubicBezTo>
                  <a:cubicBezTo>
                    <a:pt x="1992" y="1183"/>
                    <a:pt x="1982" y="1120"/>
                    <a:pt x="1952" y="1078"/>
                  </a:cubicBezTo>
                  <a:cubicBezTo>
                    <a:pt x="1899" y="1001"/>
                    <a:pt x="1899" y="1001"/>
                    <a:pt x="1899" y="1001"/>
                  </a:cubicBezTo>
                  <a:cubicBezTo>
                    <a:pt x="1897" y="998"/>
                    <a:pt x="1895" y="995"/>
                    <a:pt x="1894" y="991"/>
                  </a:cubicBezTo>
                  <a:cubicBezTo>
                    <a:pt x="1893" y="987"/>
                    <a:pt x="1757" y="569"/>
                    <a:pt x="1641" y="452"/>
                  </a:cubicBezTo>
                  <a:cubicBezTo>
                    <a:pt x="1636" y="447"/>
                    <a:pt x="1632" y="440"/>
                    <a:pt x="1631" y="433"/>
                  </a:cubicBezTo>
                  <a:cubicBezTo>
                    <a:pt x="1627" y="416"/>
                    <a:pt x="1606" y="304"/>
                    <a:pt x="1612" y="202"/>
                  </a:cubicBezTo>
                  <a:cubicBezTo>
                    <a:pt x="1608" y="206"/>
                    <a:pt x="1604" y="211"/>
                    <a:pt x="1602" y="215"/>
                  </a:cubicBezTo>
                  <a:cubicBezTo>
                    <a:pt x="1593" y="231"/>
                    <a:pt x="1575" y="238"/>
                    <a:pt x="1557" y="233"/>
                  </a:cubicBezTo>
                  <a:cubicBezTo>
                    <a:pt x="1540" y="228"/>
                    <a:pt x="1528" y="211"/>
                    <a:pt x="1530" y="193"/>
                  </a:cubicBezTo>
                  <a:cubicBezTo>
                    <a:pt x="1531" y="174"/>
                    <a:pt x="1533" y="154"/>
                    <a:pt x="1536" y="134"/>
                  </a:cubicBezTo>
                  <a:cubicBezTo>
                    <a:pt x="1526" y="141"/>
                    <a:pt x="1516" y="148"/>
                    <a:pt x="1506" y="156"/>
                  </a:cubicBezTo>
                  <a:cubicBezTo>
                    <a:pt x="1403" y="235"/>
                    <a:pt x="1392" y="268"/>
                    <a:pt x="1391" y="274"/>
                  </a:cubicBezTo>
                  <a:cubicBezTo>
                    <a:pt x="1390" y="285"/>
                    <a:pt x="1383" y="295"/>
                    <a:pt x="1374" y="301"/>
                  </a:cubicBezTo>
                  <a:cubicBezTo>
                    <a:pt x="1364" y="306"/>
                    <a:pt x="1353" y="308"/>
                    <a:pt x="1342" y="305"/>
                  </a:cubicBezTo>
                  <a:cubicBezTo>
                    <a:pt x="1341" y="305"/>
                    <a:pt x="1227" y="272"/>
                    <a:pt x="1068" y="284"/>
                  </a:cubicBezTo>
                  <a:cubicBezTo>
                    <a:pt x="905" y="296"/>
                    <a:pt x="758" y="348"/>
                    <a:pt x="629" y="439"/>
                  </a:cubicBezTo>
                  <a:cubicBezTo>
                    <a:pt x="659" y="438"/>
                    <a:pt x="687" y="439"/>
                    <a:pt x="707" y="446"/>
                  </a:cubicBezTo>
                  <a:cubicBezTo>
                    <a:pt x="722" y="451"/>
                    <a:pt x="731" y="464"/>
                    <a:pt x="733" y="479"/>
                  </a:cubicBezTo>
                  <a:cubicBezTo>
                    <a:pt x="734" y="494"/>
                    <a:pt x="726" y="509"/>
                    <a:pt x="713" y="516"/>
                  </a:cubicBezTo>
                  <a:cubicBezTo>
                    <a:pt x="709" y="519"/>
                    <a:pt x="352" y="723"/>
                    <a:pt x="214" y="975"/>
                  </a:cubicBezTo>
                  <a:cubicBezTo>
                    <a:pt x="294" y="935"/>
                    <a:pt x="327" y="936"/>
                    <a:pt x="347" y="942"/>
                  </a:cubicBezTo>
                  <a:cubicBezTo>
                    <a:pt x="358" y="946"/>
                    <a:pt x="368" y="954"/>
                    <a:pt x="372" y="965"/>
                  </a:cubicBezTo>
                  <a:cubicBezTo>
                    <a:pt x="376" y="977"/>
                    <a:pt x="375" y="989"/>
                    <a:pt x="369" y="1000"/>
                  </a:cubicBezTo>
                  <a:cubicBezTo>
                    <a:pt x="369" y="1000"/>
                    <a:pt x="321" y="1080"/>
                    <a:pt x="308" y="1209"/>
                  </a:cubicBezTo>
                  <a:cubicBezTo>
                    <a:pt x="290" y="1381"/>
                    <a:pt x="339" y="1554"/>
                    <a:pt x="454" y="1723"/>
                  </a:cubicBezTo>
                  <a:cubicBezTo>
                    <a:pt x="480" y="1763"/>
                    <a:pt x="512" y="1800"/>
                    <a:pt x="547" y="1835"/>
                  </a:cubicBezTo>
                  <a:cubicBezTo>
                    <a:pt x="559" y="1846"/>
                    <a:pt x="562" y="1863"/>
                    <a:pt x="556" y="1878"/>
                  </a:cubicBezTo>
                  <a:cubicBezTo>
                    <a:pt x="550" y="1892"/>
                    <a:pt x="536" y="1902"/>
                    <a:pt x="520" y="1902"/>
                  </a:cubicBezTo>
                  <a:cubicBezTo>
                    <a:pt x="341" y="1902"/>
                    <a:pt x="341" y="1902"/>
                    <a:pt x="341" y="1902"/>
                  </a:cubicBezTo>
                  <a:cubicBezTo>
                    <a:pt x="341" y="2140"/>
                    <a:pt x="341" y="2140"/>
                    <a:pt x="341" y="2140"/>
                  </a:cubicBezTo>
                  <a:cubicBezTo>
                    <a:pt x="341" y="2161"/>
                    <a:pt x="324" y="2178"/>
                    <a:pt x="303" y="2178"/>
                  </a:cubicBezTo>
                  <a:cubicBezTo>
                    <a:pt x="77" y="2178"/>
                    <a:pt x="77" y="2178"/>
                    <a:pt x="77" y="2178"/>
                  </a:cubicBezTo>
                  <a:lnTo>
                    <a:pt x="77" y="24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8229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525D7A-1139-87E8-0BED-651F57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E9BAC-C7FB-5DBD-0B9A-8D034A2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594000"/>
            <a:ext cx="6840000" cy="900000"/>
          </a:xfrm>
        </p:spPr>
        <p:txBody>
          <a:bodyPr anchor="ctr" anchorCtr="0">
            <a:normAutofit/>
          </a:bodyPr>
          <a:lstStyle/>
          <a:p>
            <a:br>
              <a:rPr lang="fr-BE" sz="2000" b="1" dirty="0">
                <a:solidFill>
                  <a:srgbClr val="0C515C"/>
                </a:solidFill>
              </a:rPr>
            </a:br>
            <a:r>
              <a:rPr lang="en-US" sz="2000" b="1" dirty="0">
                <a:solidFill>
                  <a:srgbClr val="0C515C"/>
                </a:solidFill>
              </a:rPr>
              <a:t>Outcome of the procedure</a:t>
            </a:r>
            <a:br>
              <a:rPr lang="fr-BE" sz="2000" b="1" dirty="0">
                <a:solidFill>
                  <a:srgbClr val="0C515C"/>
                </a:solidFill>
              </a:rPr>
            </a:b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D1EFDD9-3165-C25B-D070-1C9F2DFA05B2}"/>
              </a:ext>
            </a:extLst>
          </p:cNvPr>
          <p:cNvSpPr txBox="1">
            <a:spLocks/>
          </p:cNvSpPr>
          <p:nvPr/>
        </p:nvSpPr>
        <p:spPr>
          <a:xfrm>
            <a:off x="594000" y="2326644"/>
            <a:ext cx="7411864" cy="594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36000" bIns="3600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1600" b="1" dirty="0">
                <a:sym typeface="Wingdings" panose="05000000000000000000" pitchFamily="2" charset="2"/>
              </a:rPr>
              <a:t>No objection </a:t>
            </a:r>
            <a:r>
              <a:rPr lang="en-US" sz="1600" dirty="0">
                <a:sym typeface="Wingdings" panose="05000000000000000000" pitchFamily="2" charset="2"/>
              </a:rPr>
              <a:t>from the Commission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1667D-F622-5ED7-CDFC-2C18C83D4DBA}"/>
              </a:ext>
            </a:extLst>
          </p:cNvPr>
          <p:cNvSpPr txBox="1">
            <a:spLocks/>
          </p:cNvSpPr>
          <p:nvPr/>
        </p:nvSpPr>
        <p:spPr>
          <a:xfrm>
            <a:off x="593999" y="3180541"/>
            <a:ext cx="7411863" cy="993266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36000" bIns="3600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en-US" sz="1600" dirty="0">
                <a:sym typeface="Wingdings" panose="05000000000000000000" pitchFamily="2" charset="2"/>
              </a:rPr>
              <a:t>Authorization with </a:t>
            </a:r>
            <a:r>
              <a:rPr lang="en-US" sz="1600" b="1" dirty="0">
                <a:sym typeface="Wingdings" panose="05000000000000000000" pitchFamily="2" charset="2"/>
              </a:rPr>
              <a:t>remedies</a:t>
            </a:r>
            <a:r>
              <a:rPr lang="en-US" sz="1600" dirty="0">
                <a:sym typeface="Wingdings" panose="05000000000000000000" pitchFamily="2" charset="2"/>
              </a:rPr>
              <a:t> imposed or </a:t>
            </a:r>
            <a:r>
              <a:rPr lang="en-US" sz="1600" b="1" dirty="0">
                <a:sym typeface="Wingdings" panose="05000000000000000000" pitchFamily="2" charset="2"/>
              </a:rPr>
              <a:t>commitments</a:t>
            </a:r>
            <a:r>
              <a:rPr lang="en-US" sz="1600" dirty="0">
                <a:sym typeface="Wingdings" panose="05000000000000000000" pitchFamily="2" charset="2"/>
              </a:rPr>
              <a:t> offered by economic operator  structural or non-structural redressive measures (divestment of assets, access to infrastructure, prohibition of certain market behaviors, reimbursement of the subsidy, etc..)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DDD091-7437-A7A3-84CE-58E00C7A15E3}"/>
              </a:ext>
            </a:extLst>
          </p:cNvPr>
          <p:cNvSpPr txBox="1">
            <a:spLocks/>
          </p:cNvSpPr>
          <p:nvPr/>
        </p:nvSpPr>
        <p:spPr>
          <a:xfrm>
            <a:off x="594000" y="4438090"/>
            <a:ext cx="7411862" cy="993266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36000" bIns="3600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1600" b="1" dirty="0">
                <a:sym typeface="Wingdings" panose="05000000000000000000" pitchFamily="2" charset="2"/>
              </a:rPr>
              <a:t>Prohibition</a:t>
            </a:r>
            <a:r>
              <a:rPr lang="en-US" sz="1600" dirty="0">
                <a:sym typeface="Wingdings" panose="05000000000000000000" pitchFamily="2" charset="2"/>
              </a:rPr>
              <a:t> of the operation (concentration or public procurement/concession)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653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BA3CA4-10CC-946C-BC58-2BFDAD70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B1FEC3-39CE-71C2-5840-378EA649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5" y="594000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Powers of the Commission</a:t>
            </a: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7" name="0020" descr="CMSLegal_Shape_Fill">
            <a:extLst>
              <a:ext uri="{FF2B5EF4-FFF2-40B4-BE49-F238E27FC236}">
                <a16:creationId xmlns:a16="http://schemas.microsoft.com/office/drawing/2014/main" id="{7E662A0D-F314-325B-8B34-10A30B891C1D}"/>
              </a:ext>
            </a:extLst>
          </p:cNvPr>
          <p:cNvSpPr/>
          <p:nvPr/>
        </p:nvSpPr>
        <p:spPr>
          <a:xfrm>
            <a:off x="492395" y="1777012"/>
            <a:ext cx="3780001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Investigative powers</a:t>
            </a:r>
          </a:p>
        </p:txBody>
      </p:sp>
      <p:sp>
        <p:nvSpPr>
          <p:cNvPr id="8" name="0020" descr="CMSLegal_Shape_Fill">
            <a:extLst>
              <a:ext uri="{FF2B5EF4-FFF2-40B4-BE49-F238E27FC236}">
                <a16:creationId xmlns:a16="http://schemas.microsoft.com/office/drawing/2014/main" id="{D8B308AE-676C-0701-94F1-75CC8B7DA4B4}"/>
              </a:ext>
            </a:extLst>
          </p:cNvPr>
          <p:cNvSpPr/>
          <p:nvPr/>
        </p:nvSpPr>
        <p:spPr>
          <a:xfrm>
            <a:off x="4779247" y="1777012"/>
            <a:ext cx="3780001" cy="828000"/>
          </a:xfrm>
          <a:prstGeom prst="rect">
            <a:avLst/>
          </a:prstGeom>
          <a:solidFill>
            <a:srgbClr val="E400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/>
              <a:t>Sanction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BC211B-BB3D-61B3-3F0C-6FC2F6B91CA0}"/>
              </a:ext>
            </a:extLst>
          </p:cNvPr>
          <p:cNvSpPr txBox="1">
            <a:spLocks/>
          </p:cNvSpPr>
          <p:nvPr/>
        </p:nvSpPr>
        <p:spPr>
          <a:xfrm>
            <a:off x="492396" y="2605011"/>
            <a:ext cx="3780000" cy="348252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144000" rIns="180000" bIns="36000" anchor="t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Requests for information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Inspections within EU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Fact-findings missions outside EU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Order interim measures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 investigation into specific sectors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Request for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ad hoc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notifications up to ten years after the new market situation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26DFEB-39AF-5CEA-19A6-DC8ACD3AB201}"/>
              </a:ext>
            </a:extLst>
          </p:cNvPr>
          <p:cNvSpPr txBox="1">
            <a:spLocks/>
          </p:cNvSpPr>
          <p:nvPr/>
        </p:nvSpPr>
        <p:spPr>
          <a:xfrm>
            <a:off x="4779248" y="2605906"/>
            <a:ext cx="3780000" cy="3482520"/>
          </a:xfrm>
          <a:prstGeom prst="rect">
            <a:avLst/>
          </a:prstGeom>
          <a:solidFill>
            <a:srgbClr val="E40039">
              <a:alpha val="10000"/>
            </a:srgbClr>
          </a:solidFill>
        </p:spPr>
        <p:txBody>
          <a:bodyPr lIns="216000" tIns="144000" rIns="180000" bIns="36000" anchor="t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Fines of up to 1% of total turnover for inaccurate or misleading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Fines of up to 10% of total turnover for failure to notify or circumvention of the notification obligation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Penalties up to 5% of the total daily turnover 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5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084999-6551-16B0-8FE3-A4FA560E1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9D0E5-ECEE-3CCE-19E0-1C7B5D7D0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4160" y="4580758"/>
            <a:ext cx="6658781" cy="1683242"/>
          </a:xfrm>
        </p:spPr>
        <p:txBody>
          <a:bodyPr anchor="ctr">
            <a:normAutofit/>
          </a:bodyPr>
          <a:lstStyle/>
          <a:p>
            <a:pPr marL="742950" indent="-479425">
              <a:lnSpc>
                <a:spcPct val="100000"/>
              </a:lnSpc>
              <a:buFont typeface="+mj-lt"/>
              <a:buAutoNum type="arabicPeriod" startAt="2"/>
            </a:pPr>
            <a:r>
              <a:rPr lang="en-US" sz="2400" dirty="0"/>
              <a:t>Implementation by the European Commission</a:t>
            </a: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id="{FDCAF5EF-5CB1-E740-78AD-EDA1FA938A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4000" y="4580758"/>
            <a:ext cx="838208" cy="846190"/>
            <a:chOff x="4041" y="2992"/>
            <a:chExt cx="315" cy="318"/>
          </a:xfrm>
          <a:solidFill>
            <a:schemeClr val="bg1"/>
          </a:solidFill>
        </p:grpSpPr>
        <p:sp>
          <p:nvSpPr>
            <p:cNvPr id="4" name="Freeform 67">
              <a:extLst>
                <a:ext uri="{FF2B5EF4-FFF2-40B4-BE49-F238E27FC236}">
                  <a16:creationId xmlns:a16="http://schemas.microsoft.com/office/drawing/2014/main" id="{C5D17C82-895F-FCBC-7FB5-7063EB6DE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3300"/>
              <a:ext cx="314" cy="10"/>
            </a:xfrm>
            <a:custGeom>
              <a:avLst/>
              <a:gdLst>
                <a:gd name="T0" fmla="*/ 2450 w 2490"/>
                <a:gd name="T1" fmla="*/ 80 h 80"/>
                <a:gd name="T2" fmla="*/ 40 w 2490"/>
                <a:gd name="T3" fmla="*/ 80 h 80"/>
                <a:gd name="T4" fmla="*/ 0 w 2490"/>
                <a:gd name="T5" fmla="*/ 40 h 80"/>
                <a:gd name="T6" fmla="*/ 40 w 2490"/>
                <a:gd name="T7" fmla="*/ 0 h 80"/>
                <a:gd name="T8" fmla="*/ 2450 w 2490"/>
                <a:gd name="T9" fmla="*/ 0 h 80"/>
                <a:gd name="T10" fmla="*/ 2490 w 2490"/>
                <a:gd name="T11" fmla="*/ 40 h 80"/>
                <a:gd name="T12" fmla="*/ 2450 w 249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80">
                  <a:moveTo>
                    <a:pt x="2450" y="80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50" y="0"/>
                    <a:pt x="2450" y="0"/>
                    <a:pt x="2450" y="0"/>
                  </a:cubicBezTo>
                  <a:cubicBezTo>
                    <a:pt x="2472" y="0"/>
                    <a:pt x="2490" y="18"/>
                    <a:pt x="2490" y="40"/>
                  </a:cubicBezTo>
                  <a:cubicBezTo>
                    <a:pt x="2490" y="62"/>
                    <a:pt x="2472" y="80"/>
                    <a:pt x="245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09320BF0-C1F6-DD0B-6B2A-7298DC3E8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992"/>
              <a:ext cx="315" cy="288"/>
            </a:xfrm>
            <a:custGeom>
              <a:avLst/>
              <a:gdLst>
                <a:gd name="T0" fmla="*/ 2481 w 2498"/>
                <a:gd name="T1" fmla="*/ 1074 h 2284"/>
                <a:gd name="T2" fmla="*/ 2419 w 2498"/>
                <a:gd name="T3" fmla="*/ 1074 h 2284"/>
                <a:gd name="T4" fmla="*/ 1331 w 2498"/>
                <a:gd name="T5" fmla="*/ 2162 h 2284"/>
                <a:gd name="T6" fmla="*/ 1330 w 2498"/>
                <a:gd name="T7" fmla="*/ 2163 h 2284"/>
                <a:gd name="T8" fmla="*/ 1293 w 2498"/>
                <a:gd name="T9" fmla="*/ 2188 h 2284"/>
                <a:gd name="T10" fmla="*/ 1293 w 2498"/>
                <a:gd name="T11" fmla="*/ 44 h 2284"/>
                <a:gd name="T12" fmla="*/ 1249 w 2498"/>
                <a:gd name="T13" fmla="*/ 0 h 2284"/>
                <a:gd name="T14" fmla="*/ 1205 w 2498"/>
                <a:gd name="T15" fmla="*/ 44 h 2284"/>
                <a:gd name="T16" fmla="*/ 1205 w 2498"/>
                <a:gd name="T17" fmla="*/ 2187 h 2284"/>
                <a:gd name="T18" fmla="*/ 1169 w 2498"/>
                <a:gd name="T19" fmla="*/ 2162 h 2284"/>
                <a:gd name="T20" fmla="*/ 79 w 2498"/>
                <a:gd name="T21" fmla="*/ 1075 h 2284"/>
                <a:gd name="T22" fmla="*/ 17 w 2498"/>
                <a:gd name="T23" fmla="*/ 1075 h 2284"/>
                <a:gd name="T24" fmla="*/ 17 w 2498"/>
                <a:gd name="T25" fmla="*/ 1137 h 2284"/>
                <a:gd name="T26" fmla="*/ 1106 w 2498"/>
                <a:gd name="T27" fmla="*/ 2224 h 2284"/>
                <a:gd name="T28" fmla="*/ 1250 w 2498"/>
                <a:gd name="T29" fmla="*/ 2284 h 2284"/>
                <a:gd name="T30" fmla="*/ 1393 w 2498"/>
                <a:gd name="T31" fmla="*/ 2224 h 2284"/>
                <a:gd name="T32" fmla="*/ 2481 w 2498"/>
                <a:gd name="T33" fmla="*/ 1136 h 2284"/>
                <a:gd name="T34" fmla="*/ 2481 w 2498"/>
                <a:gd name="T35" fmla="*/ 1074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8" h="2284">
                  <a:moveTo>
                    <a:pt x="2481" y="1074"/>
                  </a:moveTo>
                  <a:cubicBezTo>
                    <a:pt x="2464" y="1057"/>
                    <a:pt x="2436" y="1057"/>
                    <a:pt x="2419" y="1074"/>
                  </a:cubicBezTo>
                  <a:cubicBezTo>
                    <a:pt x="1331" y="2162"/>
                    <a:pt x="1331" y="2162"/>
                    <a:pt x="1331" y="2162"/>
                  </a:cubicBezTo>
                  <a:cubicBezTo>
                    <a:pt x="1331" y="2162"/>
                    <a:pt x="1330" y="2163"/>
                    <a:pt x="1330" y="2163"/>
                  </a:cubicBezTo>
                  <a:cubicBezTo>
                    <a:pt x="1319" y="2174"/>
                    <a:pt x="1307" y="2182"/>
                    <a:pt x="1293" y="2188"/>
                  </a:cubicBezTo>
                  <a:cubicBezTo>
                    <a:pt x="1293" y="44"/>
                    <a:pt x="1293" y="44"/>
                    <a:pt x="1293" y="44"/>
                  </a:cubicBezTo>
                  <a:cubicBezTo>
                    <a:pt x="1293" y="20"/>
                    <a:pt x="1273" y="0"/>
                    <a:pt x="1249" y="0"/>
                  </a:cubicBezTo>
                  <a:cubicBezTo>
                    <a:pt x="1225" y="0"/>
                    <a:pt x="1205" y="20"/>
                    <a:pt x="1205" y="44"/>
                  </a:cubicBezTo>
                  <a:cubicBezTo>
                    <a:pt x="1205" y="2187"/>
                    <a:pt x="1205" y="2187"/>
                    <a:pt x="1205" y="2187"/>
                  </a:cubicBezTo>
                  <a:cubicBezTo>
                    <a:pt x="1192" y="2181"/>
                    <a:pt x="1179" y="2173"/>
                    <a:pt x="1169" y="2162"/>
                  </a:cubicBezTo>
                  <a:cubicBezTo>
                    <a:pt x="79" y="1075"/>
                    <a:pt x="79" y="1075"/>
                    <a:pt x="79" y="1075"/>
                  </a:cubicBezTo>
                  <a:cubicBezTo>
                    <a:pt x="62" y="1058"/>
                    <a:pt x="34" y="1058"/>
                    <a:pt x="17" y="1075"/>
                  </a:cubicBezTo>
                  <a:cubicBezTo>
                    <a:pt x="0" y="1092"/>
                    <a:pt x="0" y="1120"/>
                    <a:pt x="17" y="1137"/>
                  </a:cubicBezTo>
                  <a:cubicBezTo>
                    <a:pt x="1106" y="2224"/>
                    <a:pt x="1106" y="2224"/>
                    <a:pt x="1106" y="2224"/>
                  </a:cubicBezTo>
                  <a:cubicBezTo>
                    <a:pt x="1145" y="2263"/>
                    <a:pt x="1196" y="2284"/>
                    <a:pt x="1250" y="2284"/>
                  </a:cubicBezTo>
                  <a:cubicBezTo>
                    <a:pt x="1304" y="2284"/>
                    <a:pt x="1355" y="2263"/>
                    <a:pt x="1393" y="2224"/>
                  </a:cubicBezTo>
                  <a:cubicBezTo>
                    <a:pt x="2481" y="1136"/>
                    <a:pt x="2481" y="1136"/>
                    <a:pt x="2481" y="1136"/>
                  </a:cubicBezTo>
                  <a:cubicBezTo>
                    <a:pt x="2498" y="1119"/>
                    <a:pt x="2498" y="1092"/>
                    <a:pt x="2481" y="10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087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0020" descr="CMSLegal_Shape_Fill">
            <a:extLst>
              <a:ext uri="{FF2B5EF4-FFF2-40B4-BE49-F238E27FC236}">
                <a16:creationId xmlns:a16="http://schemas.microsoft.com/office/drawing/2014/main" id="{5063B2AE-7EC7-5E8C-78E8-9153F3C128D8}"/>
              </a:ext>
            </a:extLst>
          </p:cNvPr>
          <p:cNvSpPr/>
          <p:nvPr/>
        </p:nvSpPr>
        <p:spPr>
          <a:xfrm>
            <a:off x="7515613" y="5435148"/>
            <a:ext cx="2649018" cy="1261604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0" name="0020" descr="CMSLegal_Shape_Fill">
            <a:extLst>
              <a:ext uri="{FF2B5EF4-FFF2-40B4-BE49-F238E27FC236}">
                <a16:creationId xmlns:a16="http://schemas.microsoft.com/office/drawing/2014/main" id="{6FB3FFBA-EEA5-E131-CA5A-439DCC1F4AE9}"/>
              </a:ext>
            </a:extLst>
          </p:cNvPr>
          <p:cNvSpPr/>
          <p:nvPr/>
        </p:nvSpPr>
        <p:spPr>
          <a:xfrm>
            <a:off x="7426549" y="3822681"/>
            <a:ext cx="2738081" cy="1222603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4" name="0020" descr="CMSLegal_Shape_Fill">
            <a:extLst>
              <a:ext uri="{FF2B5EF4-FFF2-40B4-BE49-F238E27FC236}">
                <a16:creationId xmlns:a16="http://schemas.microsoft.com/office/drawing/2014/main" id="{5CF1DF74-F9C6-A0BD-04DB-C2A64A6844EE}"/>
              </a:ext>
            </a:extLst>
          </p:cNvPr>
          <p:cNvSpPr/>
          <p:nvPr/>
        </p:nvSpPr>
        <p:spPr>
          <a:xfrm>
            <a:off x="4395201" y="4370213"/>
            <a:ext cx="2232038" cy="12616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6" name="0020" descr="CMSLegal_Shape_Fill">
            <a:extLst>
              <a:ext uri="{FF2B5EF4-FFF2-40B4-BE49-F238E27FC236}">
                <a16:creationId xmlns:a16="http://schemas.microsoft.com/office/drawing/2014/main" id="{6DB2FF51-FFA3-6E5D-1B8F-565A69C61946}"/>
              </a:ext>
            </a:extLst>
          </p:cNvPr>
          <p:cNvSpPr/>
          <p:nvPr/>
        </p:nvSpPr>
        <p:spPr>
          <a:xfrm>
            <a:off x="467120" y="1226183"/>
            <a:ext cx="5856227" cy="1209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0C274A-EBB7-BC77-1BA8-039BDE41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06" y="200468"/>
            <a:ext cx="4567130" cy="10869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C515C"/>
                </a:solidFill>
              </a:rPr>
              <a:t>First objectives and impressions</a:t>
            </a:r>
            <a:br>
              <a:rPr lang="en-US" sz="2000" b="1" dirty="0">
                <a:solidFill>
                  <a:srgbClr val="0C515C"/>
                </a:solidFill>
              </a:rPr>
            </a:br>
            <a:r>
              <a:rPr lang="en-US" sz="2000" b="1" dirty="0">
                <a:solidFill>
                  <a:srgbClr val="0C515C"/>
                </a:solidFill>
              </a:rPr>
              <a:t>Strong enforcement, heavy caseload – limited capacities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7F39FF-D3C2-3A62-C6C8-C4EA0D8BD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28" y="1316764"/>
            <a:ext cx="5856227" cy="111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Commission has stepped up and </a:t>
            </a:r>
            <a:r>
              <a:rPr lang="en-US" sz="1600" b="1" dirty="0">
                <a:latin typeface="+mj-lt"/>
              </a:rPr>
              <a:t>used its strongest powers </a:t>
            </a:r>
            <a:r>
              <a:rPr lang="en-US" sz="1600" dirty="0">
                <a:latin typeface="+mj-lt"/>
              </a:rPr>
              <a:t>from the beginning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Main focus </a:t>
            </a:r>
            <a:r>
              <a:rPr lang="en-US" sz="1600" dirty="0">
                <a:latin typeface="+mj-lt"/>
              </a:rPr>
              <a:t>on </a:t>
            </a:r>
            <a:r>
              <a:rPr lang="en-US" sz="1600" b="1" dirty="0">
                <a:latin typeface="+mj-lt"/>
              </a:rPr>
              <a:t>China</a:t>
            </a:r>
            <a:r>
              <a:rPr lang="en-US" sz="1600" dirty="0">
                <a:latin typeface="+mj-lt"/>
              </a:rPr>
              <a:t> but not limited to it – </a:t>
            </a:r>
            <a:r>
              <a:rPr lang="en-US" sz="1600" i="1" dirty="0">
                <a:latin typeface="+mj-lt"/>
              </a:rPr>
              <a:t>„no cutting corners for US investments” </a:t>
            </a:r>
            <a:r>
              <a:rPr lang="en-US" sz="1600" dirty="0" err="1">
                <a:latin typeface="+mj-lt"/>
              </a:rPr>
              <a:t>eithe</a:t>
            </a:r>
            <a:r>
              <a:rPr lang="hu-HU" sz="1600" dirty="0">
                <a:latin typeface="+mj-lt"/>
              </a:rPr>
              <a:t>r</a:t>
            </a:r>
            <a:endParaRPr lang="en-US" sz="1600" dirty="0">
              <a:latin typeface="+mj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86B119-5733-8904-6587-F89AB080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7" name="Picture 6" descr="A person standing at a podium with her hands up&#10;&#10;Description automatically generated">
            <a:extLst>
              <a:ext uri="{FF2B5EF4-FFF2-40B4-BE49-F238E27FC236}">
                <a16:creationId xmlns:a16="http://schemas.microsoft.com/office/drawing/2014/main" id="{7EF668CD-D2B2-4FF3-5A47-5BE532F3A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779" y="200468"/>
            <a:ext cx="1371656" cy="1371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122F57-5495-D42E-217D-C51C7539BD0D}"/>
              </a:ext>
            </a:extLst>
          </p:cNvPr>
          <p:cNvSpPr txBox="1"/>
          <p:nvPr/>
        </p:nvSpPr>
        <p:spPr>
          <a:xfrm>
            <a:off x="10310787" y="1587234"/>
            <a:ext cx="201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Executive Vice President Margrethe Vestager </a:t>
            </a:r>
            <a:endParaRPr lang="hu-H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7D0DF-F2BA-AE77-7492-089C2056FA17}"/>
              </a:ext>
            </a:extLst>
          </p:cNvPr>
          <p:cNvSpPr txBox="1"/>
          <p:nvPr/>
        </p:nvSpPr>
        <p:spPr>
          <a:xfrm>
            <a:off x="4385375" y="4490826"/>
            <a:ext cx="2290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Commission expectations</a:t>
            </a:r>
            <a:r>
              <a:rPr lang="en-US" sz="1600" dirty="0">
                <a:latin typeface="+mj-lt"/>
              </a:rPr>
              <a:t>: </a:t>
            </a:r>
            <a:endParaRPr lang="hu-HU" sz="160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~30 cases for the first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1DC77-D367-F673-558E-F13D71173AEF}"/>
              </a:ext>
            </a:extLst>
          </p:cNvPr>
          <p:cNvSpPr txBox="1"/>
          <p:nvPr/>
        </p:nvSpPr>
        <p:spPr>
          <a:xfrm>
            <a:off x="7538366" y="4231059"/>
            <a:ext cx="2525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Original plans</a:t>
            </a:r>
            <a:r>
              <a:rPr lang="en-US" sz="1600" dirty="0">
                <a:latin typeface="+mj-lt"/>
              </a:rPr>
              <a:t>: </a:t>
            </a:r>
          </a:p>
          <a:p>
            <a:pPr algn="ctr"/>
            <a:r>
              <a:rPr lang="en-US" sz="1600" dirty="0">
                <a:latin typeface="+mj-lt"/>
              </a:rPr>
              <a:t>140 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EB8E7-E99A-97BD-19F6-9FCC3004F000}"/>
              </a:ext>
            </a:extLst>
          </p:cNvPr>
          <p:cNvSpPr txBox="1"/>
          <p:nvPr/>
        </p:nvSpPr>
        <p:spPr>
          <a:xfrm>
            <a:off x="7515613" y="5779586"/>
            <a:ext cx="261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Current headcount</a:t>
            </a:r>
            <a:r>
              <a:rPr lang="en-US" sz="1600" dirty="0">
                <a:latin typeface="+mj-lt"/>
              </a:rPr>
              <a:t>: </a:t>
            </a:r>
          </a:p>
          <a:p>
            <a:pPr algn="ctr"/>
            <a:r>
              <a:rPr lang="en-US" sz="1600" dirty="0">
                <a:latin typeface="+mj-lt"/>
              </a:rPr>
              <a:t>~40 </a:t>
            </a:r>
          </a:p>
        </p:txBody>
      </p:sp>
      <p:sp>
        <p:nvSpPr>
          <p:cNvPr id="27" name="0020" descr="CMSLegal_Shape_Fill">
            <a:extLst>
              <a:ext uri="{FF2B5EF4-FFF2-40B4-BE49-F238E27FC236}">
                <a16:creationId xmlns:a16="http://schemas.microsoft.com/office/drawing/2014/main" id="{A3D58C55-CD09-D335-CE91-819B2E5F5C99}"/>
              </a:ext>
            </a:extLst>
          </p:cNvPr>
          <p:cNvSpPr/>
          <p:nvPr/>
        </p:nvSpPr>
        <p:spPr>
          <a:xfrm>
            <a:off x="113375" y="3457509"/>
            <a:ext cx="3417967" cy="2612786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24CFB-9C76-EFF3-5E86-6AC22583162D}"/>
              </a:ext>
            </a:extLst>
          </p:cNvPr>
          <p:cNvSpPr txBox="1"/>
          <p:nvPr/>
        </p:nvSpPr>
        <p:spPr>
          <a:xfrm>
            <a:off x="157957" y="5310696"/>
            <a:ext cx="32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85 M&amp;A notifications, 130 pre-notification discussions</a:t>
            </a:r>
          </a:p>
        </p:txBody>
      </p:sp>
      <p:sp>
        <p:nvSpPr>
          <p:cNvPr id="30" name="0020" descr="CMSLegal_Shape_Fill">
            <a:extLst>
              <a:ext uri="{FF2B5EF4-FFF2-40B4-BE49-F238E27FC236}">
                <a16:creationId xmlns:a16="http://schemas.microsoft.com/office/drawing/2014/main" id="{CB12EB12-3BD5-9842-3030-042A63DF5CF7}"/>
              </a:ext>
            </a:extLst>
          </p:cNvPr>
          <p:cNvSpPr/>
          <p:nvPr/>
        </p:nvSpPr>
        <p:spPr>
          <a:xfrm>
            <a:off x="113374" y="3415250"/>
            <a:ext cx="3417967" cy="50235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100 days: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0BB7BC-386F-B430-C93A-1283AEDEACFC}"/>
              </a:ext>
            </a:extLst>
          </p:cNvPr>
          <p:cNvSpPr txBox="1"/>
          <p:nvPr/>
        </p:nvSpPr>
        <p:spPr>
          <a:xfrm>
            <a:off x="43326" y="3976998"/>
            <a:ext cx="4046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 M&amp;A notifications, 53 pre-notification discussions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100+ public procurement submissions</a:t>
            </a:r>
          </a:p>
        </p:txBody>
      </p:sp>
      <p:sp>
        <p:nvSpPr>
          <p:cNvPr id="33" name="0020" descr="CMSLegal_Shape_Fill">
            <a:extLst>
              <a:ext uri="{FF2B5EF4-FFF2-40B4-BE49-F238E27FC236}">
                <a16:creationId xmlns:a16="http://schemas.microsoft.com/office/drawing/2014/main" id="{A1DF2BA2-9B27-6B52-FEA9-D23A17F8F200}"/>
              </a:ext>
            </a:extLst>
          </p:cNvPr>
          <p:cNvSpPr/>
          <p:nvPr/>
        </p:nvSpPr>
        <p:spPr>
          <a:xfrm>
            <a:off x="113374" y="4715662"/>
            <a:ext cx="3417967" cy="50235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First year (October 2024):</a:t>
            </a:r>
          </a:p>
        </p:txBody>
      </p:sp>
      <p:sp>
        <p:nvSpPr>
          <p:cNvPr id="41" name="0010" descr="CMSLegal_Shape_Fill">
            <a:extLst>
              <a:ext uri="{FF2B5EF4-FFF2-40B4-BE49-F238E27FC236}">
                <a16:creationId xmlns:a16="http://schemas.microsoft.com/office/drawing/2014/main" id="{3D8DF3B7-4659-1DA8-62CD-E06802BC1138}"/>
              </a:ext>
            </a:extLst>
          </p:cNvPr>
          <p:cNvSpPr/>
          <p:nvPr/>
        </p:nvSpPr>
        <p:spPr>
          <a:xfrm>
            <a:off x="3625201" y="4678332"/>
            <a:ext cx="691026" cy="499598"/>
          </a:xfrm>
          <a:prstGeom prst="leftRightArrow">
            <a:avLst>
              <a:gd name="adj1" fmla="val 30931"/>
              <a:gd name="adj2" fmla="val 32838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3" name="0010" descr="CMSLegal_Shape_Fill">
            <a:extLst>
              <a:ext uri="{FF2B5EF4-FFF2-40B4-BE49-F238E27FC236}">
                <a16:creationId xmlns:a16="http://schemas.microsoft.com/office/drawing/2014/main" id="{41D84EE4-C091-6A16-9F84-A687C4276B89}"/>
              </a:ext>
            </a:extLst>
          </p:cNvPr>
          <p:cNvSpPr/>
          <p:nvPr/>
        </p:nvSpPr>
        <p:spPr>
          <a:xfrm rot="5400000">
            <a:off x="8425522" y="5134796"/>
            <a:ext cx="691026" cy="499598"/>
          </a:xfrm>
          <a:prstGeom prst="leftRightArrow">
            <a:avLst>
              <a:gd name="adj1" fmla="val 30931"/>
              <a:gd name="adj2" fmla="val 32838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4" name="0020" descr="CMSLegal_Shape_Fill">
            <a:extLst>
              <a:ext uri="{FF2B5EF4-FFF2-40B4-BE49-F238E27FC236}">
                <a16:creationId xmlns:a16="http://schemas.microsoft.com/office/drawing/2014/main" id="{A0FD98AE-FCB5-65D9-B916-DA70CBEF478B}"/>
              </a:ext>
            </a:extLst>
          </p:cNvPr>
          <p:cNvSpPr/>
          <p:nvPr/>
        </p:nvSpPr>
        <p:spPr>
          <a:xfrm rot="5400000">
            <a:off x="5813854" y="5008080"/>
            <a:ext cx="2898402" cy="49959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" name="0039" descr="CMSLegal_Shape_Line">
            <a:extLst>
              <a:ext uri="{FF2B5EF4-FFF2-40B4-BE49-F238E27FC236}">
                <a16:creationId xmlns:a16="http://schemas.microsoft.com/office/drawing/2014/main" id="{B7DCB48B-E86B-3C20-7BFB-42D81639E217}"/>
              </a:ext>
            </a:extLst>
          </p:cNvPr>
          <p:cNvCxnSpPr>
            <a:cxnSpLocks/>
          </p:cNvCxnSpPr>
          <p:nvPr/>
        </p:nvCxnSpPr>
        <p:spPr>
          <a:xfrm>
            <a:off x="6219847" y="3279094"/>
            <a:ext cx="681334" cy="878823"/>
          </a:xfrm>
          <a:prstGeom prst="line">
            <a:avLst/>
          </a:prstGeom>
          <a:ln w="793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0039" descr="CMSLegal_Shape_Line">
            <a:extLst>
              <a:ext uri="{FF2B5EF4-FFF2-40B4-BE49-F238E27FC236}">
                <a16:creationId xmlns:a16="http://schemas.microsoft.com/office/drawing/2014/main" id="{6ECC3384-09A8-E524-F395-324CB751E369}"/>
              </a:ext>
            </a:extLst>
          </p:cNvPr>
          <p:cNvCxnSpPr>
            <a:cxnSpLocks/>
          </p:cNvCxnSpPr>
          <p:nvPr/>
        </p:nvCxnSpPr>
        <p:spPr>
          <a:xfrm flipH="1">
            <a:off x="3699788" y="3255188"/>
            <a:ext cx="582216" cy="700590"/>
          </a:xfrm>
          <a:prstGeom prst="line">
            <a:avLst/>
          </a:prstGeom>
          <a:ln w="793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0019" descr="CMSLegal_Shape_Fill">
            <a:extLst>
              <a:ext uri="{FF2B5EF4-FFF2-40B4-BE49-F238E27FC236}">
                <a16:creationId xmlns:a16="http://schemas.microsoft.com/office/drawing/2014/main" id="{0A9BAF62-024C-E870-B255-0542E3A602C4}"/>
              </a:ext>
            </a:extLst>
          </p:cNvPr>
          <p:cNvSpPr/>
          <p:nvPr/>
        </p:nvSpPr>
        <p:spPr>
          <a:xfrm>
            <a:off x="6835761" y="266012"/>
            <a:ext cx="2927243" cy="1518779"/>
          </a:xfrm>
          <a:prstGeom prst="ellipse">
            <a:avLst/>
          </a:prstGeom>
          <a:solidFill>
            <a:schemeClr val="bg1"/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55C3E-5509-3B70-7E7B-43EDA8020C2C}"/>
              </a:ext>
            </a:extLst>
          </p:cNvPr>
          <p:cNvSpPr txBox="1"/>
          <p:nvPr/>
        </p:nvSpPr>
        <p:spPr>
          <a:xfrm>
            <a:off x="7117063" y="492309"/>
            <a:ext cx="236463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“[W]</a:t>
            </a:r>
            <a:r>
              <a:rPr kumimoji="0" lang="en-US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e're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making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full use of the tools that we have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[…]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We need a systematic approach. And we need it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before it is too late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.”</a:t>
            </a:r>
          </a:p>
        </p:txBody>
      </p:sp>
      <p:sp>
        <p:nvSpPr>
          <p:cNvPr id="55" name="0019" descr="CMSLegal_Shape_Fill">
            <a:extLst>
              <a:ext uri="{FF2B5EF4-FFF2-40B4-BE49-F238E27FC236}">
                <a16:creationId xmlns:a16="http://schemas.microsoft.com/office/drawing/2014/main" id="{EBFD8480-1313-27F5-7DAC-366D7E2FE1DD}"/>
              </a:ext>
            </a:extLst>
          </p:cNvPr>
          <p:cNvSpPr/>
          <p:nvPr/>
        </p:nvSpPr>
        <p:spPr>
          <a:xfrm>
            <a:off x="7756500" y="1916562"/>
            <a:ext cx="3721267" cy="1746514"/>
          </a:xfrm>
          <a:prstGeom prst="ellipse">
            <a:avLst/>
          </a:prstGeom>
          <a:solidFill>
            <a:schemeClr val="bg1"/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3557A-8218-7A8A-740D-D6B5881704EC}"/>
              </a:ext>
            </a:extLst>
          </p:cNvPr>
          <p:cNvSpPr txBox="1"/>
          <p:nvPr/>
        </p:nvSpPr>
        <p:spPr>
          <a:xfrm>
            <a:off x="8061688" y="2087334"/>
            <a:ext cx="310326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China has built up a strong position, not always playing fair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[…] [G]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ranting massive subsidies for domestic suppliers, while simultaneously and progressively closing the domestic market to foreign businesses.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9D7F7-703A-B0F6-C02A-0EBAD82FE6FB}"/>
              </a:ext>
            </a:extLst>
          </p:cNvPr>
          <p:cNvSpPr txBox="1"/>
          <p:nvPr/>
        </p:nvSpPr>
        <p:spPr>
          <a:xfrm>
            <a:off x="3699788" y="2512150"/>
            <a:ext cx="3398740" cy="646331"/>
          </a:xfrm>
          <a:prstGeom prst="rect">
            <a:avLst/>
          </a:prstGeom>
          <a:noFill/>
          <a:ln w="57150">
            <a:solidFill>
              <a:srgbClr val="0C515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j-lt"/>
              </a:rPr>
              <a:t>Expectations v. realities </a:t>
            </a:r>
            <a:r>
              <a:rPr lang="en-US" sz="1800" dirty="0">
                <a:latin typeface="+mj-lt"/>
              </a:rPr>
              <a:t>– higher caseload, understaffing</a:t>
            </a:r>
          </a:p>
        </p:txBody>
      </p:sp>
    </p:spTree>
    <p:extLst>
      <p:ext uri="{BB962C8B-B14F-4D97-AF65-F5344CB8AC3E}">
        <p14:creationId xmlns:p14="http://schemas.microsoft.com/office/powerpoint/2010/main" val="124443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BA3CA4-10CC-946C-BC58-2BFDAD70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824BF-3B93-454D-8CFC-2835FAC2A0A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B1FEC3-39CE-71C2-5840-378EA649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5" y="143986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hu-HU" sz="2000" b="1" dirty="0">
                <a:solidFill>
                  <a:srgbClr val="0C515C"/>
                </a:solidFill>
              </a:rPr>
              <a:t>Public </a:t>
            </a:r>
            <a:r>
              <a:rPr lang="hu-HU" sz="2000" b="1" dirty="0" err="1">
                <a:solidFill>
                  <a:srgbClr val="0C515C"/>
                </a:solidFill>
              </a:rPr>
              <a:t>procurement</a:t>
            </a:r>
            <a:r>
              <a:rPr lang="hu-HU" sz="2000" b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cases</a:t>
            </a: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7" name="0020" descr="CMSLegal_Shape_Fill">
            <a:extLst>
              <a:ext uri="{FF2B5EF4-FFF2-40B4-BE49-F238E27FC236}">
                <a16:creationId xmlns:a16="http://schemas.microsoft.com/office/drawing/2014/main" id="{7E662A0D-F314-325B-8B34-10A30B891C1D}"/>
              </a:ext>
            </a:extLst>
          </p:cNvPr>
          <p:cNvSpPr/>
          <p:nvPr/>
        </p:nvSpPr>
        <p:spPr>
          <a:xfrm>
            <a:off x="492395" y="2031219"/>
            <a:ext cx="3780001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In-depth investigation into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/>
              <a:t>electric trains</a:t>
            </a:r>
            <a:r>
              <a:rPr lang="en-US" sz="1600" dirty="0"/>
              <a:t> in Bulgaria –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February 2024</a:t>
            </a:r>
          </a:p>
        </p:txBody>
      </p:sp>
      <p:sp>
        <p:nvSpPr>
          <p:cNvPr id="8" name="0020" descr="CMSLegal_Shape_Fill">
            <a:extLst>
              <a:ext uri="{FF2B5EF4-FFF2-40B4-BE49-F238E27FC236}">
                <a16:creationId xmlns:a16="http://schemas.microsoft.com/office/drawing/2014/main" id="{D8B308AE-676C-0701-94F1-75CC8B7DA4B4}"/>
              </a:ext>
            </a:extLst>
          </p:cNvPr>
          <p:cNvSpPr/>
          <p:nvPr/>
        </p:nvSpPr>
        <p:spPr>
          <a:xfrm>
            <a:off x="5020322" y="2030324"/>
            <a:ext cx="3780001" cy="828000"/>
          </a:xfrm>
          <a:prstGeom prst="rect">
            <a:avLst/>
          </a:prstGeom>
          <a:solidFill>
            <a:srgbClr val="0C515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In-depth investigations into the </a:t>
            </a:r>
            <a:r>
              <a:rPr lang="en-US" sz="1600" b="1" dirty="0"/>
              <a:t>solar photovoltaic sector </a:t>
            </a:r>
            <a:r>
              <a:rPr lang="en-US" sz="1600" dirty="0"/>
              <a:t>in Romania –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April 2024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BC211B-BB3D-61B3-3F0C-6FC2F6B91CA0}"/>
              </a:ext>
            </a:extLst>
          </p:cNvPr>
          <p:cNvSpPr txBox="1">
            <a:spLocks/>
          </p:cNvSpPr>
          <p:nvPr/>
        </p:nvSpPr>
        <p:spPr>
          <a:xfrm>
            <a:off x="492396" y="2859218"/>
            <a:ext cx="3780000" cy="348252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144000" rIns="180000" bIns="36000" anchor="t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 algn="just">
              <a:spcBef>
                <a:spcPts val="600"/>
              </a:spcBef>
            </a:pPr>
            <a:r>
              <a:rPr lang="en-US" sz="1600" dirty="0"/>
              <a:t>Concerns public procurement procedure for electric “push-pull” trains and related maintenance and staff training services</a:t>
            </a:r>
          </a:p>
          <a:p>
            <a:pPr marL="358775" lvl="1" indent="-358775" algn="just">
              <a:spcBef>
                <a:spcPts val="600"/>
              </a:spcBef>
            </a:pPr>
            <a:r>
              <a:rPr lang="en-US" sz="1600" dirty="0"/>
              <a:t>Target: subsidiary of Chinese state-owned train manufacturer, CRRC</a:t>
            </a:r>
          </a:p>
          <a:p>
            <a:pPr marL="358775" lvl="1" indent="-358775">
              <a:spcBef>
                <a:spcPts val="600"/>
              </a:spcBef>
            </a:pPr>
            <a:r>
              <a:rPr lang="en-US" sz="1600" dirty="0"/>
              <a:t>CRRC ultimately withdrew its bid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26DFEB-39AF-5CEA-19A6-DC8ACD3AB201}"/>
              </a:ext>
            </a:extLst>
          </p:cNvPr>
          <p:cNvSpPr txBox="1">
            <a:spLocks/>
          </p:cNvSpPr>
          <p:nvPr/>
        </p:nvSpPr>
        <p:spPr>
          <a:xfrm>
            <a:off x="5020323" y="2859218"/>
            <a:ext cx="3780000" cy="3482520"/>
          </a:xfrm>
          <a:prstGeom prst="rect">
            <a:avLst/>
          </a:prstGeom>
          <a:solidFill>
            <a:srgbClr val="0C515C">
              <a:alpha val="10000"/>
            </a:srgbClr>
          </a:solidFill>
        </p:spPr>
        <p:txBody>
          <a:bodyPr lIns="216000" tIns="144000" rIns="180000" bIns="36000" anchor="t" anchorCtr="0">
            <a:normAutofit lnSpcReduction="10000"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 algn="just">
              <a:spcBef>
                <a:spcPts val="600"/>
              </a:spcBef>
            </a:pPr>
            <a:r>
              <a:rPr lang="en-US" sz="1700" dirty="0"/>
              <a:t>2 investigations into a public procurement procedure for the design, construction and operation of a photovoltaic park</a:t>
            </a:r>
            <a:endParaRPr lang="hu-HU" sz="1700" dirty="0"/>
          </a:p>
          <a:p>
            <a:pPr marL="358775" lvl="1" indent="-358775" algn="just">
              <a:spcBef>
                <a:spcPts val="600"/>
              </a:spcBef>
            </a:pPr>
            <a:r>
              <a:rPr lang="en-US" sz="1700" dirty="0"/>
              <a:t>Targets:</a:t>
            </a:r>
          </a:p>
          <a:p>
            <a:pPr marL="627063" lvl="3" indent="-358775" algn="just">
              <a:spcBef>
                <a:spcPts val="600"/>
              </a:spcBef>
              <a:tabLst>
                <a:tab pos="358775" algn="l"/>
              </a:tabLst>
            </a:pPr>
            <a:r>
              <a:rPr lang="en-US" sz="1400" dirty="0" err="1"/>
              <a:t>LONGi</a:t>
            </a:r>
            <a:r>
              <a:rPr lang="en-US" sz="1400" dirty="0"/>
              <a:t> – major supplier of solar photovoltaic solutions listed on the Hong Kong Stock Exchange</a:t>
            </a:r>
          </a:p>
          <a:p>
            <a:pPr marL="627063" lvl="3" indent="-358775" algn="just">
              <a:spcBef>
                <a:spcPts val="600"/>
              </a:spcBef>
              <a:tabLst>
                <a:tab pos="358775" algn="l"/>
              </a:tabLst>
            </a:pPr>
            <a:r>
              <a:rPr lang="en-US" sz="1400" dirty="0"/>
              <a:t>Shanghai Electric Group – Chinese state-owned, leading global suppliers of industrial-grade solutions of energy, manufacturing and the integration of digital intelligence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16294-4121-5FA9-B061-EACA96063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23" y="2729069"/>
            <a:ext cx="1465894" cy="769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1174B-ACC6-C5F5-9155-6DA95B610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488" y="3776818"/>
            <a:ext cx="1071563" cy="1071563"/>
          </a:xfrm>
          <a:prstGeom prst="rect">
            <a:avLst/>
          </a:prstGeom>
        </p:spPr>
      </p:pic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D4E3CFA0-7006-A9CB-ED98-90E948507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23" y="5243909"/>
            <a:ext cx="1506469" cy="843622"/>
          </a:xfrm>
          <a:prstGeom prst="rect">
            <a:avLst/>
          </a:prstGeom>
        </p:spPr>
      </p:pic>
      <p:sp>
        <p:nvSpPr>
          <p:cNvPr id="11" name="0019" descr="CMSLegal_Shape_Fill">
            <a:extLst>
              <a:ext uri="{FF2B5EF4-FFF2-40B4-BE49-F238E27FC236}">
                <a16:creationId xmlns:a16="http://schemas.microsoft.com/office/drawing/2014/main" id="{7C545807-DD15-C675-55D4-C35FFF71F611}"/>
              </a:ext>
            </a:extLst>
          </p:cNvPr>
          <p:cNvSpPr/>
          <p:nvPr/>
        </p:nvSpPr>
        <p:spPr>
          <a:xfrm>
            <a:off x="3388602" y="1189075"/>
            <a:ext cx="1434794" cy="10916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59029-2176-F2F4-B498-89DBFE4E830F}"/>
              </a:ext>
            </a:extLst>
          </p:cNvPr>
          <p:cNvSpPr txBox="1"/>
          <p:nvPr/>
        </p:nvSpPr>
        <p:spPr>
          <a:xfrm>
            <a:off x="3407002" y="1411751"/>
            <a:ext cx="141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in-depth investigation 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the FSR</a:t>
            </a:r>
          </a:p>
        </p:txBody>
      </p:sp>
    </p:spTree>
    <p:extLst>
      <p:ext uri="{BB962C8B-B14F-4D97-AF65-F5344CB8AC3E}">
        <p14:creationId xmlns:p14="http://schemas.microsoft.com/office/powerpoint/2010/main" val="372998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D55EDB-8B65-E3B2-8A6E-A41A154BF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2693" y="1044000"/>
            <a:ext cx="8473577" cy="1610338"/>
          </a:xfrm>
          <a:solidFill>
            <a:schemeClr val="tx2">
              <a:alpha val="10000"/>
            </a:schemeClr>
          </a:solidFill>
        </p:spPr>
        <p:txBody>
          <a:bodyPr lIns="216000" tIns="108000" rIns="108000" bIns="36000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Conditional approval </a:t>
            </a:r>
            <a:r>
              <a:rPr lang="en-US" sz="1600" dirty="0"/>
              <a:t>in the </a:t>
            </a:r>
            <a:r>
              <a:rPr lang="en-US" sz="1600" b="1" dirty="0"/>
              <a:t>telecommunications sector </a:t>
            </a:r>
            <a:r>
              <a:rPr lang="en-US" sz="1600" dirty="0"/>
              <a:t>– September 2024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en-US" sz="1600" b="1" dirty="0"/>
              <a:t>Parties:</a:t>
            </a:r>
          </a:p>
          <a:p>
            <a:pPr marL="285750" lvl="2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Acquirer: e&amp; – a UAE-based telco operator controlled by the UAE’s sovereign wealth fund</a:t>
            </a:r>
          </a:p>
          <a:p>
            <a:pPr marL="285750" lvl="2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Target: PPF – telco operator in Czechia, Bulgaria, Hungary, Serbia (</a:t>
            </a:r>
            <a:r>
              <a:rPr lang="en-US" sz="1600" dirty="0" err="1"/>
              <a:t>Yettel</a:t>
            </a:r>
            <a:r>
              <a:rPr lang="en-US" sz="1600" dirty="0"/>
              <a:t>) and Slovakia (O2)</a:t>
            </a:r>
          </a:p>
        </p:txBody>
      </p:sp>
      <p:sp>
        <p:nvSpPr>
          <p:cNvPr id="32" name="0019" descr="CMSLegal_Shape_Fill">
            <a:extLst>
              <a:ext uri="{FF2B5EF4-FFF2-40B4-BE49-F238E27FC236}">
                <a16:creationId xmlns:a16="http://schemas.microsoft.com/office/drawing/2014/main" id="{5A37D479-C426-303F-6B52-D165D70F49F1}"/>
              </a:ext>
            </a:extLst>
          </p:cNvPr>
          <p:cNvSpPr/>
          <p:nvPr/>
        </p:nvSpPr>
        <p:spPr>
          <a:xfrm>
            <a:off x="10650283" y="231240"/>
            <a:ext cx="1427986" cy="131095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AD9B4B-46C6-BA79-F85A-7CD9157D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824BF-3B93-454D-8CFC-2835FAC2A0A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E78876-2CE6-8EE3-2170-03CFBECC944C}"/>
              </a:ext>
            </a:extLst>
          </p:cNvPr>
          <p:cNvSpPr txBox="1">
            <a:spLocks/>
          </p:cNvSpPr>
          <p:nvPr/>
        </p:nvSpPr>
        <p:spPr>
          <a:xfrm>
            <a:off x="3446060" y="2769179"/>
            <a:ext cx="8490209" cy="210432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216000" tIns="108000" rIns="108000" bIns="3600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spcBef>
                <a:spcPts val="0"/>
              </a:spcBef>
              <a:buNone/>
            </a:pPr>
            <a:r>
              <a:rPr lang="en-US" sz="1600" b="1" dirty="0">
                <a:latin typeface="+mj-lt"/>
              </a:rPr>
              <a:t>Commission’ findings: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e&amp; received foreign subsidies from the UAE: unlimited state guarantee, grants, loans, etc.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subsidies did not lead to negative effects in the acquisition process: e&amp; was the sole bidder, had sufficient resources → the subsidies did not alter the outcome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However, the subsidies could have led to </a:t>
            </a:r>
            <a:r>
              <a:rPr lang="en-US" sz="1600" b="1" dirty="0">
                <a:latin typeface="+mj-lt"/>
              </a:rPr>
              <a:t>distortion of competition post transaction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artific</a:t>
            </a:r>
            <a:r>
              <a:rPr lang="hu-HU" sz="1600" dirty="0">
                <a:latin typeface="+mj-lt"/>
              </a:rPr>
              <a:t>i</a:t>
            </a:r>
            <a:r>
              <a:rPr lang="en-US" sz="1600" dirty="0">
                <a:latin typeface="+mj-lt"/>
              </a:rPr>
              <a:t>ally improved </a:t>
            </a:r>
            <a:r>
              <a:rPr lang="en-US" sz="1600" dirty="0" err="1">
                <a:latin typeface="+mj-lt"/>
              </a:rPr>
              <a:t>e&amp;’s</a:t>
            </a:r>
            <a:r>
              <a:rPr lang="en-US" sz="1600" dirty="0">
                <a:latin typeface="+mj-lt"/>
              </a:rPr>
              <a:t> capacity to finance its activities in the EU market → distorting the level playing field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E2BBE-9119-5678-F90C-721A0360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060" y="479159"/>
            <a:ext cx="7959001" cy="900000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0C515C"/>
                </a:solidFill>
              </a:rPr>
              <a:t>Merger cases I.</a:t>
            </a:r>
            <a:endParaRPr lang="en-US" sz="200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AA2B4CB-FB97-FDFF-4861-FF7CFF6EC43D}"/>
              </a:ext>
            </a:extLst>
          </p:cNvPr>
          <p:cNvSpPr txBox="1">
            <a:spLocks/>
          </p:cNvSpPr>
          <p:nvPr/>
        </p:nvSpPr>
        <p:spPr>
          <a:xfrm>
            <a:off x="3446060" y="4959662"/>
            <a:ext cx="8473577" cy="1610338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216000" tIns="108000" rIns="108000" bIns="3600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1" indent="-3619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Commitments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for 10 years (subject to extension for additional 5 years):</a:t>
            </a:r>
          </a:p>
          <a:p>
            <a:pPr marL="271463" marR="0" lvl="2" indent="-2714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 deviation from ordinary UAE bankruptcy law → removal of unlimited state guarantee</a:t>
            </a:r>
          </a:p>
          <a:p>
            <a:pPr marL="271463" marR="0" lvl="2" indent="-2714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Prohibition of financing from e&amp; to PPF’s activities in the EU</a:t>
            </a:r>
          </a:p>
          <a:p>
            <a:pPr marL="271463" marR="0" lvl="2" indent="-2714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Obligation to inform the Commission on future acquisitions (non-notifiable under the FSR)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A6BDB8-71C3-6A46-5E6F-57DF24323202}"/>
              </a:ext>
            </a:extLst>
          </p:cNvPr>
          <p:cNvSpPr txBox="1"/>
          <p:nvPr/>
        </p:nvSpPr>
        <p:spPr>
          <a:xfrm>
            <a:off x="10704439" y="513660"/>
            <a:ext cx="131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First completed in-depth investigation </a:t>
            </a:r>
            <a:r>
              <a:rPr lang="en-US" sz="1200" dirty="0"/>
              <a:t>under the FSR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ED1F08-777D-46FE-25BF-5159FE63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52" y="2520289"/>
            <a:ext cx="908711" cy="908711"/>
          </a:xfrm>
          <a:prstGeom prst="rect">
            <a:avLst/>
          </a:prstGeom>
        </p:spPr>
      </p:pic>
      <p:pic>
        <p:nvPicPr>
          <p:cNvPr id="30" name="Picture 29" descr="A green and blue text&#10;&#10;Description automatically generated">
            <a:extLst>
              <a:ext uri="{FF2B5EF4-FFF2-40B4-BE49-F238E27FC236}">
                <a16:creationId xmlns:a16="http://schemas.microsoft.com/office/drawing/2014/main" id="{DCE7770A-4F1B-899F-9CA5-B1217F024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53" y="5607697"/>
            <a:ext cx="908711" cy="514106"/>
          </a:xfrm>
          <a:prstGeom prst="rect">
            <a:avLst/>
          </a:prstGeom>
        </p:spPr>
      </p:pic>
      <p:pic>
        <p:nvPicPr>
          <p:cNvPr id="31" name="Picture 30" descr="A blue o2 symbol with a white background&#10;&#10;Description automatically generated">
            <a:extLst>
              <a:ext uri="{FF2B5EF4-FFF2-40B4-BE49-F238E27FC236}">
                <a16:creationId xmlns:a16="http://schemas.microsoft.com/office/drawing/2014/main" id="{5CCFF003-E3B2-AC5A-865A-B36B10D03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52" y="4063993"/>
            <a:ext cx="908711" cy="9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DC508C-50AC-47B2-873C-A5E45274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en-GB" dirty="0"/>
            </a:br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90740E-ADBD-4870-A2C7-EAB1E4C27B75}"/>
              </a:ext>
            </a:extLst>
          </p:cNvPr>
          <p:cNvGrpSpPr/>
          <p:nvPr/>
        </p:nvGrpSpPr>
        <p:grpSpPr>
          <a:xfrm>
            <a:off x="1151707" y="3330828"/>
            <a:ext cx="8339134" cy="720000"/>
            <a:chOff x="431963" y="2081055"/>
            <a:chExt cx="8368592" cy="720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AF13008-7FEB-4203-9839-6A6BD8F67C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1963" y="2081055"/>
              <a:ext cx="720000" cy="720000"/>
            </a:xfrm>
            <a:prstGeom prst="rect">
              <a:avLst/>
            </a:prstGeom>
            <a:solidFill>
              <a:srgbClr val="0E738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959CF85-DDA6-4697-809A-3D9147B1FD11}"/>
                </a:ext>
              </a:extLst>
            </p:cNvPr>
            <p:cNvSpPr/>
            <p:nvPr/>
          </p:nvSpPr>
          <p:spPr bwMode="gray">
            <a:xfrm>
              <a:off x="1243577" y="2081099"/>
              <a:ext cx="7556978" cy="719912"/>
            </a:xfrm>
            <a:prstGeom prst="rect">
              <a:avLst/>
            </a:prstGeom>
            <a:solidFill>
              <a:srgbClr val="0E7384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defTabSz="914400">
                <a:spcAft>
                  <a:spcPts val="600"/>
                </a:spcAft>
              </a:pPr>
              <a:r>
                <a:rPr lang="en-US" sz="1400" b="1" dirty="0"/>
                <a:t>The implementation of FSR by the European Commission</a:t>
              </a:r>
              <a:endParaRPr lang="en-US" sz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6C31C7-86FA-AF29-A7C9-5604E7358520}"/>
              </a:ext>
            </a:extLst>
          </p:cNvPr>
          <p:cNvGrpSpPr/>
          <p:nvPr/>
        </p:nvGrpSpPr>
        <p:grpSpPr>
          <a:xfrm>
            <a:off x="1154270" y="2507204"/>
            <a:ext cx="8336574" cy="720000"/>
            <a:chOff x="6202988" y="2046988"/>
            <a:chExt cx="8336574" cy="7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4FB2DB-2E15-037C-E460-F4FDEE1658A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202988" y="2046988"/>
              <a:ext cx="720000" cy="720000"/>
            </a:xfrm>
            <a:prstGeom prst="rect">
              <a:avLst/>
            </a:prstGeom>
            <a:solidFill>
              <a:srgbClr val="0E738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329E1B-A738-E6A1-0314-2CB75D077BD8}"/>
                </a:ext>
              </a:extLst>
            </p:cNvPr>
            <p:cNvSpPr/>
            <p:nvPr/>
          </p:nvSpPr>
          <p:spPr bwMode="gray">
            <a:xfrm>
              <a:off x="7008647" y="2046988"/>
              <a:ext cx="7530915" cy="720000"/>
            </a:xfrm>
            <a:prstGeom prst="rect">
              <a:avLst/>
            </a:prstGeom>
            <a:solidFill>
              <a:srgbClr val="0E7384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defTabSz="914400">
                <a:spcAft>
                  <a:spcPts val="600"/>
                </a:spcAft>
              </a:pPr>
              <a:r>
                <a:rPr lang="en-US" sz="1400" b="1" dirty="0"/>
                <a:t>The FSR Framework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AB383-36C6-18BF-C12A-DE33356B17D7}"/>
              </a:ext>
            </a:extLst>
          </p:cNvPr>
          <p:cNvGrpSpPr/>
          <p:nvPr/>
        </p:nvGrpSpPr>
        <p:grpSpPr>
          <a:xfrm>
            <a:off x="1149078" y="4154452"/>
            <a:ext cx="8341763" cy="720000"/>
            <a:chOff x="427721" y="3699308"/>
            <a:chExt cx="8341763" cy="72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C8841F-8F43-79E9-1113-2FE94C1A9C8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7721" y="3699308"/>
              <a:ext cx="720000" cy="720000"/>
            </a:xfrm>
            <a:prstGeom prst="rect">
              <a:avLst/>
            </a:prstGeom>
            <a:solidFill>
              <a:srgbClr val="0E738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E66D46-A010-C7A8-E7A0-ACDA20C14868}"/>
                </a:ext>
              </a:extLst>
            </p:cNvPr>
            <p:cNvSpPr/>
            <p:nvPr/>
          </p:nvSpPr>
          <p:spPr bwMode="gray">
            <a:xfrm>
              <a:off x="1241964" y="3699308"/>
              <a:ext cx="7527520" cy="720000"/>
            </a:xfrm>
            <a:prstGeom prst="rect">
              <a:avLst/>
            </a:prstGeom>
            <a:solidFill>
              <a:srgbClr val="0E7384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defTabSz="914400">
                <a:spcAft>
                  <a:spcPts val="600"/>
                </a:spcAft>
              </a:pPr>
              <a:r>
                <a:rPr lang="en-US" sz="1400" b="1" dirty="0"/>
                <a:t>Tips and tricks</a:t>
              </a:r>
              <a:endParaRPr lang="en-US" sz="1200" dirty="0"/>
            </a:p>
          </p:txBody>
        </p:sp>
        <p:grpSp>
          <p:nvGrpSpPr>
            <p:cNvPr id="24" name="Group 78">
              <a:extLst>
                <a:ext uri="{FF2B5EF4-FFF2-40B4-BE49-F238E27FC236}">
                  <a16:creationId xmlns:a16="http://schemas.microsoft.com/office/drawing/2014/main" id="{B5D2C504-91F2-FB86-E310-CC136F777F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403" y="3791789"/>
              <a:ext cx="492125" cy="503237"/>
              <a:chOff x="3523" y="2409"/>
              <a:chExt cx="310" cy="317"/>
            </a:xfrm>
            <a:solidFill>
              <a:srgbClr val="FFFFFF"/>
            </a:solidFill>
          </p:grpSpPr>
          <p:sp>
            <p:nvSpPr>
              <p:cNvPr id="25" name="Freeform 79">
                <a:extLst>
                  <a:ext uri="{FF2B5EF4-FFF2-40B4-BE49-F238E27FC236}">
                    <a16:creationId xmlns:a16="http://schemas.microsoft.com/office/drawing/2014/main" id="{659064B4-C66C-2F7B-98C0-3810EFE3E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66" y="2548"/>
                <a:ext cx="137" cy="138"/>
              </a:xfrm>
              <a:custGeom>
                <a:avLst/>
                <a:gdLst>
                  <a:gd name="T0" fmla="*/ 698 w 1090"/>
                  <a:gd name="T1" fmla="*/ 158 h 1099"/>
                  <a:gd name="T2" fmla="*/ 385 w 1090"/>
                  <a:gd name="T3" fmla="*/ 158 h 1099"/>
                  <a:gd name="T4" fmla="*/ 330 w 1090"/>
                  <a:gd name="T5" fmla="*/ 297 h 1099"/>
                  <a:gd name="T6" fmla="*/ 156 w 1090"/>
                  <a:gd name="T7" fmla="*/ 315 h 1099"/>
                  <a:gd name="T8" fmla="*/ 134 w 1090"/>
                  <a:gd name="T9" fmla="*/ 628 h 1099"/>
                  <a:gd name="T10" fmla="*/ 186 w 1090"/>
                  <a:gd name="T11" fmla="*/ 821 h 1099"/>
                  <a:gd name="T12" fmla="*/ 286 w 1090"/>
                  <a:gd name="T13" fmla="*/ 1099 h 1099"/>
                  <a:gd name="T14" fmla="*/ 542 w 1090"/>
                  <a:gd name="T15" fmla="*/ 950 h 1099"/>
                  <a:gd name="T16" fmla="*/ 797 w 1090"/>
                  <a:gd name="T17" fmla="*/ 1099 h 1099"/>
                  <a:gd name="T18" fmla="*/ 897 w 1090"/>
                  <a:gd name="T19" fmla="*/ 821 h 1099"/>
                  <a:gd name="T20" fmla="*/ 956 w 1090"/>
                  <a:gd name="T21" fmla="*/ 622 h 1099"/>
                  <a:gd name="T22" fmla="*/ 1044 w 1090"/>
                  <a:gd name="T23" fmla="*/ 355 h 1099"/>
                  <a:gd name="T24" fmla="*/ 871 w 1090"/>
                  <a:gd name="T25" fmla="*/ 321 h 1099"/>
                  <a:gd name="T26" fmla="*/ 694 w 1090"/>
                  <a:gd name="T27" fmla="*/ 193 h 1099"/>
                  <a:gd name="T28" fmla="*/ 895 w 1090"/>
                  <a:gd name="T29" fmla="*/ 396 h 1099"/>
                  <a:gd name="T30" fmla="*/ 989 w 1090"/>
                  <a:gd name="T31" fmla="*/ 410 h 1099"/>
                  <a:gd name="T32" fmla="*/ 936 w 1090"/>
                  <a:gd name="T33" fmla="*/ 546 h 1099"/>
                  <a:gd name="T34" fmla="*/ 803 w 1090"/>
                  <a:gd name="T35" fmla="*/ 674 h 1099"/>
                  <a:gd name="T36" fmla="*/ 840 w 1090"/>
                  <a:gd name="T37" fmla="*/ 875 h 1099"/>
                  <a:gd name="T38" fmla="*/ 797 w 1090"/>
                  <a:gd name="T39" fmla="*/ 1022 h 1099"/>
                  <a:gd name="T40" fmla="*/ 716 w 1090"/>
                  <a:gd name="T41" fmla="*/ 945 h 1099"/>
                  <a:gd name="T42" fmla="*/ 368 w 1090"/>
                  <a:gd name="T43" fmla="*/ 945 h 1099"/>
                  <a:gd name="T44" fmla="*/ 286 w 1090"/>
                  <a:gd name="T45" fmla="*/ 1022 h 1099"/>
                  <a:gd name="T46" fmla="*/ 244 w 1090"/>
                  <a:gd name="T47" fmla="*/ 875 h 1099"/>
                  <a:gd name="T48" fmla="*/ 281 w 1090"/>
                  <a:gd name="T49" fmla="*/ 674 h 1099"/>
                  <a:gd name="T50" fmla="*/ 153 w 1090"/>
                  <a:gd name="T51" fmla="*/ 552 h 1099"/>
                  <a:gd name="T52" fmla="*/ 156 w 1090"/>
                  <a:gd name="T53" fmla="*/ 393 h 1099"/>
                  <a:gd name="T54" fmla="*/ 198 w 1090"/>
                  <a:gd name="T55" fmla="*/ 403 h 1099"/>
                  <a:gd name="T56" fmla="*/ 473 w 1090"/>
                  <a:gd name="T57" fmla="*/ 201 h 1099"/>
                  <a:gd name="T58" fmla="*/ 462 w 1090"/>
                  <a:gd name="T59" fmla="*/ 158 h 1099"/>
                  <a:gd name="T60" fmla="*/ 621 w 1090"/>
                  <a:gd name="T61" fmla="*/ 158 h 1099"/>
                  <a:gd name="T62" fmla="*/ 610 w 1090"/>
                  <a:gd name="T63" fmla="*/ 201 h 1099"/>
                  <a:gd name="T64" fmla="*/ 883 w 1090"/>
                  <a:gd name="T65" fmla="*/ 403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90" h="1099">
                    <a:moveTo>
                      <a:pt x="694" y="193"/>
                    </a:moveTo>
                    <a:cubicBezTo>
                      <a:pt x="697" y="181"/>
                      <a:pt x="698" y="169"/>
                      <a:pt x="698" y="158"/>
                    </a:cubicBezTo>
                    <a:cubicBezTo>
                      <a:pt x="698" y="71"/>
                      <a:pt x="628" y="0"/>
                      <a:pt x="542" y="0"/>
                    </a:cubicBezTo>
                    <a:cubicBezTo>
                      <a:pt x="455" y="0"/>
                      <a:pt x="385" y="71"/>
                      <a:pt x="385" y="158"/>
                    </a:cubicBezTo>
                    <a:cubicBezTo>
                      <a:pt x="385" y="169"/>
                      <a:pt x="386" y="181"/>
                      <a:pt x="389" y="193"/>
                    </a:cubicBezTo>
                    <a:cubicBezTo>
                      <a:pt x="330" y="297"/>
                      <a:pt x="330" y="297"/>
                      <a:pt x="330" y="297"/>
                    </a:cubicBezTo>
                    <a:cubicBezTo>
                      <a:pt x="205" y="323"/>
                      <a:pt x="205" y="323"/>
                      <a:pt x="205" y="323"/>
                    </a:cubicBezTo>
                    <a:cubicBezTo>
                      <a:pt x="189" y="318"/>
                      <a:pt x="173" y="315"/>
                      <a:pt x="156" y="315"/>
                    </a:cubicBezTo>
                    <a:cubicBezTo>
                      <a:pt x="70" y="315"/>
                      <a:pt x="0" y="386"/>
                      <a:pt x="0" y="473"/>
                    </a:cubicBezTo>
                    <a:cubicBezTo>
                      <a:pt x="0" y="552"/>
                      <a:pt x="57" y="617"/>
                      <a:pt x="134" y="628"/>
                    </a:cubicBezTo>
                    <a:cubicBezTo>
                      <a:pt x="200" y="701"/>
                      <a:pt x="200" y="701"/>
                      <a:pt x="200" y="701"/>
                    </a:cubicBezTo>
                    <a:cubicBezTo>
                      <a:pt x="186" y="821"/>
                      <a:pt x="186" y="821"/>
                      <a:pt x="186" y="821"/>
                    </a:cubicBezTo>
                    <a:cubicBezTo>
                      <a:pt x="150" y="851"/>
                      <a:pt x="129" y="895"/>
                      <a:pt x="129" y="942"/>
                    </a:cubicBezTo>
                    <a:cubicBezTo>
                      <a:pt x="129" y="1029"/>
                      <a:pt x="200" y="1099"/>
                      <a:pt x="286" y="1099"/>
                    </a:cubicBezTo>
                    <a:cubicBezTo>
                      <a:pt x="351" y="1099"/>
                      <a:pt x="408" y="1060"/>
                      <a:pt x="432" y="1001"/>
                    </a:cubicBezTo>
                    <a:cubicBezTo>
                      <a:pt x="542" y="950"/>
                      <a:pt x="542" y="950"/>
                      <a:pt x="542" y="950"/>
                    </a:cubicBezTo>
                    <a:cubicBezTo>
                      <a:pt x="651" y="1001"/>
                      <a:pt x="651" y="1001"/>
                      <a:pt x="651" y="1001"/>
                    </a:cubicBezTo>
                    <a:cubicBezTo>
                      <a:pt x="675" y="1060"/>
                      <a:pt x="732" y="1099"/>
                      <a:pt x="797" y="1099"/>
                    </a:cubicBezTo>
                    <a:cubicBezTo>
                      <a:pt x="883" y="1099"/>
                      <a:pt x="954" y="1029"/>
                      <a:pt x="954" y="942"/>
                    </a:cubicBezTo>
                    <a:cubicBezTo>
                      <a:pt x="954" y="895"/>
                      <a:pt x="933" y="851"/>
                      <a:pt x="897" y="821"/>
                    </a:cubicBezTo>
                    <a:cubicBezTo>
                      <a:pt x="884" y="701"/>
                      <a:pt x="884" y="701"/>
                      <a:pt x="884" y="701"/>
                    </a:cubicBezTo>
                    <a:cubicBezTo>
                      <a:pt x="956" y="622"/>
                      <a:pt x="956" y="622"/>
                      <a:pt x="956" y="622"/>
                    </a:cubicBezTo>
                    <a:cubicBezTo>
                      <a:pt x="1032" y="611"/>
                      <a:pt x="1090" y="545"/>
                      <a:pt x="1090" y="466"/>
                    </a:cubicBezTo>
                    <a:cubicBezTo>
                      <a:pt x="1090" y="424"/>
                      <a:pt x="1073" y="385"/>
                      <a:pt x="1044" y="355"/>
                    </a:cubicBezTo>
                    <a:cubicBezTo>
                      <a:pt x="1014" y="325"/>
                      <a:pt x="975" y="309"/>
                      <a:pt x="933" y="309"/>
                    </a:cubicBezTo>
                    <a:cubicBezTo>
                      <a:pt x="912" y="309"/>
                      <a:pt x="891" y="313"/>
                      <a:pt x="871" y="321"/>
                    </a:cubicBezTo>
                    <a:cubicBezTo>
                      <a:pt x="753" y="297"/>
                      <a:pt x="753" y="297"/>
                      <a:pt x="753" y="297"/>
                    </a:cubicBezTo>
                    <a:lnTo>
                      <a:pt x="694" y="193"/>
                    </a:lnTo>
                    <a:close/>
                    <a:moveTo>
                      <a:pt x="883" y="403"/>
                    </a:moveTo>
                    <a:cubicBezTo>
                      <a:pt x="895" y="396"/>
                      <a:pt x="895" y="396"/>
                      <a:pt x="895" y="396"/>
                    </a:cubicBezTo>
                    <a:cubicBezTo>
                      <a:pt x="906" y="390"/>
                      <a:pt x="919" y="386"/>
                      <a:pt x="933" y="386"/>
                    </a:cubicBezTo>
                    <a:cubicBezTo>
                      <a:pt x="954" y="386"/>
                      <a:pt x="974" y="395"/>
                      <a:pt x="989" y="410"/>
                    </a:cubicBezTo>
                    <a:cubicBezTo>
                      <a:pt x="1004" y="425"/>
                      <a:pt x="1012" y="445"/>
                      <a:pt x="1012" y="466"/>
                    </a:cubicBezTo>
                    <a:cubicBezTo>
                      <a:pt x="1012" y="509"/>
                      <a:pt x="978" y="544"/>
                      <a:pt x="936" y="546"/>
                    </a:cubicBezTo>
                    <a:cubicBezTo>
                      <a:pt x="919" y="547"/>
                      <a:pt x="919" y="547"/>
                      <a:pt x="919" y="547"/>
                    </a:cubicBezTo>
                    <a:cubicBezTo>
                      <a:pt x="803" y="674"/>
                      <a:pt x="803" y="674"/>
                      <a:pt x="803" y="674"/>
                    </a:cubicBezTo>
                    <a:cubicBezTo>
                      <a:pt x="824" y="865"/>
                      <a:pt x="824" y="865"/>
                      <a:pt x="824" y="865"/>
                    </a:cubicBezTo>
                    <a:cubicBezTo>
                      <a:pt x="840" y="875"/>
                      <a:pt x="840" y="875"/>
                      <a:pt x="840" y="875"/>
                    </a:cubicBezTo>
                    <a:cubicBezTo>
                      <a:pt x="863" y="890"/>
                      <a:pt x="876" y="915"/>
                      <a:pt x="876" y="942"/>
                    </a:cubicBezTo>
                    <a:cubicBezTo>
                      <a:pt x="876" y="986"/>
                      <a:pt x="841" y="1022"/>
                      <a:pt x="797" y="1022"/>
                    </a:cubicBezTo>
                    <a:cubicBezTo>
                      <a:pt x="761" y="1022"/>
                      <a:pt x="730" y="997"/>
                      <a:pt x="720" y="962"/>
                    </a:cubicBezTo>
                    <a:cubicBezTo>
                      <a:pt x="716" y="945"/>
                      <a:pt x="716" y="945"/>
                      <a:pt x="716" y="945"/>
                    </a:cubicBezTo>
                    <a:cubicBezTo>
                      <a:pt x="542" y="865"/>
                      <a:pt x="542" y="865"/>
                      <a:pt x="542" y="865"/>
                    </a:cubicBezTo>
                    <a:cubicBezTo>
                      <a:pt x="368" y="945"/>
                      <a:pt x="368" y="945"/>
                      <a:pt x="368" y="945"/>
                    </a:cubicBezTo>
                    <a:cubicBezTo>
                      <a:pt x="363" y="962"/>
                      <a:pt x="363" y="962"/>
                      <a:pt x="363" y="962"/>
                    </a:cubicBezTo>
                    <a:cubicBezTo>
                      <a:pt x="354" y="997"/>
                      <a:pt x="322" y="1022"/>
                      <a:pt x="286" y="1022"/>
                    </a:cubicBezTo>
                    <a:cubicBezTo>
                      <a:pt x="243" y="1022"/>
                      <a:pt x="207" y="986"/>
                      <a:pt x="207" y="942"/>
                    </a:cubicBezTo>
                    <a:cubicBezTo>
                      <a:pt x="207" y="915"/>
                      <a:pt x="221" y="890"/>
                      <a:pt x="244" y="875"/>
                    </a:cubicBezTo>
                    <a:cubicBezTo>
                      <a:pt x="259" y="865"/>
                      <a:pt x="259" y="865"/>
                      <a:pt x="259" y="865"/>
                    </a:cubicBezTo>
                    <a:cubicBezTo>
                      <a:pt x="281" y="674"/>
                      <a:pt x="281" y="674"/>
                      <a:pt x="281" y="674"/>
                    </a:cubicBezTo>
                    <a:cubicBezTo>
                      <a:pt x="170" y="553"/>
                      <a:pt x="170" y="553"/>
                      <a:pt x="170" y="553"/>
                    </a:cubicBezTo>
                    <a:cubicBezTo>
                      <a:pt x="153" y="552"/>
                      <a:pt x="153" y="552"/>
                      <a:pt x="153" y="552"/>
                    </a:cubicBezTo>
                    <a:cubicBezTo>
                      <a:pt x="111" y="551"/>
                      <a:pt x="77" y="516"/>
                      <a:pt x="77" y="473"/>
                    </a:cubicBezTo>
                    <a:cubicBezTo>
                      <a:pt x="77" y="429"/>
                      <a:pt x="113" y="393"/>
                      <a:pt x="156" y="393"/>
                    </a:cubicBezTo>
                    <a:cubicBezTo>
                      <a:pt x="167" y="393"/>
                      <a:pt x="177" y="395"/>
                      <a:pt x="187" y="399"/>
                    </a:cubicBezTo>
                    <a:cubicBezTo>
                      <a:pt x="198" y="403"/>
                      <a:pt x="198" y="403"/>
                      <a:pt x="198" y="403"/>
                    </a:cubicBezTo>
                    <a:cubicBezTo>
                      <a:pt x="380" y="366"/>
                      <a:pt x="380" y="366"/>
                      <a:pt x="380" y="366"/>
                    </a:cubicBezTo>
                    <a:cubicBezTo>
                      <a:pt x="473" y="201"/>
                      <a:pt x="473" y="201"/>
                      <a:pt x="473" y="201"/>
                    </a:cubicBezTo>
                    <a:cubicBezTo>
                      <a:pt x="467" y="184"/>
                      <a:pt x="467" y="184"/>
                      <a:pt x="467" y="184"/>
                    </a:cubicBezTo>
                    <a:cubicBezTo>
                      <a:pt x="464" y="176"/>
                      <a:pt x="462" y="167"/>
                      <a:pt x="462" y="158"/>
                    </a:cubicBezTo>
                    <a:cubicBezTo>
                      <a:pt x="462" y="114"/>
                      <a:pt x="498" y="78"/>
                      <a:pt x="542" y="78"/>
                    </a:cubicBezTo>
                    <a:cubicBezTo>
                      <a:pt x="585" y="78"/>
                      <a:pt x="621" y="114"/>
                      <a:pt x="621" y="158"/>
                    </a:cubicBezTo>
                    <a:cubicBezTo>
                      <a:pt x="621" y="167"/>
                      <a:pt x="619" y="176"/>
                      <a:pt x="616" y="185"/>
                    </a:cubicBezTo>
                    <a:cubicBezTo>
                      <a:pt x="610" y="201"/>
                      <a:pt x="610" y="201"/>
                      <a:pt x="610" y="201"/>
                    </a:cubicBezTo>
                    <a:cubicBezTo>
                      <a:pt x="703" y="366"/>
                      <a:pt x="703" y="366"/>
                      <a:pt x="703" y="366"/>
                    </a:cubicBezTo>
                    <a:lnTo>
                      <a:pt x="883" y="4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Oval 80">
                <a:extLst>
                  <a:ext uri="{FF2B5EF4-FFF2-40B4-BE49-F238E27FC236}">
                    <a16:creationId xmlns:a16="http://schemas.microsoft.com/office/drawing/2014/main" id="{B011333D-0726-4DD5-388E-90FADC855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" y="2442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D01D3E6B-192A-3AB1-CBE5-5394F9DA7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3" y="2409"/>
                <a:ext cx="310" cy="317"/>
              </a:xfrm>
              <a:custGeom>
                <a:avLst/>
                <a:gdLst>
                  <a:gd name="T0" fmla="*/ 2421 w 2460"/>
                  <a:gd name="T1" fmla="*/ 725 h 2518"/>
                  <a:gd name="T2" fmla="*/ 1877 w 2460"/>
                  <a:gd name="T3" fmla="*/ 725 h 2518"/>
                  <a:gd name="T4" fmla="*/ 1877 w 2460"/>
                  <a:gd name="T5" fmla="*/ 473 h 2518"/>
                  <a:gd name="T6" fmla="*/ 1838 w 2460"/>
                  <a:gd name="T7" fmla="*/ 435 h 2518"/>
                  <a:gd name="T8" fmla="*/ 1644 w 2460"/>
                  <a:gd name="T9" fmla="*/ 435 h 2518"/>
                  <a:gd name="T10" fmla="*/ 1551 w 2460"/>
                  <a:gd name="T11" fmla="*/ 342 h 2518"/>
                  <a:gd name="T12" fmla="*/ 1210 w 2460"/>
                  <a:gd name="T13" fmla="*/ 0 h 2518"/>
                  <a:gd name="T14" fmla="*/ 868 w 2460"/>
                  <a:gd name="T15" fmla="*/ 342 h 2518"/>
                  <a:gd name="T16" fmla="*/ 776 w 2460"/>
                  <a:gd name="T17" fmla="*/ 435 h 2518"/>
                  <a:gd name="T18" fmla="*/ 581 w 2460"/>
                  <a:gd name="T19" fmla="*/ 435 h 2518"/>
                  <a:gd name="T20" fmla="*/ 543 w 2460"/>
                  <a:gd name="T21" fmla="*/ 473 h 2518"/>
                  <a:gd name="T22" fmla="*/ 543 w 2460"/>
                  <a:gd name="T23" fmla="*/ 725 h 2518"/>
                  <a:gd name="T24" fmla="*/ 39 w 2460"/>
                  <a:gd name="T25" fmla="*/ 725 h 2518"/>
                  <a:gd name="T26" fmla="*/ 0 w 2460"/>
                  <a:gd name="T27" fmla="*/ 764 h 2518"/>
                  <a:gd name="T28" fmla="*/ 0 w 2460"/>
                  <a:gd name="T29" fmla="*/ 2479 h 2518"/>
                  <a:gd name="T30" fmla="*/ 39 w 2460"/>
                  <a:gd name="T31" fmla="*/ 2518 h 2518"/>
                  <a:gd name="T32" fmla="*/ 2421 w 2460"/>
                  <a:gd name="T33" fmla="*/ 2518 h 2518"/>
                  <a:gd name="T34" fmla="*/ 2460 w 2460"/>
                  <a:gd name="T35" fmla="*/ 2479 h 2518"/>
                  <a:gd name="T36" fmla="*/ 2460 w 2460"/>
                  <a:gd name="T37" fmla="*/ 764 h 2518"/>
                  <a:gd name="T38" fmla="*/ 2421 w 2460"/>
                  <a:gd name="T39" fmla="*/ 725 h 2518"/>
                  <a:gd name="T40" fmla="*/ 776 w 2460"/>
                  <a:gd name="T41" fmla="*/ 512 h 2518"/>
                  <a:gd name="T42" fmla="*/ 946 w 2460"/>
                  <a:gd name="T43" fmla="*/ 342 h 2518"/>
                  <a:gd name="T44" fmla="*/ 1210 w 2460"/>
                  <a:gd name="T45" fmla="*/ 78 h 2518"/>
                  <a:gd name="T46" fmla="*/ 1474 w 2460"/>
                  <a:gd name="T47" fmla="*/ 342 h 2518"/>
                  <a:gd name="T48" fmla="*/ 1644 w 2460"/>
                  <a:gd name="T49" fmla="*/ 512 h 2518"/>
                  <a:gd name="T50" fmla="*/ 1800 w 2460"/>
                  <a:gd name="T51" fmla="*/ 512 h 2518"/>
                  <a:gd name="T52" fmla="*/ 1800 w 2460"/>
                  <a:gd name="T53" fmla="*/ 764 h 2518"/>
                  <a:gd name="T54" fmla="*/ 1800 w 2460"/>
                  <a:gd name="T55" fmla="*/ 764 h 2518"/>
                  <a:gd name="T56" fmla="*/ 1800 w 2460"/>
                  <a:gd name="T57" fmla="*/ 764 h 2518"/>
                  <a:gd name="T58" fmla="*/ 1800 w 2460"/>
                  <a:gd name="T59" fmla="*/ 834 h 2518"/>
                  <a:gd name="T60" fmla="*/ 620 w 2460"/>
                  <a:gd name="T61" fmla="*/ 834 h 2518"/>
                  <a:gd name="T62" fmla="*/ 620 w 2460"/>
                  <a:gd name="T63" fmla="*/ 764 h 2518"/>
                  <a:gd name="T64" fmla="*/ 620 w 2460"/>
                  <a:gd name="T65" fmla="*/ 764 h 2518"/>
                  <a:gd name="T66" fmla="*/ 620 w 2460"/>
                  <a:gd name="T67" fmla="*/ 764 h 2518"/>
                  <a:gd name="T68" fmla="*/ 620 w 2460"/>
                  <a:gd name="T69" fmla="*/ 512 h 2518"/>
                  <a:gd name="T70" fmla="*/ 776 w 2460"/>
                  <a:gd name="T71" fmla="*/ 512 h 2518"/>
                  <a:gd name="T72" fmla="*/ 2382 w 2460"/>
                  <a:gd name="T73" fmla="*/ 2440 h 2518"/>
                  <a:gd name="T74" fmla="*/ 78 w 2460"/>
                  <a:gd name="T75" fmla="*/ 2440 h 2518"/>
                  <a:gd name="T76" fmla="*/ 78 w 2460"/>
                  <a:gd name="T77" fmla="*/ 803 h 2518"/>
                  <a:gd name="T78" fmla="*/ 543 w 2460"/>
                  <a:gd name="T79" fmla="*/ 803 h 2518"/>
                  <a:gd name="T80" fmla="*/ 543 w 2460"/>
                  <a:gd name="T81" fmla="*/ 873 h 2518"/>
                  <a:gd name="T82" fmla="*/ 581 w 2460"/>
                  <a:gd name="T83" fmla="*/ 911 h 2518"/>
                  <a:gd name="T84" fmla="*/ 1838 w 2460"/>
                  <a:gd name="T85" fmla="*/ 911 h 2518"/>
                  <a:gd name="T86" fmla="*/ 1877 w 2460"/>
                  <a:gd name="T87" fmla="*/ 873 h 2518"/>
                  <a:gd name="T88" fmla="*/ 1877 w 2460"/>
                  <a:gd name="T89" fmla="*/ 803 h 2518"/>
                  <a:gd name="T90" fmla="*/ 2382 w 2460"/>
                  <a:gd name="T91" fmla="*/ 803 h 2518"/>
                  <a:gd name="T92" fmla="*/ 2382 w 2460"/>
                  <a:gd name="T93" fmla="*/ 2440 h 2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60" h="2518">
                    <a:moveTo>
                      <a:pt x="2421" y="725"/>
                    </a:moveTo>
                    <a:cubicBezTo>
                      <a:pt x="1877" y="725"/>
                      <a:pt x="1877" y="725"/>
                      <a:pt x="1877" y="725"/>
                    </a:cubicBezTo>
                    <a:cubicBezTo>
                      <a:pt x="1877" y="473"/>
                      <a:pt x="1877" y="473"/>
                      <a:pt x="1877" y="473"/>
                    </a:cubicBezTo>
                    <a:cubicBezTo>
                      <a:pt x="1877" y="452"/>
                      <a:pt x="1860" y="435"/>
                      <a:pt x="1838" y="435"/>
                    </a:cubicBezTo>
                    <a:cubicBezTo>
                      <a:pt x="1644" y="435"/>
                      <a:pt x="1644" y="435"/>
                      <a:pt x="1644" y="435"/>
                    </a:cubicBezTo>
                    <a:cubicBezTo>
                      <a:pt x="1593" y="435"/>
                      <a:pt x="1551" y="393"/>
                      <a:pt x="1551" y="342"/>
                    </a:cubicBezTo>
                    <a:cubicBezTo>
                      <a:pt x="1551" y="154"/>
                      <a:pt x="1398" y="0"/>
                      <a:pt x="1210" y="0"/>
                    </a:cubicBezTo>
                    <a:cubicBezTo>
                      <a:pt x="1022" y="0"/>
                      <a:pt x="868" y="154"/>
                      <a:pt x="868" y="342"/>
                    </a:cubicBezTo>
                    <a:cubicBezTo>
                      <a:pt x="868" y="393"/>
                      <a:pt x="827" y="435"/>
                      <a:pt x="776" y="435"/>
                    </a:cubicBezTo>
                    <a:cubicBezTo>
                      <a:pt x="581" y="435"/>
                      <a:pt x="581" y="435"/>
                      <a:pt x="581" y="435"/>
                    </a:cubicBezTo>
                    <a:cubicBezTo>
                      <a:pt x="560" y="435"/>
                      <a:pt x="543" y="452"/>
                      <a:pt x="543" y="473"/>
                    </a:cubicBezTo>
                    <a:cubicBezTo>
                      <a:pt x="543" y="725"/>
                      <a:pt x="543" y="725"/>
                      <a:pt x="543" y="725"/>
                    </a:cubicBezTo>
                    <a:cubicBezTo>
                      <a:pt x="39" y="725"/>
                      <a:pt x="39" y="725"/>
                      <a:pt x="39" y="725"/>
                    </a:cubicBezTo>
                    <a:cubicBezTo>
                      <a:pt x="18" y="725"/>
                      <a:pt x="0" y="743"/>
                      <a:pt x="0" y="764"/>
                    </a:cubicBezTo>
                    <a:cubicBezTo>
                      <a:pt x="0" y="2479"/>
                      <a:pt x="0" y="2479"/>
                      <a:pt x="0" y="2479"/>
                    </a:cubicBezTo>
                    <a:cubicBezTo>
                      <a:pt x="0" y="2500"/>
                      <a:pt x="18" y="2518"/>
                      <a:pt x="39" y="2518"/>
                    </a:cubicBezTo>
                    <a:cubicBezTo>
                      <a:pt x="2421" y="2518"/>
                      <a:pt x="2421" y="2518"/>
                      <a:pt x="2421" y="2518"/>
                    </a:cubicBezTo>
                    <a:cubicBezTo>
                      <a:pt x="2442" y="2518"/>
                      <a:pt x="2460" y="2500"/>
                      <a:pt x="2460" y="2479"/>
                    </a:cubicBezTo>
                    <a:cubicBezTo>
                      <a:pt x="2460" y="764"/>
                      <a:pt x="2460" y="764"/>
                      <a:pt x="2460" y="764"/>
                    </a:cubicBezTo>
                    <a:cubicBezTo>
                      <a:pt x="2460" y="743"/>
                      <a:pt x="2442" y="725"/>
                      <a:pt x="2421" y="725"/>
                    </a:cubicBezTo>
                    <a:close/>
                    <a:moveTo>
                      <a:pt x="776" y="512"/>
                    </a:moveTo>
                    <a:cubicBezTo>
                      <a:pt x="869" y="512"/>
                      <a:pt x="946" y="436"/>
                      <a:pt x="946" y="342"/>
                    </a:cubicBezTo>
                    <a:cubicBezTo>
                      <a:pt x="946" y="196"/>
                      <a:pt x="1064" y="78"/>
                      <a:pt x="1210" y="78"/>
                    </a:cubicBezTo>
                    <a:cubicBezTo>
                      <a:pt x="1355" y="78"/>
                      <a:pt x="1474" y="196"/>
                      <a:pt x="1474" y="342"/>
                    </a:cubicBezTo>
                    <a:cubicBezTo>
                      <a:pt x="1474" y="436"/>
                      <a:pt x="1550" y="512"/>
                      <a:pt x="1644" y="512"/>
                    </a:cubicBezTo>
                    <a:cubicBezTo>
                      <a:pt x="1800" y="512"/>
                      <a:pt x="1800" y="512"/>
                      <a:pt x="1800" y="512"/>
                    </a:cubicBezTo>
                    <a:cubicBezTo>
                      <a:pt x="1800" y="764"/>
                      <a:pt x="1800" y="764"/>
                      <a:pt x="1800" y="764"/>
                    </a:cubicBezTo>
                    <a:cubicBezTo>
                      <a:pt x="1800" y="764"/>
                      <a:pt x="1800" y="764"/>
                      <a:pt x="1800" y="764"/>
                    </a:cubicBezTo>
                    <a:cubicBezTo>
                      <a:pt x="1800" y="764"/>
                      <a:pt x="1800" y="764"/>
                      <a:pt x="1800" y="764"/>
                    </a:cubicBezTo>
                    <a:cubicBezTo>
                      <a:pt x="1800" y="834"/>
                      <a:pt x="1800" y="834"/>
                      <a:pt x="1800" y="834"/>
                    </a:cubicBezTo>
                    <a:cubicBezTo>
                      <a:pt x="620" y="834"/>
                      <a:pt x="620" y="834"/>
                      <a:pt x="620" y="834"/>
                    </a:cubicBezTo>
                    <a:cubicBezTo>
                      <a:pt x="620" y="764"/>
                      <a:pt x="620" y="764"/>
                      <a:pt x="620" y="764"/>
                    </a:cubicBezTo>
                    <a:cubicBezTo>
                      <a:pt x="620" y="764"/>
                      <a:pt x="620" y="764"/>
                      <a:pt x="620" y="764"/>
                    </a:cubicBezTo>
                    <a:cubicBezTo>
                      <a:pt x="620" y="764"/>
                      <a:pt x="620" y="764"/>
                      <a:pt x="620" y="764"/>
                    </a:cubicBezTo>
                    <a:cubicBezTo>
                      <a:pt x="620" y="512"/>
                      <a:pt x="620" y="512"/>
                      <a:pt x="620" y="512"/>
                    </a:cubicBezTo>
                    <a:lnTo>
                      <a:pt x="776" y="512"/>
                    </a:lnTo>
                    <a:close/>
                    <a:moveTo>
                      <a:pt x="2382" y="2440"/>
                    </a:moveTo>
                    <a:cubicBezTo>
                      <a:pt x="78" y="2440"/>
                      <a:pt x="78" y="2440"/>
                      <a:pt x="78" y="2440"/>
                    </a:cubicBezTo>
                    <a:cubicBezTo>
                      <a:pt x="78" y="803"/>
                      <a:pt x="78" y="803"/>
                      <a:pt x="78" y="803"/>
                    </a:cubicBezTo>
                    <a:cubicBezTo>
                      <a:pt x="543" y="803"/>
                      <a:pt x="543" y="803"/>
                      <a:pt x="543" y="803"/>
                    </a:cubicBezTo>
                    <a:cubicBezTo>
                      <a:pt x="543" y="873"/>
                      <a:pt x="543" y="873"/>
                      <a:pt x="543" y="873"/>
                    </a:cubicBezTo>
                    <a:cubicBezTo>
                      <a:pt x="543" y="894"/>
                      <a:pt x="560" y="911"/>
                      <a:pt x="581" y="911"/>
                    </a:cubicBezTo>
                    <a:cubicBezTo>
                      <a:pt x="1838" y="911"/>
                      <a:pt x="1838" y="911"/>
                      <a:pt x="1838" y="911"/>
                    </a:cubicBezTo>
                    <a:cubicBezTo>
                      <a:pt x="1860" y="911"/>
                      <a:pt x="1877" y="894"/>
                      <a:pt x="1877" y="873"/>
                    </a:cubicBezTo>
                    <a:cubicBezTo>
                      <a:pt x="1877" y="803"/>
                      <a:pt x="1877" y="803"/>
                      <a:pt x="1877" y="803"/>
                    </a:cubicBezTo>
                    <a:cubicBezTo>
                      <a:pt x="2382" y="803"/>
                      <a:pt x="2382" y="803"/>
                      <a:pt x="2382" y="803"/>
                    </a:cubicBezTo>
                    <a:lnTo>
                      <a:pt x="2382" y="2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:a16="http://schemas.microsoft.com/office/drawing/2014/main" id="{988D2E45-1AD5-DB1F-B4C3-8849BA525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82"/>
                <a:ext cx="86" cy="10"/>
              </a:xfrm>
              <a:custGeom>
                <a:avLst/>
                <a:gdLst>
                  <a:gd name="T0" fmla="*/ 647 w 686"/>
                  <a:gd name="T1" fmla="*/ 0 h 78"/>
                  <a:gd name="T2" fmla="*/ 39 w 686"/>
                  <a:gd name="T3" fmla="*/ 0 h 78"/>
                  <a:gd name="T4" fmla="*/ 0 w 686"/>
                  <a:gd name="T5" fmla="*/ 39 h 78"/>
                  <a:gd name="T6" fmla="*/ 39 w 686"/>
                  <a:gd name="T7" fmla="*/ 78 h 78"/>
                  <a:gd name="T8" fmla="*/ 647 w 686"/>
                  <a:gd name="T9" fmla="*/ 78 h 78"/>
                  <a:gd name="T10" fmla="*/ 686 w 686"/>
                  <a:gd name="T11" fmla="*/ 39 h 78"/>
                  <a:gd name="T12" fmla="*/ 647 w 686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6" h="78">
                    <a:moveTo>
                      <a:pt x="647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60"/>
                      <a:pt x="17" y="78"/>
                      <a:pt x="39" y="78"/>
                    </a:cubicBezTo>
                    <a:cubicBezTo>
                      <a:pt x="647" y="78"/>
                      <a:pt x="647" y="78"/>
                      <a:pt x="647" y="78"/>
                    </a:cubicBezTo>
                    <a:cubicBezTo>
                      <a:pt x="669" y="78"/>
                      <a:pt x="686" y="60"/>
                      <a:pt x="686" y="39"/>
                    </a:cubicBezTo>
                    <a:cubicBezTo>
                      <a:pt x="686" y="18"/>
                      <a:pt x="669" y="0"/>
                      <a:pt x="6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83">
                <a:extLst>
                  <a:ext uri="{FF2B5EF4-FFF2-40B4-BE49-F238E27FC236}">
                    <a16:creationId xmlns:a16="http://schemas.microsoft.com/office/drawing/2014/main" id="{E64145C1-4C28-5106-8FCE-EB0A6E46E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618"/>
                <a:ext cx="86" cy="10"/>
              </a:xfrm>
              <a:custGeom>
                <a:avLst/>
                <a:gdLst>
                  <a:gd name="T0" fmla="*/ 647 w 686"/>
                  <a:gd name="T1" fmla="*/ 0 h 77"/>
                  <a:gd name="T2" fmla="*/ 39 w 686"/>
                  <a:gd name="T3" fmla="*/ 0 h 77"/>
                  <a:gd name="T4" fmla="*/ 0 w 686"/>
                  <a:gd name="T5" fmla="*/ 38 h 77"/>
                  <a:gd name="T6" fmla="*/ 39 w 686"/>
                  <a:gd name="T7" fmla="*/ 77 h 77"/>
                  <a:gd name="T8" fmla="*/ 647 w 686"/>
                  <a:gd name="T9" fmla="*/ 77 h 77"/>
                  <a:gd name="T10" fmla="*/ 686 w 686"/>
                  <a:gd name="T11" fmla="*/ 38 h 77"/>
                  <a:gd name="T12" fmla="*/ 647 w 686"/>
                  <a:gd name="T1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6" h="77">
                    <a:moveTo>
                      <a:pt x="647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60"/>
                      <a:pt x="17" y="77"/>
                      <a:pt x="39" y="77"/>
                    </a:cubicBezTo>
                    <a:cubicBezTo>
                      <a:pt x="647" y="77"/>
                      <a:pt x="647" y="77"/>
                      <a:pt x="647" y="77"/>
                    </a:cubicBezTo>
                    <a:cubicBezTo>
                      <a:pt x="669" y="77"/>
                      <a:pt x="686" y="60"/>
                      <a:pt x="686" y="38"/>
                    </a:cubicBezTo>
                    <a:cubicBezTo>
                      <a:pt x="686" y="17"/>
                      <a:pt x="669" y="0"/>
                      <a:pt x="6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ABE38F15-A7F5-9BA2-AE04-73C84EC69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654"/>
                <a:ext cx="86" cy="10"/>
              </a:xfrm>
              <a:custGeom>
                <a:avLst/>
                <a:gdLst>
                  <a:gd name="T0" fmla="*/ 647 w 686"/>
                  <a:gd name="T1" fmla="*/ 0 h 78"/>
                  <a:gd name="T2" fmla="*/ 39 w 686"/>
                  <a:gd name="T3" fmla="*/ 0 h 78"/>
                  <a:gd name="T4" fmla="*/ 0 w 686"/>
                  <a:gd name="T5" fmla="*/ 39 h 78"/>
                  <a:gd name="T6" fmla="*/ 39 w 686"/>
                  <a:gd name="T7" fmla="*/ 78 h 78"/>
                  <a:gd name="T8" fmla="*/ 647 w 686"/>
                  <a:gd name="T9" fmla="*/ 78 h 78"/>
                  <a:gd name="T10" fmla="*/ 686 w 686"/>
                  <a:gd name="T11" fmla="*/ 39 h 78"/>
                  <a:gd name="T12" fmla="*/ 647 w 686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6" h="78">
                    <a:moveTo>
                      <a:pt x="647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60"/>
                      <a:pt x="17" y="78"/>
                      <a:pt x="39" y="78"/>
                    </a:cubicBezTo>
                    <a:cubicBezTo>
                      <a:pt x="647" y="78"/>
                      <a:pt x="647" y="78"/>
                      <a:pt x="647" y="78"/>
                    </a:cubicBezTo>
                    <a:cubicBezTo>
                      <a:pt x="669" y="78"/>
                      <a:pt x="686" y="60"/>
                      <a:pt x="686" y="39"/>
                    </a:cubicBezTo>
                    <a:cubicBezTo>
                      <a:pt x="686" y="18"/>
                      <a:pt x="669" y="0"/>
                      <a:pt x="6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91" name="Grafik 202">
            <a:extLst>
              <a:ext uri="{FF2B5EF4-FFF2-40B4-BE49-F238E27FC236}">
                <a16:creationId xmlns:a16="http://schemas.microsoft.com/office/drawing/2014/main" id="{18207683-46D1-E5F7-8745-0134A3CB3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2963" y="3353984"/>
            <a:ext cx="642580" cy="642580"/>
          </a:xfrm>
          <a:prstGeom prst="rect">
            <a:avLst/>
          </a:prstGeom>
        </p:spPr>
      </p:pic>
      <p:pic>
        <p:nvPicPr>
          <p:cNvPr id="3" name="Graphic 4" descr="Clipboard Partially Checked outline">
            <a:extLst>
              <a:ext uri="{FF2B5EF4-FFF2-40B4-BE49-F238E27FC236}">
                <a16:creationId xmlns:a16="http://schemas.microsoft.com/office/drawing/2014/main" id="{DD53AD04-1036-4F43-90FF-1F4E39637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2963" y="2496664"/>
            <a:ext cx="730540" cy="7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0020" descr="CMSLegal_Shape_Fill">
            <a:extLst>
              <a:ext uri="{FF2B5EF4-FFF2-40B4-BE49-F238E27FC236}">
                <a16:creationId xmlns:a16="http://schemas.microsoft.com/office/drawing/2014/main" id="{D5CD9A6D-F56D-3019-4A8B-C1FE1C1AD33B}"/>
              </a:ext>
            </a:extLst>
          </p:cNvPr>
          <p:cNvSpPr/>
          <p:nvPr/>
        </p:nvSpPr>
        <p:spPr>
          <a:xfrm>
            <a:off x="3462691" y="4217361"/>
            <a:ext cx="1041070" cy="2296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AD9B4B-46C6-BA79-F85A-7CD9157D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824BF-3B93-454D-8CFC-2835FAC2A0A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D55EDB-8B65-E3B2-8A6E-A41A154BF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2692" y="1317769"/>
            <a:ext cx="8473577" cy="2228619"/>
          </a:xfrm>
          <a:solidFill>
            <a:schemeClr val="tx2">
              <a:alpha val="10000"/>
            </a:schemeClr>
          </a:solidFill>
        </p:spPr>
        <p:txBody>
          <a:bodyPr lIns="216000" tIns="108000" rIns="108000" bIns="360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Unconditional approval re </a:t>
            </a:r>
            <a:r>
              <a:rPr lang="en-US" sz="1600" b="1" dirty="0"/>
              <a:t>refrigeration</a:t>
            </a:r>
            <a:r>
              <a:rPr lang="en-US" sz="1600" dirty="0"/>
              <a:t> business – October 2024</a:t>
            </a:r>
          </a:p>
          <a:p>
            <a:pPr marL="358775" lvl="1" indent="-358775">
              <a:spcBef>
                <a:spcPts val="0"/>
              </a:spcBef>
            </a:pPr>
            <a:r>
              <a:rPr lang="en-US" sz="1600" dirty="0"/>
              <a:t>Chinese home-appliances supplier Haier received clearance to buy the commercial refrigeration business of Carrier (US-based company)</a:t>
            </a:r>
          </a:p>
          <a:p>
            <a:pPr marL="358775" lvl="1" indent="-358775">
              <a:spcBef>
                <a:spcPts val="0"/>
              </a:spcBef>
            </a:pPr>
            <a:r>
              <a:rPr lang="en-US" sz="1600" dirty="0"/>
              <a:t>The Commission closed its preliminary review (no in-depth investigation): </a:t>
            </a:r>
            <a:r>
              <a:rPr lang="en-US" sz="1600" i="1" dirty="0"/>
              <a:t>“insufficient indications” </a:t>
            </a:r>
            <a:r>
              <a:rPr lang="en-US" sz="1600" dirty="0"/>
              <a:t>for distorting foreign subsidies</a:t>
            </a:r>
          </a:p>
          <a:p>
            <a:pPr marL="358775" lvl="1" indent="-358775">
              <a:spcBef>
                <a:spcPts val="0"/>
              </a:spcBef>
            </a:pPr>
            <a:r>
              <a:rPr lang="en-US" sz="1600" dirty="0"/>
              <a:t>Interesting prelude: in July 2024, Haier’s acquisition attempt of Finnish company </a:t>
            </a:r>
            <a:r>
              <a:rPr lang="en-US" sz="1600" dirty="0" err="1"/>
              <a:t>Purmo</a:t>
            </a:r>
            <a:r>
              <a:rPr lang="en-US" sz="1600" dirty="0"/>
              <a:t> failed due to seller’s uncertainties about Haier’s ability to obtain FSR approval </a:t>
            </a:r>
          </a:p>
          <a:p>
            <a:pPr marL="358775" lvl="1" indent="-358775">
              <a:spcBef>
                <a:spcPts val="0"/>
              </a:spcBef>
            </a:pPr>
            <a:endParaRPr lang="en-US" sz="16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E78876-2CE6-8EE3-2170-03CFBECC944C}"/>
              </a:ext>
            </a:extLst>
          </p:cNvPr>
          <p:cNvSpPr txBox="1">
            <a:spLocks/>
          </p:cNvSpPr>
          <p:nvPr/>
        </p:nvSpPr>
        <p:spPr>
          <a:xfrm>
            <a:off x="4380222" y="4247523"/>
            <a:ext cx="7556047" cy="2266213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216000" tIns="108000" rIns="108000" bIns="3600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1" indent="-358775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ABN AMRO (Dutch bank) to buy 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Hauck </a:t>
            </a:r>
            <a:r>
              <a:rPr kumimoji="0" lang="en-US" sz="16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Aufhäuser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Lampe (German private bank)</a:t>
            </a:r>
          </a:p>
          <a:p>
            <a:pPr marL="358775" marR="0" lvl="1" indent="-358775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Hankook (Korean tire company) to buy Hanon Systems (Korean car-parts maker)</a:t>
            </a:r>
          </a:p>
          <a:p>
            <a:pPr marL="358775" marR="0" lvl="1" indent="-358775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Japan Pulp &amp; Paper (Japanese paper distribution company) to take over assets from </a:t>
            </a:r>
            <a:r>
              <a:rPr kumimoji="0" lang="en-US" sz="16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Inapa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(Portuguese paper distributor)</a:t>
            </a:r>
          </a:p>
          <a:p>
            <a:pPr marL="358775" marR="0" lvl="1" indent="-358775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CD&amp;R (US private equity firm), Permira (UK investment company) to buy Exclusive Networks (French cybersecurity company)</a:t>
            </a:r>
          </a:p>
          <a:p>
            <a:pPr marL="0" lvl="1" indent="0">
              <a:spcBef>
                <a:spcPts val="0"/>
              </a:spcBef>
              <a:buNone/>
            </a:pPr>
            <a:endParaRPr lang="hu-HU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E2BBE-9119-5678-F90C-721A0360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060" y="479159"/>
            <a:ext cx="7959001" cy="900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Merger cases II.</a:t>
            </a:r>
            <a:endParaRPr lang="en-US" sz="2000" dirty="0"/>
          </a:p>
        </p:txBody>
      </p:sp>
      <p:grpSp>
        <p:nvGrpSpPr>
          <p:cNvPr id="20" name="Group 34">
            <a:extLst>
              <a:ext uri="{FF2B5EF4-FFF2-40B4-BE49-F238E27FC236}">
                <a16:creationId xmlns:a16="http://schemas.microsoft.com/office/drawing/2014/main" id="{286EE9B1-1FA1-6C9C-B038-E7C1F4D085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57156" y="4236080"/>
            <a:ext cx="539750" cy="538162"/>
            <a:chOff x="3509" y="1813"/>
            <a:chExt cx="340" cy="339"/>
          </a:xfrm>
          <a:solidFill>
            <a:schemeClr val="bg1"/>
          </a:solidFill>
        </p:grpSpPr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EBFCC123-5418-6458-49A2-1849CB226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1959"/>
              <a:ext cx="40" cy="49"/>
            </a:xfrm>
            <a:custGeom>
              <a:avLst/>
              <a:gdLst>
                <a:gd name="T0" fmla="*/ 296 w 309"/>
                <a:gd name="T1" fmla="*/ 67 h 372"/>
                <a:gd name="T2" fmla="*/ 235 w 309"/>
                <a:gd name="T3" fmla="*/ 55 h 372"/>
                <a:gd name="T4" fmla="*/ 130 w 309"/>
                <a:gd name="T5" fmla="*/ 134 h 372"/>
                <a:gd name="T6" fmla="*/ 281 w 309"/>
                <a:gd name="T7" fmla="*/ 134 h 372"/>
                <a:gd name="T8" fmla="*/ 273 w 309"/>
                <a:gd name="T9" fmla="*/ 165 h 372"/>
                <a:gd name="T10" fmla="*/ 122 w 309"/>
                <a:gd name="T11" fmla="*/ 165 h 372"/>
                <a:gd name="T12" fmla="*/ 122 w 309"/>
                <a:gd name="T13" fmla="*/ 206 h 372"/>
                <a:gd name="T14" fmla="*/ 264 w 309"/>
                <a:gd name="T15" fmla="*/ 206 h 372"/>
                <a:gd name="T16" fmla="*/ 257 w 309"/>
                <a:gd name="T17" fmla="*/ 237 h 372"/>
                <a:gd name="T18" fmla="*/ 130 w 309"/>
                <a:gd name="T19" fmla="*/ 237 h 372"/>
                <a:gd name="T20" fmla="*/ 235 w 309"/>
                <a:gd name="T21" fmla="*/ 315 h 372"/>
                <a:gd name="T22" fmla="*/ 296 w 309"/>
                <a:gd name="T23" fmla="*/ 304 h 372"/>
                <a:gd name="T24" fmla="*/ 299 w 309"/>
                <a:gd name="T25" fmla="*/ 361 h 372"/>
                <a:gd name="T26" fmla="*/ 225 w 309"/>
                <a:gd name="T27" fmla="*/ 372 h 372"/>
                <a:gd name="T28" fmla="*/ 112 w 309"/>
                <a:gd name="T29" fmla="*/ 336 h 372"/>
                <a:gd name="T30" fmla="*/ 51 w 309"/>
                <a:gd name="T31" fmla="*/ 237 h 372"/>
                <a:gd name="T32" fmla="*/ 0 w 309"/>
                <a:gd name="T33" fmla="*/ 237 h 372"/>
                <a:gd name="T34" fmla="*/ 8 w 309"/>
                <a:gd name="T35" fmla="*/ 206 h 372"/>
                <a:gd name="T36" fmla="*/ 47 w 309"/>
                <a:gd name="T37" fmla="*/ 206 h 372"/>
                <a:gd name="T38" fmla="*/ 47 w 309"/>
                <a:gd name="T39" fmla="*/ 165 h 372"/>
                <a:gd name="T40" fmla="*/ 0 w 309"/>
                <a:gd name="T41" fmla="*/ 165 h 372"/>
                <a:gd name="T42" fmla="*/ 8 w 309"/>
                <a:gd name="T43" fmla="*/ 134 h 372"/>
                <a:gd name="T44" fmla="*/ 52 w 309"/>
                <a:gd name="T45" fmla="*/ 134 h 372"/>
                <a:gd name="T46" fmla="*/ 113 w 309"/>
                <a:gd name="T47" fmla="*/ 36 h 372"/>
                <a:gd name="T48" fmla="*/ 224 w 309"/>
                <a:gd name="T49" fmla="*/ 0 h 372"/>
                <a:gd name="T50" fmla="*/ 309 w 309"/>
                <a:gd name="T51" fmla="*/ 13 h 372"/>
                <a:gd name="T52" fmla="*/ 296 w 309"/>
                <a:gd name="T53" fmla="*/ 6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9" h="372">
                  <a:moveTo>
                    <a:pt x="296" y="67"/>
                  </a:moveTo>
                  <a:cubicBezTo>
                    <a:pt x="279" y="59"/>
                    <a:pt x="259" y="55"/>
                    <a:pt x="235" y="55"/>
                  </a:cubicBezTo>
                  <a:cubicBezTo>
                    <a:pt x="184" y="55"/>
                    <a:pt x="146" y="85"/>
                    <a:pt x="130" y="134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73" y="165"/>
                    <a:pt x="273" y="165"/>
                    <a:pt x="273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0" y="179"/>
                    <a:pt x="120" y="192"/>
                    <a:pt x="122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57" y="237"/>
                    <a:pt x="257" y="237"/>
                    <a:pt x="257" y="237"/>
                  </a:cubicBezTo>
                  <a:cubicBezTo>
                    <a:pt x="130" y="237"/>
                    <a:pt x="130" y="237"/>
                    <a:pt x="130" y="237"/>
                  </a:cubicBezTo>
                  <a:cubicBezTo>
                    <a:pt x="146" y="285"/>
                    <a:pt x="184" y="315"/>
                    <a:pt x="235" y="315"/>
                  </a:cubicBezTo>
                  <a:cubicBezTo>
                    <a:pt x="258" y="315"/>
                    <a:pt x="279" y="311"/>
                    <a:pt x="296" y="304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80" y="368"/>
                    <a:pt x="255" y="372"/>
                    <a:pt x="225" y="372"/>
                  </a:cubicBezTo>
                  <a:cubicBezTo>
                    <a:pt x="180" y="372"/>
                    <a:pt x="143" y="360"/>
                    <a:pt x="112" y="336"/>
                  </a:cubicBezTo>
                  <a:cubicBezTo>
                    <a:pt x="81" y="313"/>
                    <a:pt x="60" y="280"/>
                    <a:pt x="51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45" y="192"/>
                    <a:pt x="45" y="178"/>
                    <a:pt x="47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61" y="93"/>
                    <a:pt x="82" y="60"/>
                    <a:pt x="113" y="36"/>
                  </a:cubicBezTo>
                  <a:cubicBezTo>
                    <a:pt x="144" y="12"/>
                    <a:pt x="181" y="0"/>
                    <a:pt x="224" y="0"/>
                  </a:cubicBezTo>
                  <a:cubicBezTo>
                    <a:pt x="255" y="0"/>
                    <a:pt x="284" y="4"/>
                    <a:pt x="309" y="13"/>
                  </a:cubicBezTo>
                  <a:lnTo>
                    <a:pt x="29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88D22BAD-FB4C-0807-D999-B5EC320FC6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1935"/>
              <a:ext cx="96" cy="96"/>
            </a:xfrm>
            <a:custGeom>
              <a:avLst/>
              <a:gdLst>
                <a:gd name="T0" fmla="*/ 367 w 734"/>
                <a:gd name="T1" fmla="*/ 735 h 735"/>
                <a:gd name="T2" fmla="*/ 0 w 734"/>
                <a:gd name="T3" fmla="*/ 368 h 735"/>
                <a:gd name="T4" fmla="*/ 367 w 734"/>
                <a:gd name="T5" fmla="*/ 0 h 735"/>
                <a:gd name="T6" fmla="*/ 734 w 734"/>
                <a:gd name="T7" fmla="*/ 368 h 735"/>
                <a:gd name="T8" fmla="*/ 367 w 734"/>
                <a:gd name="T9" fmla="*/ 735 h 735"/>
                <a:gd name="T10" fmla="*/ 367 w 734"/>
                <a:gd name="T11" fmla="*/ 80 h 735"/>
                <a:gd name="T12" fmla="*/ 80 w 734"/>
                <a:gd name="T13" fmla="*/ 368 h 735"/>
                <a:gd name="T14" fmla="*/ 367 w 734"/>
                <a:gd name="T15" fmla="*/ 655 h 735"/>
                <a:gd name="T16" fmla="*/ 654 w 734"/>
                <a:gd name="T17" fmla="*/ 368 h 735"/>
                <a:gd name="T18" fmla="*/ 367 w 734"/>
                <a:gd name="T19" fmla="*/ 8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735">
                  <a:moveTo>
                    <a:pt x="367" y="735"/>
                  </a:moveTo>
                  <a:cubicBezTo>
                    <a:pt x="164" y="735"/>
                    <a:pt x="0" y="570"/>
                    <a:pt x="0" y="368"/>
                  </a:cubicBezTo>
                  <a:cubicBezTo>
                    <a:pt x="0" y="165"/>
                    <a:pt x="164" y="0"/>
                    <a:pt x="367" y="0"/>
                  </a:cubicBezTo>
                  <a:cubicBezTo>
                    <a:pt x="569" y="0"/>
                    <a:pt x="734" y="165"/>
                    <a:pt x="734" y="368"/>
                  </a:cubicBezTo>
                  <a:cubicBezTo>
                    <a:pt x="734" y="570"/>
                    <a:pt x="569" y="735"/>
                    <a:pt x="367" y="735"/>
                  </a:cubicBezTo>
                  <a:close/>
                  <a:moveTo>
                    <a:pt x="367" y="80"/>
                  </a:moveTo>
                  <a:cubicBezTo>
                    <a:pt x="208" y="80"/>
                    <a:pt x="80" y="209"/>
                    <a:pt x="80" y="368"/>
                  </a:cubicBezTo>
                  <a:cubicBezTo>
                    <a:pt x="80" y="526"/>
                    <a:pt x="208" y="655"/>
                    <a:pt x="367" y="655"/>
                  </a:cubicBezTo>
                  <a:cubicBezTo>
                    <a:pt x="525" y="655"/>
                    <a:pt x="654" y="526"/>
                    <a:pt x="654" y="368"/>
                  </a:cubicBezTo>
                  <a:cubicBezTo>
                    <a:pt x="654" y="209"/>
                    <a:pt x="525" y="80"/>
                    <a:pt x="36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847E327F-EACE-1475-DBB1-F4403B0F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36"/>
              <a:ext cx="31" cy="48"/>
            </a:xfrm>
            <a:custGeom>
              <a:avLst/>
              <a:gdLst>
                <a:gd name="T0" fmla="*/ 0 w 236"/>
                <a:gd name="T1" fmla="*/ 312 h 366"/>
                <a:gd name="T2" fmla="*/ 46 w 236"/>
                <a:gd name="T3" fmla="*/ 312 h 366"/>
                <a:gd name="T4" fmla="*/ 46 w 236"/>
                <a:gd name="T5" fmla="*/ 200 h 366"/>
                <a:gd name="T6" fmla="*/ 7 w 236"/>
                <a:gd name="T7" fmla="*/ 200 h 366"/>
                <a:gd name="T8" fmla="*/ 7 w 236"/>
                <a:gd name="T9" fmla="*/ 158 h 366"/>
                <a:gd name="T10" fmla="*/ 46 w 236"/>
                <a:gd name="T11" fmla="*/ 158 h 366"/>
                <a:gd name="T12" fmla="*/ 46 w 236"/>
                <a:gd name="T13" fmla="*/ 115 h 366"/>
                <a:gd name="T14" fmla="*/ 169 w 236"/>
                <a:gd name="T15" fmla="*/ 0 h 366"/>
                <a:gd name="T16" fmla="*/ 236 w 236"/>
                <a:gd name="T17" fmla="*/ 9 h 366"/>
                <a:gd name="T18" fmla="*/ 233 w 236"/>
                <a:gd name="T19" fmla="*/ 66 h 366"/>
                <a:gd name="T20" fmla="*/ 183 w 236"/>
                <a:gd name="T21" fmla="*/ 57 h 366"/>
                <a:gd name="T22" fmla="*/ 118 w 236"/>
                <a:gd name="T23" fmla="*/ 124 h 366"/>
                <a:gd name="T24" fmla="*/ 118 w 236"/>
                <a:gd name="T25" fmla="*/ 158 h 366"/>
                <a:gd name="T26" fmla="*/ 194 w 236"/>
                <a:gd name="T27" fmla="*/ 158 h 366"/>
                <a:gd name="T28" fmla="*/ 194 w 236"/>
                <a:gd name="T29" fmla="*/ 200 h 366"/>
                <a:gd name="T30" fmla="*/ 118 w 236"/>
                <a:gd name="T31" fmla="*/ 200 h 366"/>
                <a:gd name="T32" fmla="*/ 118 w 236"/>
                <a:gd name="T33" fmla="*/ 312 h 366"/>
                <a:gd name="T34" fmla="*/ 233 w 236"/>
                <a:gd name="T35" fmla="*/ 312 h 366"/>
                <a:gd name="T36" fmla="*/ 233 w 236"/>
                <a:gd name="T37" fmla="*/ 366 h 366"/>
                <a:gd name="T38" fmla="*/ 0 w 236"/>
                <a:gd name="T39" fmla="*/ 366 h 366"/>
                <a:gd name="T40" fmla="*/ 0 w 236"/>
                <a:gd name="T41" fmla="*/ 3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66">
                  <a:moveTo>
                    <a:pt x="0" y="312"/>
                  </a:moveTo>
                  <a:cubicBezTo>
                    <a:pt x="46" y="312"/>
                    <a:pt x="46" y="312"/>
                    <a:pt x="46" y="312"/>
                  </a:cubicBezTo>
                  <a:cubicBezTo>
                    <a:pt x="46" y="200"/>
                    <a:pt x="46" y="200"/>
                    <a:pt x="46" y="200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46" y="46"/>
                    <a:pt x="101" y="0"/>
                    <a:pt x="169" y="0"/>
                  </a:cubicBezTo>
                  <a:cubicBezTo>
                    <a:pt x="198" y="0"/>
                    <a:pt x="217" y="3"/>
                    <a:pt x="236" y="9"/>
                  </a:cubicBezTo>
                  <a:cubicBezTo>
                    <a:pt x="233" y="66"/>
                    <a:pt x="233" y="66"/>
                    <a:pt x="233" y="66"/>
                  </a:cubicBezTo>
                  <a:cubicBezTo>
                    <a:pt x="218" y="62"/>
                    <a:pt x="203" y="57"/>
                    <a:pt x="183" y="57"/>
                  </a:cubicBezTo>
                  <a:cubicBezTo>
                    <a:pt x="137" y="57"/>
                    <a:pt x="118" y="89"/>
                    <a:pt x="118" y="124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200"/>
                    <a:pt x="194" y="200"/>
                    <a:pt x="194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312"/>
                    <a:pt x="118" y="312"/>
                    <a:pt x="118" y="312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3" y="366"/>
                    <a:pt x="233" y="366"/>
                    <a:pt x="233" y="366"/>
                  </a:cubicBezTo>
                  <a:cubicBezTo>
                    <a:pt x="0" y="366"/>
                    <a:pt x="0" y="366"/>
                    <a:pt x="0" y="366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9D334FAF-E0C7-9939-E9B8-64355471B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1" y="1813"/>
              <a:ext cx="96" cy="96"/>
            </a:xfrm>
            <a:custGeom>
              <a:avLst/>
              <a:gdLst>
                <a:gd name="T0" fmla="*/ 367 w 735"/>
                <a:gd name="T1" fmla="*/ 734 h 734"/>
                <a:gd name="T2" fmla="*/ 0 w 735"/>
                <a:gd name="T3" fmla="*/ 367 h 734"/>
                <a:gd name="T4" fmla="*/ 367 w 735"/>
                <a:gd name="T5" fmla="*/ 0 h 734"/>
                <a:gd name="T6" fmla="*/ 735 w 735"/>
                <a:gd name="T7" fmla="*/ 367 h 734"/>
                <a:gd name="T8" fmla="*/ 367 w 735"/>
                <a:gd name="T9" fmla="*/ 734 h 734"/>
                <a:gd name="T10" fmla="*/ 367 w 735"/>
                <a:gd name="T11" fmla="*/ 80 h 734"/>
                <a:gd name="T12" fmla="*/ 80 w 735"/>
                <a:gd name="T13" fmla="*/ 367 h 734"/>
                <a:gd name="T14" fmla="*/ 367 w 735"/>
                <a:gd name="T15" fmla="*/ 654 h 734"/>
                <a:gd name="T16" fmla="*/ 655 w 735"/>
                <a:gd name="T17" fmla="*/ 367 h 734"/>
                <a:gd name="T18" fmla="*/ 367 w 735"/>
                <a:gd name="T19" fmla="*/ 8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5" h="734">
                  <a:moveTo>
                    <a:pt x="367" y="734"/>
                  </a:moveTo>
                  <a:cubicBezTo>
                    <a:pt x="165" y="734"/>
                    <a:pt x="0" y="570"/>
                    <a:pt x="0" y="367"/>
                  </a:cubicBezTo>
                  <a:cubicBezTo>
                    <a:pt x="0" y="165"/>
                    <a:pt x="165" y="0"/>
                    <a:pt x="367" y="0"/>
                  </a:cubicBezTo>
                  <a:cubicBezTo>
                    <a:pt x="570" y="0"/>
                    <a:pt x="735" y="165"/>
                    <a:pt x="735" y="367"/>
                  </a:cubicBezTo>
                  <a:cubicBezTo>
                    <a:pt x="735" y="570"/>
                    <a:pt x="570" y="734"/>
                    <a:pt x="367" y="734"/>
                  </a:cubicBezTo>
                  <a:close/>
                  <a:moveTo>
                    <a:pt x="367" y="80"/>
                  </a:moveTo>
                  <a:cubicBezTo>
                    <a:pt x="209" y="80"/>
                    <a:pt x="80" y="209"/>
                    <a:pt x="80" y="367"/>
                  </a:cubicBezTo>
                  <a:cubicBezTo>
                    <a:pt x="80" y="525"/>
                    <a:pt x="209" y="654"/>
                    <a:pt x="367" y="654"/>
                  </a:cubicBezTo>
                  <a:cubicBezTo>
                    <a:pt x="526" y="654"/>
                    <a:pt x="655" y="525"/>
                    <a:pt x="655" y="367"/>
                  </a:cubicBezTo>
                  <a:cubicBezTo>
                    <a:pt x="655" y="209"/>
                    <a:pt x="526" y="80"/>
                    <a:pt x="36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955CE686-C306-189B-8253-81174D880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4" y="2074"/>
              <a:ext cx="30" cy="59"/>
            </a:xfrm>
            <a:custGeom>
              <a:avLst/>
              <a:gdLst>
                <a:gd name="T0" fmla="*/ 128 w 233"/>
                <a:gd name="T1" fmla="*/ 0 h 449"/>
                <a:gd name="T2" fmla="*/ 128 w 233"/>
                <a:gd name="T3" fmla="*/ 37 h 449"/>
                <a:gd name="T4" fmla="*/ 212 w 233"/>
                <a:gd name="T5" fmla="*/ 50 h 449"/>
                <a:gd name="T6" fmla="*/ 205 w 233"/>
                <a:gd name="T7" fmla="*/ 109 h 449"/>
                <a:gd name="T8" fmla="*/ 132 w 233"/>
                <a:gd name="T9" fmla="*/ 94 h 449"/>
                <a:gd name="T10" fmla="*/ 128 w 233"/>
                <a:gd name="T11" fmla="*/ 94 h 449"/>
                <a:gd name="T12" fmla="*/ 128 w 233"/>
                <a:gd name="T13" fmla="*/ 190 h 449"/>
                <a:gd name="T14" fmla="*/ 233 w 233"/>
                <a:gd name="T15" fmla="*/ 300 h 449"/>
                <a:gd name="T16" fmla="*/ 128 w 233"/>
                <a:gd name="T17" fmla="*/ 407 h 449"/>
                <a:gd name="T18" fmla="*/ 128 w 233"/>
                <a:gd name="T19" fmla="*/ 449 h 449"/>
                <a:gd name="T20" fmla="*/ 103 w 233"/>
                <a:gd name="T21" fmla="*/ 449 h 449"/>
                <a:gd name="T22" fmla="*/ 103 w 233"/>
                <a:gd name="T23" fmla="*/ 408 h 449"/>
                <a:gd name="T24" fmla="*/ 98 w 233"/>
                <a:gd name="T25" fmla="*/ 409 h 449"/>
                <a:gd name="T26" fmla="*/ 6 w 233"/>
                <a:gd name="T27" fmla="*/ 395 h 449"/>
                <a:gd name="T28" fmla="*/ 12 w 233"/>
                <a:gd name="T29" fmla="*/ 330 h 449"/>
                <a:gd name="T30" fmla="*/ 94 w 233"/>
                <a:gd name="T31" fmla="*/ 352 h 449"/>
                <a:gd name="T32" fmla="*/ 103 w 233"/>
                <a:gd name="T33" fmla="*/ 351 h 449"/>
                <a:gd name="T34" fmla="*/ 103 w 233"/>
                <a:gd name="T35" fmla="*/ 255 h 449"/>
                <a:gd name="T36" fmla="*/ 0 w 233"/>
                <a:gd name="T37" fmla="*/ 147 h 449"/>
                <a:gd name="T38" fmla="*/ 103 w 233"/>
                <a:gd name="T39" fmla="*/ 38 h 449"/>
                <a:gd name="T40" fmla="*/ 103 w 233"/>
                <a:gd name="T41" fmla="*/ 0 h 449"/>
                <a:gd name="T42" fmla="*/ 128 w 233"/>
                <a:gd name="T43" fmla="*/ 0 h 449"/>
                <a:gd name="T44" fmla="*/ 103 w 233"/>
                <a:gd name="T45" fmla="*/ 99 h 449"/>
                <a:gd name="T46" fmla="*/ 75 w 233"/>
                <a:gd name="T47" fmla="*/ 144 h 449"/>
                <a:gd name="T48" fmla="*/ 103 w 233"/>
                <a:gd name="T49" fmla="*/ 179 h 449"/>
                <a:gd name="T50" fmla="*/ 103 w 233"/>
                <a:gd name="T51" fmla="*/ 99 h 449"/>
                <a:gd name="T52" fmla="*/ 128 w 233"/>
                <a:gd name="T53" fmla="*/ 345 h 449"/>
                <a:gd name="T54" fmla="*/ 158 w 233"/>
                <a:gd name="T55" fmla="*/ 306 h 449"/>
                <a:gd name="T56" fmla="*/ 128 w 233"/>
                <a:gd name="T57" fmla="*/ 266 h 449"/>
                <a:gd name="T58" fmla="*/ 128 w 233"/>
                <a:gd name="T59" fmla="*/ 34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3" h="449">
                  <a:moveTo>
                    <a:pt x="128" y="0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58" y="37"/>
                    <a:pt x="186" y="41"/>
                    <a:pt x="212" y="50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182" y="99"/>
                    <a:pt x="157" y="94"/>
                    <a:pt x="132" y="94"/>
                  </a:cubicBezTo>
                  <a:cubicBezTo>
                    <a:pt x="130" y="94"/>
                    <a:pt x="129" y="94"/>
                    <a:pt x="128" y="94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73" y="208"/>
                    <a:pt x="233" y="226"/>
                    <a:pt x="233" y="300"/>
                  </a:cubicBezTo>
                  <a:cubicBezTo>
                    <a:pt x="233" y="368"/>
                    <a:pt x="187" y="400"/>
                    <a:pt x="128" y="407"/>
                  </a:cubicBezTo>
                  <a:cubicBezTo>
                    <a:pt x="128" y="449"/>
                    <a:pt x="128" y="449"/>
                    <a:pt x="128" y="449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3" y="408"/>
                    <a:pt x="103" y="408"/>
                    <a:pt x="103" y="408"/>
                  </a:cubicBezTo>
                  <a:cubicBezTo>
                    <a:pt x="101" y="409"/>
                    <a:pt x="99" y="409"/>
                    <a:pt x="98" y="409"/>
                  </a:cubicBezTo>
                  <a:cubicBezTo>
                    <a:pt x="59" y="409"/>
                    <a:pt x="41" y="404"/>
                    <a:pt x="6" y="395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37" y="344"/>
                    <a:pt x="65" y="352"/>
                    <a:pt x="94" y="352"/>
                  </a:cubicBezTo>
                  <a:cubicBezTo>
                    <a:pt x="97" y="352"/>
                    <a:pt x="100" y="352"/>
                    <a:pt x="103" y="351"/>
                  </a:cubicBezTo>
                  <a:cubicBezTo>
                    <a:pt x="103" y="255"/>
                    <a:pt x="103" y="255"/>
                    <a:pt x="103" y="255"/>
                  </a:cubicBezTo>
                  <a:cubicBezTo>
                    <a:pt x="57" y="237"/>
                    <a:pt x="0" y="218"/>
                    <a:pt x="0" y="147"/>
                  </a:cubicBezTo>
                  <a:cubicBezTo>
                    <a:pt x="0" y="76"/>
                    <a:pt x="48" y="45"/>
                    <a:pt x="103" y="38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128" y="0"/>
                  </a:lnTo>
                  <a:close/>
                  <a:moveTo>
                    <a:pt x="103" y="99"/>
                  </a:moveTo>
                  <a:cubicBezTo>
                    <a:pt x="87" y="106"/>
                    <a:pt x="75" y="119"/>
                    <a:pt x="75" y="144"/>
                  </a:cubicBezTo>
                  <a:cubicBezTo>
                    <a:pt x="75" y="160"/>
                    <a:pt x="86" y="170"/>
                    <a:pt x="103" y="179"/>
                  </a:cubicBezTo>
                  <a:lnTo>
                    <a:pt x="103" y="99"/>
                  </a:lnTo>
                  <a:close/>
                  <a:moveTo>
                    <a:pt x="128" y="345"/>
                  </a:moveTo>
                  <a:cubicBezTo>
                    <a:pt x="145" y="338"/>
                    <a:pt x="158" y="325"/>
                    <a:pt x="158" y="306"/>
                  </a:cubicBezTo>
                  <a:cubicBezTo>
                    <a:pt x="158" y="287"/>
                    <a:pt x="145" y="275"/>
                    <a:pt x="128" y="266"/>
                  </a:cubicBezTo>
                  <a:lnTo>
                    <a:pt x="12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1878FD28-4DCE-EBBB-DB8E-2546C24D0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1" y="2056"/>
              <a:ext cx="96" cy="96"/>
            </a:xfrm>
            <a:custGeom>
              <a:avLst/>
              <a:gdLst>
                <a:gd name="T0" fmla="*/ 367 w 735"/>
                <a:gd name="T1" fmla="*/ 735 h 735"/>
                <a:gd name="T2" fmla="*/ 0 w 735"/>
                <a:gd name="T3" fmla="*/ 368 h 735"/>
                <a:gd name="T4" fmla="*/ 367 w 735"/>
                <a:gd name="T5" fmla="*/ 0 h 735"/>
                <a:gd name="T6" fmla="*/ 735 w 735"/>
                <a:gd name="T7" fmla="*/ 368 h 735"/>
                <a:gd name="T8" fmla="*/ 367 w 735"/>
                <a:gd name="T9" fmla="*/ 735 h 735"/>
                <a:gd name="T10" fmla="*/ 367 w 735"/>
                <a:gd name="T11" fmla="*/ 80 h 735"/>
                <a:gd name="T12" fmla="*/ 80 w 735"/>
                <a:gd name="T13" fmla="*/ 368 h 735"/>
                <a:gd name="T14" fmla="*/ 367 w 735"/>
                <a:gd name="T15" fmla="*/ 655 h 735"/>
                <a:gd name="T16" fmla="*/ 655 w 735"/>
                <a:gd name="T17" fmla="*/ 368 h 735"/>
                <a:gd name="T18" fmla="*/ 367 w 735"/>
                <a:gd name="T19" fmla="*/ 8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5" h="735">
                  <a:moveTo>
                    <a:pt x="367" y="735"/>
                  </a:moveTo>
                  <a:cubicBezTo>
                    <a:pt x="165" y="735"/>
                    <a:pt x="0" y="570"/>
                    <a:pt x="0" y="368"/>
                  </a:cubicBezTo>
                  <a:cubicBezTo>
                    <a:pt x="0" y="165"/>
                    <a:pt x="165" y="0"/>
                    <a:pt x="367" y="0"/>
                  </a:cubicBezTo>
                  <a:cubicBezTo>
                    <a:pt x="570" y="0"/>
                    <a:pt x="735" y="165"/>
                    <a:pt x="735" y="368"/>
                  </a:cubicBezTo>
                  <a:cubicBezTo>
                    <a:pt x="735" y="570"/>
                    <a:pt x="570" y="735"/>
                    <a:pt x="367" y="735"/>
                  </a:cubicBezTo>
                  <a:close/>
                  <a:moveTo>
                    <a:pt x="367" y="80"/>
                  </a:moveTo>
                  <a:cubicBezTo>
                    <a:pt x="209" y="80"/>
                    <a:pt x="80" y="209"/>
                    <a:pt x="80" y="368"/>
                  </a:cubicBezTo>
                  <a:cubicBezTo>
                    <a:pt x="80" y="526"/>
                    <a:pt x="209" y="655"/>
                    <a:pt x="367" y="655"/>
                  </a:cubicBezTo>
                  <a:cubicBezTo>
                    <a:pt x="526" y="655"/>
                    <a:pt x="655" y="526"/>
                    <a:pt x="655" y="368"/>
                  </a:cubicBezTo>
                  <a:cubicBezTo>
                    <a:pt x="655" y="209"/>
                    <a:pt x="526" y="80"/>
                    <a:pt x="36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9DE5F77D-AB40-90BF-9604-1E7D60F17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960"/>
              <a:ext cx="39" cy="47"/>
            </a:xfrm>
            <a:custGeom>
              <a:avLst/>
              <a:gdLst>
                <a:gd name="T0" fmla="*/ 27 w 39"/>
                <a:gd name="T1" fmla="*/ 22 h 47"/>
                <a:gd name="T2" fmla="*/ 33 w 39"/>
                <a:gd name="T3" fmla="*/ 22 h 47"/>
                <a:gd name="T4" fmla="*/ 33 w 39"/>
                <a:gd name="T5" fmla="*/ 27 h 47"/>
                <a:gd name="T6" fmla="*/ 24 w 39"/>
                <a:gd name="T7" fmla="*/ 27 h 47"/>
                <a:gd name="T8" fmla="*/ 23 w 39"/>
                <a:gd name="T9" fmla="*/ 28 h 47"/>
                <a:gd name="T10" fmla="*/ 23 w 39"/>
                <a:gd name="T11" fmla="*/ 31 h 47"/>
                <a:gd name="T12" fmla="*/ 33 w 39"/>
                <a:gd name="T13" fmla="*/ 31 h 47"/>
                <a:gd name="T14" fmla="*/ 33 w 39"/>
                <a:gd name="T15" fmla="*/ 37 h 47"/>
                <a:gd name="T16" fmla="*/ 23 w 39"/>
                <a:gd name="T17" fmla="*/ 37 h 47"/>
                <a:gd name="T18" fmla="*/ 23 w 39"/>
                <a:gd name="T19" fmla="*/ 47 h 47"/>
                <a:gd name="T20" fmla="*/ 14 w 39"/>
                <a:gd name="T21" fmla="*/ 47 h 47"/>
                <a:gd name="T22" fmla="*/ 14 w 39"/>
                <a:gd name="T23" fmla="*/ 37 h 47"/>
                <a:gd name="T24" fmla="*/ 5 w 39"/>
                <a:gd name="T25" fmla="*/ 37 h 47"/>
                <a:gd name="T26" fmla="*/ 5 w 39"/>
                <a:gd name="T27" fmla="*/ 31 h 47"/>
                <a:gd name="T28" fmla="*/ 14 w 39"/>
                <a:gd name="T29" fmla="*/ 31 h 47"/>
                <a:gd name="T30" fmla="*/ 14 w 39"/>
                <a:gd name="T31" fmla="*/ 28 h 47"/>
                <a:gd name="T32" fmla="*/ 14 w 39"/>
                <a:gd name="T33" fmla="*/ 27 h 47"/>
                <a:gd name="T34" fmla="*/ 5 w 39"/>
                <a:gd name="T35" fmla="*/ 27 h 47"/>
                <a:gd name="T36" fmla="*/ 5 w 39"/>
                <a:gd name="T37" fmla="*/ 22 h 47"/>
                <a:gd name="T38" fmla="*/ 11 w 39"/>
                <a:gd name="T39" fmla="*/ 22 h 47"/>
                <a:gd name="T40" fmla="*/ 0 w 39"/>
                <a:gd name="T41" fmla="*/ 0 h 47"/>
                <a:gd name="T42" fmla="*/ 9 w 39"/>
                <a:gd name="T43" fmla="*/ 0 h 47"/>
                <a:gd name="T44" fmla="*/ 19 w 39"/>
                <a:gd name="T45" fmla="*/ 20 h 47"/>
                <a:gd name="T46" fmla="*/ 30 w 39"/>
                <a:gd name="T47" fmla="*/ 0 h 47"/>
                <a:gd name="T48" fmla="*/ 39 w 39"/>
                <a:gd name="T49" fmla="*/ 0 h 47"/>
                <a:gd name="T50" fmla="*/ 27 w 39"/>
                <a:gd name="T5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7">
                  <a:moveTo>
                    <a:pt x="27" y="22"/>
                  </a:moveTo>
                  <a:lnTo>
                    <a:pt x="33" y="22"/>
                  </a:lnTo>
                  <a:lnTo>
                    <a:pt x="33" y="27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33" y="31"/>
                  </a:lnTo>
                  <a:lnTo>
                    <a:pt x="33" y="37"/>
                  </a:lnTo>
                  <a:lnTo>
                    <a:pt x="23" y="3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14" y="37"/>
                  </a:lnTo>
                  <a:lnTo>
                    <a:pt x="5" y="37"/>
                  </a:lnTo>
                  <a:lnTo>
                    <a:pt x="5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2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2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839C236A-93F1-2A53-C365-02BC6A666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9" y="1935"/>
              <a:ext cx="96" cy="96"/>
            </a:xfrm>
            <a:custGeom>
              <a:avLst/>
              <a:gdLst>
                <a:gd name="T0" fmla="*/ 367 w 734"/>
                <a:gd name="T1" fmla="*/ 735 h 735"/>
                <a:gd name="T2" fmla="*/ 0 w 734"/>
                <a:gd name="T3" fmla="*/ 368 h 735"/>
                <a:gd name="T4" fmla="*/ 367 w 734"/>
                <a:gd name="T5" fmla="*/ 0 h 735"/>
                <a:gd name="T6" fmla="*/ 734 w 734"/>
                <a:gd name="T7" fmla="*/ 368 h 735"/>
                <a:gd name="T8" fmla="*/ 367 w 734"/>
                <a:gd name="T9" fmla="*/ 735 h 735"/>
                <a:gd name="T10" fmla="*/ 367 w 734"/>
                <a:gd name="T11" fmla="*/ 80 h 735"/>
                <a:gd name="T12" fmla="*/ 80 w 734"/>
                <a:gd name="T13" fmla="*/ 368 h 735"/>
                <a:gd name="T14" fmla="*/ 367 w 734"/>
                <a:gd name="T15" fmla="*/ 655 h 735"/>
                <a:gd name="T16" fmla="*/ 654 w 734"/>
                <a:gd name="T17" fmla="*/ 368 h 735"/>
                <a:gd name="T18" fmla="*/ 367 w 734"/>
                <a:gd name="T19" fmla="*/ 8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735">
                  <a:moveTo>
                    <a:pt x="367" y="735"/>
                  </a:moveTo>
                  <a:cubicBezTo>
                    <a:pt x="164" y="735"/>
                    <a:pt x="0" y="570"/>
                    <a:pt x="0" y="368"/>
                  </a:cubicBezTo>
                  <a:cubicBezTo>
                    <a:pt x="0" y="165"/>
                    <a:pt x="164" y="0"/>
                    <a:pt x="367" y="0"/>
                  </a:cubicBezTo>
                  <a:cubicBezTo>
                    <a:pt x="569" y="0"/>
                    <a:pt x="734" y="165"/>
                    <a:pt x="734" y="368"/>
                  </a:cubicBezTo>
                  <a:cubicBezTo>
                    <a:pt x="734" y="570"/>
                    <a:pt x="569" y="735"/>
                    <a:pt x="367" y="735"/>
                  </a:cubicBezTo>
                  <a:close/>
                  <a:moveTo>
                    <a:pt x="367" y="80"/>
                  </a:moveTo>
                  <a:cubicBezTo>
                    <a:pt x="209" y="80"/>
                    <a:pt x="80" y="209"/>
                    <a:pt x="80" y="368"/>
                  </a:cubicBezTo>
                  <a:cubicBezTo>
                    <a:pt x="80" y="526"/>
                    <a:pt x="209" y="655"/>
                    <a:pt x="367" y="655"/>
                  </a:cubicBezTo>
                  <a:cubicBezTo>
                    <a:pt x="525" y="655"/>
                    <a:pt x="654" y="526"/>
                    <a:pt x="654" y="368"/>
                  </a:cubicBezTo>
                  <a:cubicBezTo>
                    <a:pt x="654" y="209"/>
                    <a:pt x="525" y="80"/>
                    <a:pt x="36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D398AEBA-9AC0-C0A6-C822-54B2ED357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4" y="1918"/>
              <a:ext cx="130" cy="130"/>
            </a:xfrm>
            <a:custGeom>
              <a:avLst/>
              <a:gdLst>
                <a:gd name="T0" fmla="*/ 975 w 987"/>
                <a:gd name="T1" fmla="*/ 465 h 987"/>
                <a:gd name="T2" fmla="*/ 783 w 987"/>
                <a:gd name="T3" fmla="*/ 329 h 987"/>
                <a:gd name="T4" fmla="*/ 851 w 987"/>
                <a:gd name="T5" fmla="*/ 454 h 987"/>
                <a:gd name="T6" fmla="*/ 533 w 987"/>
                <a:gd name="T7" fmla="*/ 250 h 987"/>
                <a:gd name="T8" fmla="*/ 601 w 987"/>
                <a:gd name="T9" fmla="*/ 204 h 987"/>
                <a:gd name="T10" fmla="*/ 657 w 987"/>
                <a:gd name="T11" fmla="*/ 147 h 987"/>
                <a:gd name="T12" fmla="*/ 493 w 987"/>
                <a:gd name="T13" fmla="*/ 0 h 987"/>
                <a:gd name="T14" fmla="*/ 464 w 987"/>
                <a:gd name="T15" fmla="*/ 12 h 987"/>
                <a:gd name="T16" fmla="*/ 329 w 987"/>
                <a:gd name="T17" fmla="*/ 203 h 987"/>
                <a:gd name="T18" fmla="*/ 386 w 987"/>
                <a:gd name="T19" fmla="*/ 203 h 987"/>
                <a:gd name="T20" fmla="*/ 453 w 987"/>
                <a:gd name="T21" fmla="*/ 250 h 987"/>
                <a:gd name="T22" fmla="*/ 136 w 987"/>
                <a:gd name="T23" fmla="*/ 454 h 987"/>
                <a:gd name="T24" fmla="*/ 203 w 987"/>
                <a:gd name="T25" fmla="*/ 329 h 987"/>
                <a:gd name="T26" fmla="*/ 11 w 987"/>
                <a:gd name="T27" fmla="*/ 465 h 987"/>
                <a:gd name="T28" fmla="*/ 0 w 987"/>
                <a:gd name="T29" fmla="*/ 494 h 987"/>
                <a:gd name="T30" fmla="*/ 147 w 987"/>
                <a:gd name="T31" fmla="*/ 658 h 987"/>
                <a:gd name="T32" fmla="*/ 203 w 987"/>
                <a:gd name="T33" fmla="*/ 658 h 987"/>
                <a:gd name="T34" fmla="*/ 136 w 987"/>
                <a:gd name="T35" fmla="*/ 534 h 987"/>
                <a:gd name="T36" fmla="*/ 453 w 987"/>
                <a:gd name="T37" fmla="*/ 738 h 987"/>
                <a:gd name="T38" fmla="*/ 386 w 987"/>
                <a:gd name="T39" fmla="*/ 784 h 987"/>
                <a:gd name="T40" fmla="*/ 329 w 987"/>
                <a:gd name="T41" fmla="*/ 840 h 987"/>
                <a:gd name="T42" fmla="*/ 493 w 987"/>
                <a:gd name="T43" fmla="*/ 987 h 987"/>
                <a:gd name="T44" fmla="*/ 493 w 987"/>
                <a:gd name="T45" fmla="*/ 987 h 987"/>
                <a:gd name="T46" fmla="*/ 657 w 987"/>
                <a:gd name="T47" fmla="*/ 840 h 987"/>
                <a:gd name="T48" fmla="*/ 601 w 987"/>
                <a:gd name="T49" fmla="*/ 783 h 987"/>
                <a:gd name="T50" fmla="*/ 533 w 987"/>
                <a:gd name="T51" fmla="*/ 738 h 987"/>
                <a:gd name="T52" fmla="*/ 850 w 987"/>
                <a:gd name="T53" fmla="*/ 534 h 987"/>
                <a:gd name="T54" fmla="*/ 784 w 987"/>
                <a:gd name="T55" fmla="*/ 658 h 987"/>
                <a:gd name="T56" fmla="*/ 840 w 987"/>
                <a:gd name="T57" fmla="*/ 658 h 987"/>
                <a:gd name="T58" fmla="*/ 987 w 987"/>
                <a:gd name="T59" fmla="*/ 494 h 987"/>
                <a:gd name="T60" fmla="*/ 533 w 987"/>
                <a:gd name="T61" fmla="*/ 656 h 987"/>
                <a:gd name="T62" fmla="*/ 453 w 987"/>
                <a:gd name="T63" fmla="*/ 656 h 987"/>
                <a:gd name="T64" fmla="*/ 326 w 987"/>
                <a:gd name="T65" fmla="*/ 494 h 987"/>
                <a:gd name="T66" fmla="*/ 453 w 987"/>
                <a:gd name="T67" fmla="*/ 331 h 987"/>
                <a:gd name="T68" fmla="*/ 533 w 987"/>
                <a:gd name="T69" fmla="*/ 331 h 987"/>
                <a:gd name="T70" fmla="*/ 661 w 987"/>
                <a:gd name="T71" fmla="*/ 494 h 987"/>
                <a:gd name="T72" fmla="*/ 533 w 987"/>
                <a:gd name="T73" fmla="*/ 65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7" h="987">
                  <a:moveTo>
                    <a:pt x="987" y="493"/>
                  </a:moveTo>
                  <a:cubicBezTo>
                    <a:pt x="987" y="483"/>
                    <a:pt x="983" y="472"/>
                    <a:pt x="975" y="465"/>
                  </a:cubicBezTo>
                  <a:cubicBezTo>
                    <a:pt x="840" y="329"/>
                    <a:pt x="840" y="329"/>
                    <a:pt x="840" y="329"/>
                  </a:cubicBezTo>
                  <a:cubicBezTo>
                    <a:pt x="824" y="314"/>
                    <a:pt x="799" y="314"/>
                    <a:pt x="783" y="329"/>
                  </a:cubicBezTo>
                  <a:cubicBezTo>
                    <a:pt x="768" y="345"/>
                    <a:pt x="768" y="370"/>
                    <a:pt x="783" y="386"/>
                  </a:cubicBezTo>
                  <a:cubicBezTo>
                    <a:pt x="851" y="454"/>
                    <a:pt x="851" y="454"/>
                    <a:pt x="851" y="454"/>
                  </a:cubicBezTo>
                  <a:cubicBezTo>
                    <a:pt x="737" y="454"/>
                    <a:pt x="737" y="454"/>
                    <a:pt x="737" y="454"/>
                  </a:cubicBezTo>
                  <a:cubicBezTo>
                    <a:pt x="720" y="349"/>
                    <a:pt x="638" y="267"/>
                    <a:pt x="533" y="250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601" y="204"/>
                    <a:pt x="601" y="204"/>
                    <a:pt x="601" y="204"/>
                  </a:cubicBezTo>
                  <a:cubicBezTo>
                    <a:pt x="617" y="219"/>
                    <a:pt x="642" y="219"/>
                    <a:pt x="658" y="203"/>
                  </a:cubicBezTo>
                  <a:cubicBezTo>
                    <a:pt x="673" y="188"/>
                    <a:pt x="673" y="162"/>
                    <a:pt x="657" y="147"/>
                  </a:cubicBezTo>
                  <a:cubicBezTo>
                    <a:pt x="525" y="16"/>
                    <a:pt x="525" y="16"/>
                    <a:pt x="525" y="16"/>
                  </a:cubicBezTo>
                  <a:cubicBezTo>
                    <a:pt x="518" y="6"/>
                    <a:pt x="506" y="0"/>
                    <a:pt x="493" y="0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483" y="0"/>
                    <a:pt x="472" y="4"/>
                    <a:pt x="464" y="12"/>
                  </a:cubicBezTo>
                  <a:cubicBezTo>
                    <a:pt x="329" y="147"/>
                    <a:pt x="329" y="147"/>
                    <a:pt x="329" y="147"/>
                  </a:cubicBezTo>
                  <a:cubicBezTo>
                    <a:pt x="314" y="162"/>
                    <a:pt x="314" y="188"/>
                    <a:pt x="329" y="203"/>
                  </a:cubicBezTo>
                  <a:cubicBezTo>
                    <a:pt x="337" y="211"/>
                    <a:pt x="347" y="215"/>
                    <a:pt x="357" y="215"/>
                  </a:cubicBezTo>
                  <a:cubicBezTo>
                    <a:pt x="368" y="215"/>
                    <a:pt x="378" y="211"/>
                    <a:pt x="386" y="203"/>
                  </a:cubicBezTo>
                  <a:cubicBezTo>
                    <a:pt x="453" y="136"/>
                    <a:pt x="453" y="136"/>
                    <a:pt x="453" y="136"/>
                  </a:cubicBezTo>
                  <a:cubicBezTo>
                    <a:pt x="453" y="250"/>
                    <a:pt x="453" y="250"/>
                    <a:pt x="453" y="250"/>
                  </a:cubicBezTo>
                  <a:cubicBezTo>
                    <a:pt x="349" y="267"/>
                    <a:pt x="266" y="349"/>
                    <a:pt x="249" y="454"/>
                  </a:cubicBezTo>
                  <a:cubicBezTo>
                    <a:pt x="136" y="454"/>
                    <a:pt x="136" y="454"/>
                    <a:pt x="136" y="454"/>
                  </a:cubicBezTo>
                  <a:cubicBezTo>
                    <a:pt x="203" y="386"/>
                    <a:pt x="203" y="386"/>
                    <a:pt x="203" y="386"/>
                  </a:cubicBezTo>
                  <a:cubicBezTo>
                    <a:pt x="219" y="370"/>
                    <a:pt x="219" y="345"/>
                    <a:pt x="203" y="329"/>
                  </a:cubicBezTo>
                  <a:cubicBezTo>
                    <a:pt x="188" y="314"/>
                    <a:pt x="162" y="314"/>
                    <a:pt x="147" y="329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4" y="472"/>
                    <a:pt x="0" y="483"/>
                    <a:pt x="0" y="493"/>
                  </a:cubicBezTo>
                  <a:cubicBezTo>
                    <a:pt x="0" y="493"/>
                    <a:pt x="0" y="493"/>
                    <a:pt x="0" y="494"/>
                  </a:cubicBezTo>
                  <a:cubicBezTo>
                    <a:pt x="0" y="507"/>
                    <a:pt x="6" y="518"/>
                    <a:pt x="16" y="526"/>
                  </a:cubicBezTo>
                  <a:cubicBezTo>
                    <a:pt x="147" y="658"/>
                    <a:pt x="147" y="658"/>
                    <a:pt x="147" y="658"/>
                  </a:cubicBezTo>
                  <a:cubicBezTo>
                    <a:pt x="154" y="665"/>
                    <a:pt x="165" y="669"/>
                    <a:pt x="175" y="669"/>
                  </a:cubicBezTo>
                  <a:cubicBezTo>
                    <a:pt x="185" y="669"/>
                    <a:pt x="195" y="666"/>
                    <a:pt x="203" y="658"/>
                  </a:cubicBezTo>
                  <a:cubicBezTo>
                    <a:pt x="219" y="642"/>
                    <a:pt x="219" y="617"/>
                    <a:pt x="203" y="601"/>
                  </a:cubicBezTo>
                  <a:cubicBezTo>
                    <a:pt x="136" y="534"/>
                    <a:pt x="136" y="534"/>
                    <a:pt x="136" y="534"/>
                  </a:cubicBezTo>
                  <a:cubicBezTo>
                    <a:pt x="249" y="534"/>
                    <a:pt x="249" y="534"/>
                    <a:pt x="249" y="534"/>
                  </a:cubicBezTo>
                  <a:cubicBezTo>
                    <a:pt x="266" y="638"/>
                    <a:pt x="349" y="720"/>
                    <a:pt x="453" y="738"/>
                  </a:cubicBezTo>
                  <a:cubicBezTo>
                    <a:pt x="453" y="851"/>
                    <a:pt x="453" y="851"/>
                    <a:pt x="453" y="851"/>
                  </a:cubicBezTo>
                  <a:cubicBezTo>
                    <a:pt x="386" y="784"/>
                    <a:pt x="386" y="784"/>
                    <a:pt x="386" y="784"/>
                  </a:cubicBezTo>
                  <a:cubicBezTo>
                    <a:pt x="370" y="768"/>
                    <a:pt x="345" y="768"/>
                    <a:pt x="329" y="784"/>
                  </a:cubicBezTo>
                  <a:cubicBezTo>
                    <a:pt x="314" y="799"/>
                    <a:pt x="314" y="825"/>
                    <a:pt x="329" y="840"/>
                  </a:cubicBezTo>
                  <a:cubicBezTo>
                    <a:pt x="464" y="975"/>
                    <a:pt x="464" y="975"/>
                    <a:pt x="464" y="975"/>
                  </a:cubicBezTo>
                  <a:cubicBezTo>
                    <a:pt x="472" y="983"/>
                    <a:pt x="482" y="987"/>
                    <a:pt x="493" y="987"/>
                  </a:cubicBezTo>
                  <a:cubicBezTo>
                    <a:pt x="493" y="987"/>
                    <a:pt x="493" y="987"/>
                    <a:pt x="493" y="987"/>
                  </a:cubicBezTo>
                  <a:cubicBezTo>
                    <a:pt x="493" y="987"/>
                    <a:pt x="493" y="987"/>
                    <a:pt x="493" y="987"/>
                  </a:cubicBezTo>
                  <a:cubicBezTo>
                    <a:pt x="506" y="987"/>
                    <a:pt x="518" y="981"/>
                    <a:pt x="525" y="971"/>
                  </a:cubicBezTo>
                  <a:cubicBezTo>
                    <a:pt x="657" y="840"/>
                    <a:pt x="657" y="840"/>
                    <a:pt x="657" y="840"/>
                  </a:cubicBezTo>
                  <a:cubicBezTo>
                    <a:pt x="673" y="825"/>
                    <a:pt x="673" y="799"/>
                    <a:pt x="658" y="784"/>
                  </a:cubicBezTo>
                  <a:cubicBezTo>
                    <a:pt x="642" y="768"/>
                    <a:pt x="617" y="768"/>
                    <a:pt x="601" y="783"/>
                  </a:cubicBezTo>
                  <a:cubicBezTo>
                    <a:pt x="533" y="850"/>
                    <a:pt x="533" y="850"/>
                    <a:pt x="533" y="850"/>
                  </a:cubicBezTo>
                  <a:cubicBezTo>
                    <a:pt x="533" y="738"/>
                    <a:pt x="533" y="738"/>
                    <a:pt x="533" y="738"/>
                  </a:cubicBezTo>
                  <a:cubicBezTo>
                    <a:pt x="638" y="720"/>
                    <a:pt x="720" y="638"/>
                    <a:pt x="737" y="534"/>
                  </a:cubicBezTo>
                  <a:cubicBezTo>
                    <a:pt x="850" y="534"/>
                    <a:pt x="850" y="534"/>
                    <a:pt x="850" y="534"/>
                  </a:cubicBezTo>
                  <a:cubicBezTo>
                    <a:pt x="783" y="601"/>
                    <a:pt x="783" y="601"/>
                    <a:pt x="783" y="601"/>
                  </a:cubicBezTo>
                  <a:cubicBezTo>
                    <a:pt x="768" y="617"/>
                    <a:pt x="768" y="642"/>
                    <a:pt x="784" y="658"/>
                  </a:cubicBezTo>
                  <a:cubicBezTo>
                    <a:pt x="791" y="666"/>
                    <a:pt x="802" y="669"/>
                    <a:pt x="812" y="669"/>
                  </a:cubicBezTo>
                  <a:cubicBezTo>
                    <a:pt x="822" y="669"/>
                    <a:pt x="832" y="665"/>
                    <a:pt x="840" y="658"/>
                  </a:cubicBezTo>
                  <a:cubicBezTo>
                    <a:pt x="971" y="526"/>
                    <a:pt x="971" y="526"/>
                    <a:pt x="971" y="526"/>
                  </a:cubicBezTo>
                  <a:cubicBezTo>
                    <a:pt x="981" y="518"/>
                    <a:pt x="987" y="507"/>
                    <a:pt x="987" y="494"/>
                  </a:cubicBezTo>
                  <a:cubicBezTo>
                    <a:pt x="987" y="493"/>
                    <a:pt x="987" y="493"/>
                    <a:pt x="987" y="493"/>
                  </a:cubicBezTo>
                  <a:close/>
                  <a:moveTo>
                    <a:pt x="533" y="656"/>
                  </a:moveTo>
                  <a:cubicBezTo>
                    <a:pt x="520" y="659"/>
                    <a:pt x="507" y="661"/>
                    <a:pt x="493" y="661"/>
                  </a:cubicBezTo>
                  <a:cubicBezTo>
                    <a:pt x="480" y="661"/>
                    <a:pt x="466" y="659"/>
                    <a:pt x="453" y="656"/>
                  </a:cubicBezTo>
                  <a:cubicBezTo>
                    <a:pt x="393" y="641"/>
                    <a:pt x="346" y="594"/>
                    <a:pt x="331" y="534"/>
                  </a:cubicBezTo>
                  <a:cubicBezTo>
                    <a:pt x="328" y="521"/>
                    <a:pt x="326" y="507"/>
                    <a:pt x="326" y="494"/>
                  </a:cubicBezTo>
                  <a:cubicBezTo>
                    <a:pt x="326" y="480"/>
                    <a:pt x="328" y="466"/>
                    <a:pt x="331" y="454"/>
                  </a:cubicBezTo>
                  <a:cubicBezTo>
                    <a:pt x="346" y="393"/>
                    <a:pt x="393" y="346"/>
                    <a:pt x="453" y="331"/>
                  </a:cubicBezTo>
                  <a:cubicBezTo>
                    <a:pt x="466" y="328"/>
                    <a:pt x="480" y="326"/>
                    <a:pt x="493" y="326"/>
                  </a:cubicBezTo>
                  <a:cubicBezTo>
                    <a:pt x="507" y="326"/>
                    <a:pt x="520" y="328"/>
                    <a:pt x="533" y="331"/>
                  </a:cubicBezTo>
                  <a:cubicBezTo>
                    <a:pt x="593" y="346"/>
                    <a:pt x="641" y="393"/>
                    <a:pt x="656" y="454"/>
                  </a:cubicBezTo>
                  <a:cubicBezTo>
                    <a:pt x="659" y="466"/>
                    <a:pt x="661" y="480"/>
                    <a:pt x="661" y="494"/>
                  </a:cubicBezTo>
                  <a:cubicBezTo>
                    <a:pt x="661" y="507"/>
                    <a:pt x="659" y="521"/>
                    <a:pt x="656" y="534"/>
                  </a:cubicBezTo>
                  <a:cubicBezTo>
                    <a:pt x="641" y="594"/>
                    <a:pt x="593" y="641"/>
                    <a:pt x="533" y="6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 36">
            <a:extLst>
              <a:ext uri="{FF2B5EF4-FFF2-40B4-BE49-F238E27FC236}">
                <a16:creationId xmlns:a16="http://schemas.microsoft.com/office/drawing/2014/main" id="{8B6823F0-7302-59AE-83A2-62CC708E55B9}"/>
              </a:ext>
            </a:extLst>
          </p:cNvPr>
          <p:cNvSpPr>
            <a:spLocks noEditPoints="1"/>
          </p:cNvSpPr>
          <p:nvPr/>
        </p:nvSpPr>
        <p:spPr bwMode="auto">
          <a:xfrm>
            <a:off x="3806734" y="4872218"/>
            <a:ext cx="382510" cy="289686"/>
          </a:xfrm>
          <a:custGeom>
            <a:avLst/>
            <a:gdLst>
              <a:gd name="T0" fmla="*/ 1952 w 2518"/>
              <a:gd name="T1" fmla="*/ 1759 h 1926"/>
              <a:gd name="T2" fmla="*/ 565 w 2518"/>
              <a:gd name="T3" fmla="*/ 1759 h 1926"/>
              <a:gd name="T4" fmla="*/ 62 w 2518"/>
              <a:gd name="T5" fmla="*/ 1759 h 1926"/>
              <a:gd name="T6" fmla="*/ 128 w 2518"/>
              <a:gd name="T7" fmla="*/ 811 h 1926"/>
              <a:gd name="T8" fmla="*/ 137 w 2518"/>
              <a:gd name="T9" fmla="*/ 434 h 1926"/>
              <a:gd name="T10" fmla="*/ 386 w 2518"/>
              <a:gd name="T11" fmla="*/ 183 h 1926"/>
              <a:gd name="T12" fmla="*/ 2130 w 2518"/>
              <a:gd name="T13" fmla="*/ 183 h 1926"/>
              <a:gd name="T14" fmla="*/ 2381 w 2518"/>
              <a:gd name="T15" fmla="*/ 434 h 1926"/>
              <a:gd name="T16" fmla="*/ 2388 w 2518"/>
              <a:gd name="T17" fmla="*/ 811 h 1926"/>
              <a:gd name="T18" fmla="*/ 2454 w 2518"/>
              <a:gd name="T19" fmla="*/ 1759 h 1926"/>
              <a:gd name="T20" fmla="*/ 1988 w 2518"/>
              <a:gd name="T21" fmla="*/ 1568 h 1926"/>
              <a:gd name="T22" fmla="*/ 2118 w 2518"/>
              <a:gd name="T23" fmla="*/ 1853 h 1926"/>
              <a:gd name="T24" fmla="*/ 2381 w 2518"/>
              <a:gd name="T25" fmla="*/ 1139 h 1926"/>
              <a:gd name="T26" fmla="*/ 2305 w 2518"/>
              <a:gd name="T27" fmla="*/ 759 h 1926"/>
              <a:gd name="T28" fmla="*/ 2445 w 2518"/>
              <a:gd name="T29" fmla="*/ 649 h 1926"/>
              <a:gd name="T30" fmla="*/ 2358 w 2518"/>
              <a:gd name="T31" fmla="*/ 510 h 1926"/>
              <a:gd name="T32" fmla="*/ 2063 w 2518"/>
              <a:gd name="T33" fmla="*/ 211 h 1926"/>
              <a:gd name="T34" fmla="*/ 453 w 2518"/>
              <a:gd name="T35" fmla="*/ 211 h 1926"/>
              <a:gd name="T36" fmla="*/ 160 w 2518"/>
              <a:gd name="T37" fmla="*/ 510 h 1926"/>
              <a:gd name="T38" fmla="*/ 73 w 2518"/>
              <a:gd name="T39" fmla="*/ 649 h 1926"/>
              <a:gd name="T40" fmla="*/ 211 w 2518"/>
              <a:gd name="T41" fmla="*/ 759 h 1926"/>
              <a:gd name="T42" fmla="*/ 135 w 2518"/>
              <a:gd name="T43" fmla="*/ 1139 h 1926"/>
              <a:gd name="T44" fmla="*/ 398 w 2518"/>
              <a:gd name="T45" fmla="*/ 1853 h 1926"/>
              <a:gd name="T46" fmla="*/ 528 w 2518"/>
              <a:gd name="T47" fmla="*/ 1568 h 1926"/>
              <a:gd name="T48" fmla="*/ 1659 w 2518"/>
              <a:gd name="T49" fmla="*/ 1306 h 1926"/>
              <a:gd name="T50" fmla="*/ 2115 w 2518"/>
              <a:gd name="T51" fmla="*/ 1041 h 1926"/>
              <a:gd name="T52" fmla="*/ 2115 w 2518"/>
              <a:gd name="T53" fmla="*/ 1394 h 1926"/>
              <a:gd name="T54" fmla="*/ 1732 w 2518"/>
              <a:gd name="T55" fmla="*/ 1306 h 1926"/>
              <a:gd name="T56" fmla="*/ 2131 w 2518"/>
              <a:gd name="T57" fmla="*/ 1306 h 1926"/>
              <a:gd name="T58" fmla="*/ 1747 w 2518"/>
              <a:gd name="T59" fmla="*/ 1113 h 1926"/>
              <a:gd name="T60" fmla="*/ 309 w 2518"/>
              <a:gd name="T61" fmla="*/ 1306 h 1926"/>
              <a:gd name="T62" fmla="*/ 765 w 2518"/>
              <a:gd name="T63" fmla="*/ 1041 h 1926"/>
              <a:gd name="T64" fmla="*/ 765 w 2518"/>
              <a:gd name="T65" fmla="*/ 1394 h 1926"/>
              <a:gd name="T66" fmla="*/ 382 w 2518"/>
              <a:gd name="T67" fmla="*/ 1306 h 1926"/>
              <a:gd name="T68" fmla="*/ 781 w 2518"/>
              <a:gd name="T69" fmla="*/ 1306 h 1926"/>
              <a:gd name="T70" fmla="*/ 397 w 2518"/>
              <a:gd name="T71" fmla="*/ 1113 h 1926"/>
              <a:gd name="T72" fmla="*/ 357 w 2518"/>
              <a:gd name="T73" fmla="*/ 797 h 1926"/>
              <a:gd name="T74" fmla="*/ 545 w 2518"/>
              <a:gd name="T75" fmla="*/ 223 h 1926"/>
              <a:gd name="T76" fmla="*/ 1971 w 2518"/>
              <a:gd name="T77" fmla="*/ 223 h 1926"/>
              <a:gd name="T78" fmla="*/ 2067 w 2518"/>
              <a:gd name="T79" fmla="*/ 841 h 1926"/>
              <a:gd name="T80" fmla="*/ 449 w 2518"/>
              <a:gd name="T81" fmla="*/ 768 h 1926"/>
              <a:gd name="T82" fmla="*/ 2098 w 2518"/>
              <a:gd name="T83" fmla="*/ 722 h 1926"/>
              <a:gd name="T84" fmla="*/ 722 w 2518"/>
              <a:gd name="T85" fmla="*/ 177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18" h="1926">
                <a:moveTo>
                  <a:pt x="2288" y="1926"/>
                </a:moveTo>
                <a:cubicBezTo>
                  <a:pt x="2118" y="1926"/>
                  <a:pt x="2118" y="1926"/>
                  <a:pt x="2118" y="1926"/>
                </a:cubicBezTo>
                <a:cubicBezTo>
                  <a:pt x="2026" y="1926"/>
                  <a:pt x="1952" y="1851"/>
                  <a:pt x="1952" y="1759"/>
                </a:cubicBezTo>
                <a:cubicBezTo>
                  <a:pt x="1952" y="1641"/>
                  <a:pt x="1952" y="1641"/>
                  <a:pt x="1952" y="1641"/>
                </a:cubicBezTo>
                <a:cubicBezTo>
                  <a:pt x="565" y="1641"/>
                  <a:pt x="565" y="1641"/>
                  <a:pt x="565" y="1641"/>
                </a:cubicBezTo>
                <a:cubicBezTo>
                  <a:pt x="565" y="1759"/>
                  <a:pt x="565" y="1759"/>
                  <a:pt x="565" y="1759"/>
                </a:cubicBezTo>
                <a:cubicBezTo>
                  <a:pt x="565" y="1851"/>
                  <a:pt x="490" y="1926"/>
                  <a:pt x="398" y="1926"/>
                </a:cubicBezTo>
                <a:cubicBezTo>
                  <a:pt x="229" y="1926"/>
                  <a:pt x="229" y="1926"/>
                  <a:pt x="229" y="1926"/>
                </a:cubicBezTo>
                <a:cubicBezTo>
                  <a:pt x="137" y="1926"/>
                  <a:pt x="62" y="1851"/>
                  <a:pt x="62" y="1759"/>
                </a:cubicBezTo>
                <a:cubicBezTo>
                  <a:pt x="62" y="1139"/>
                  <a:pt x="62" y="1139"/>
                  <a:pt x="62" y="1139"/>
                </a:cubicBezTo>
                <a:cubicBezTo>
                  <a:pt x="62" y="1045"/>
                  <a:pt x="91" y="903"/>
                  <a:pt x="126" y="816"/>
                </a:cubicBezTo>
                <a:cubicBezTo>
                  <a:pt x="128" y="811"/>
                  <a:pt x="128" y="811"/>
                  <a:pt x="128" y="811"/>
                </a:cubicBezTo>
                <a:cubicBezTo>
                  <a:pt x="55" y="794"/>
                  <a:pt x="0" y="728"/>
                  <a:pt x="0" y="649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495"/>
                  <a:pt x="59" y="434"/>
                  <a:pt x="137" y="434"/>
                </a:cubicBezTo>
                <a:cubicBezTo>
                  <a:pt x="151" y="434"/>
                  <a:pt x="165" y="436"/>
                  <a:pt x="180" y="440"/>
                </a:cubicBezTo>
                <a:cubicBezTo>
                  <a:pt x="270" y="465"/>
                  <a:pt x="270" y="465"/>
                  <a:pt x="270" y="465"/>
                </a:cubicBezTo>
                <a:cubicBezTo>
                  <a:pt x="386" y="183"/>
                  <a:pt x="386" y="183"/>
                  <a:pt x="386" y="183"/>
                </a:cubicBezTo>
                <a:cubicBezTo>
                  <a:pt x="428" y="81"/>
                  <a:pt x="548" y="0"/>
                  <a:pt x="659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968" y="0"/>
                  <a:pt x="2088" y="81"/>
                  <a:pt x="2130" y="183"/>
                </a:cubicBezTo>
                <a:cubicBezTo>
                  <a:pt x="2246" y="465"/>
                  <a:pt x="2246" y="465"/>
                  <a:pt x="2246" y="465"/>
                </a:cubicBezTo>
                <a:cubicBezTo>
                  <a:pt x="2338" y="440"/>
                  <a:pt x="2338" y="440"/>
                  <a:pt x="2338" y="440"/>
                </a:cubicBezTo>
                <a:cubicBezTo>
                  <a:pt x="2352" y="436"/>
                  <a:pt x="2367" y="434"/>
                  <a:pt x="2381" y="434"/>
                </a:cubicBezTo>
                <a:cubicBezTo>
                  <a:pt x="2459" y="434"/>
                  <a:pt x="2518" y="495"/>
                  <a:pt x="2518" y="576"/>
                </a:cubicBezTo>
                <a:cubicBezTo>
                  <a:pt x="2518" y="649"/>
                  <a:pt x="2518" y="649"/>
                  <a:pt x="2518" y="649"/>
                </a:cubicBezTo>
                <a:cubicBezTo>
                  <a:pt x="2518" y="728"/>
                  <a:pt x="2462" y="795"/>
                  <a:pt x="2388" y="811"/>
                </a:cubicBezTo>
                <a:cubicBezTo>
                  <a:pt x="2390" y="816"/>
                  <a:pt x="2390" y="816"/>
                  <a:pt x="2390" y="816"/>
                </a:cubicBezTo>
                <a:cubicBezTo>
                  <a:pt x="2425" y="901"/>
                  <a:pt x="2454" y="1047"/>
                  <a:pt x="2454" y="1139"/>
                </a:cubicBezTo>
                <a:cubicBezTo>
                  <a:pt x="2454" y="1759"/>
                  <a:pt x="2454" y="1759"/>
                  <a:pt x="2454" y="1759"/>
                </a:cubicBezTo>
                <a:cubicBezTo>
                  <a:pt x="2454" y="1851"/>
                  <a:pt x="2379" y="1926"/>
                  <a:pt x="2288" y="1926"/>
                </a:cubicBezTo>
                <a:close/>
                <a:moveTo>
                  <a:pt x="528" y="1568"/>
                </a:moveTo>
                <a:cubicBezTo>
                  <a:pt x="1988" y="1568"/>
                  <a:pt x="1988" y="1568"/>
                  <a:pt x="1988" y="1568"/>
                </a:cubicBezTo>
                <a:cubicBezTo>
                  <a:pt x="2008" y="1568"/>
                  <a:pt x="2024" y="1584"/>
                  <a:pt x="2024" y="1605"/>
                </a:cubicBezTo>
                <a:cubicBezTo>
                  <a:pt x="2024" y="1759"/>
                  <a:pt x="2024" y="1759"/>
                  <a:pt x="2024" y="1759"/>
                </a:cubicBezTo>
                <a:cubicBezTo>
                  <a:pt x="2024" y="1811"/>
                  <a:pt x="2066" y="1853"/>
                  <a:pt x="2118" y="1853"/>
                </a:cubicBezTo>
                <a:cubicBezTo>
                  <a:pt x="2288" y="1853"/>
                  <a:pt x="2288" y="1853"/>
                  <a:pt x="2288" y="1853"/>
                </a:cubicBezTo>
                <a:cubicBezTo>
                  <a:pt x="2339" y="1853"/>
                  <a:pt x="2381" y="1811"/>
                  <a:pt x="2381" y="1759"/>
                </a:cubicBezTo>
                <a:cubicBezTo>
                  <a:pt x="2381" y="1139"/>
                  <a:pt x="2381" y="1139"/>
                  <a:pt x="2381" y="1139"/>
                </a:cubicBezTo>
                <a:cubicBezTo>
                  <a:pt x="2381" y="1056"/>
                  <a:pt x="2354" y="920"/>
                  <a:pt x="2323" y="843"/>
                </a:cubicBezTo>
                <a:cubicBezTo>
                  <a:pt x="2302" y="793"/>
                  <a:pt x="2302" y="793"/>
                  <a:pt x="2302" y="793"/>
                </a:cubicBezTo>
                <a:cubicBezTo>
                  <a:pt x="2297" y="782"/>
                  <a:pt x="2299" y="769"/>
                  <a:pt x="2305" y="759"/>
                </a:cubicBezTo>
                <a:cubicBezTo>
                  <a:pt x="2312" y="749"/>
                  <a:pt x="2323" y="743"/>
                  <a:pt x="2336" y="743"/>
                </a:cubicBezTo>
                <a:cubicBezTo>
                  <a:pt x="2351" y="743"/>
                  <a:pt x="2351" y="743"/>
                  <a:pt x="2351" y="743"/>
                </a:cubicBezTo>
                <a:cubicBezTo>
                  <a:pt x="2403" y="743"/>
                  <a:pt x="2445" y="701"/>
                  <a:pt x="2445" y="649"/>
                </a:cubicBezTo>
                <a:cubicBezTo>
                  <a:pt x="2445" y="576"/>
                  <a:pt x="2445" y="576"/>
                  <a:pt x="2445" y="576"/>
                </a:cubicBezTo>
                <a:cubicBezTo>
                  <a:pt x="2445" y="535"/>
                  <a:pt x="2419" y="507"/>
                  <a:pt x="2381" y="507"/>
                </a:cubicBezTo>
                <a:cubicBezTo>
                  <a:pt x="2373" y="507"/>
                  <a:pt x="2366" y="508"/>
                  <a:pt x="2358" y="510"/>
                </a:cubicBezTo>
                <a:cubicBezTo>
                  <a:pt x="2234" y="544"/>
                  <a:pt x="2234" y="544"/>
                  <a:pt x="2234" y="544"/>
                </a:cubicBezTo>
                <a:cubicBezTo>
                  <a:pt x="2217" y="549"/>
                  <a:pt x="2198" y="540"/>
                  <a:pt x="2191" y="523"/>
                </a:cubicBezTo>
                <a:cubicBezTo>
                  <a:pt x="2063" y="211"/>
                  <a:pt x="2063" y="211"/>
                  <a:pt x="2063" y="211"/>
                </a:cubicBezTo>
                <a:cubicBezTo>
                  <a:pt x="2032" y="136"/>
                  <a:pt x="1938" y="73"/>
                  <a:pt x="1858" y="73"/>
                </a:cubicBezTo>
                <a:cubicBezTo>
                  <a:pt x="659" y="73"/>
                  <a:pt x="659" y="73"/>
                  <a:pt x="659" y="73"/>
                </a:cubicBezTo>
                <a:cubicBezTo>
                  <a:pt x="578" y="73"/>
                  <a:pt x="484" y="136"/>
                  <a:pt x="453" y="211"/>
                </a:cubicBezTo>
                <a:cubicBezTo>
                  <a:pt x="325" y="522"/>
                  <a:pt x="325" y="522"/>
                  <a:pt x="325" y="522"/>
                </a:cubicBezTo>
                <a:cubicBezTo>
                  <a:pt x="318" y="540"/>
                  <a:pt x="300" y="549"/>
                  <a:pt x="282" y="544"/>
                </a:cubicBezTo>
                <a:cubicBezTo>
                  <a:pt x="160" y="510"/>
                  <a:pt x="160" y="510"/>
                  <a:pt x="160" y="510"/>
                </a:cubicBezTo>
                <a:cubicBezTo>
                  <a:pt x="152" y="508"/>
                  <a:pt x="145" y="507"/>
                  <a:pt x="137" y="507"/>
                </a:cubicBezTo>
                <a:cubicBezTo>
                  <a:pt x="99" y="507"/>
                  <a:pt x="73" y="535"/>
                  <a:pt x="73" y="576"/>
                </a:cubicBezTo>
                <a:cubicBezTo>
                  <a:pt x="73" y="649"/>
                  <a:pt x="73" y="649"/>
                  <a:pt x="73" y="649"/>
                </a:cubicBezTo>
                <a:cubicBezTo>
                  <a:pt x="73" y="701"/>
                  <a:pt x="115" y="743"/>
                  <a:pt x="167" y="743"/>
                </a:cubicBezTo>
                <a:cubicBezTo>
                  <a:pt x="181" y="743"/>
                  <a:pt x="181" y="743"/>
                  <a:pt x="181" y="743"/>
                </a:cubicBezTo>
                <a:cubicBezTo>
                  <a:pt x="193" y="743"/>
                  <a:pt x="204" y="749"/>
                  <a:pt x="211" y="759"/>
                </a:cubicBezTo>
                <a:cubicBezTo>
                  <a:pt x="218" y="769"/>
                  <a:pt x="219" y="782"/>
                  <a:pt x="214" y="793"/>
                </a:cubicBezTo>
                <a:cubicBezTo>
                  <a:pt x="194" y="843"/>
                  <a:pt x="194" y="843"/>
                  <a:pt x="194" y="843"/>
                </a:cubicBezTo>
                <a:cubicBezTo>
                  <a:pt x="162" y="920"/>
                  <a:pt x="135" y="1056"/>
                  <a:pt x="135" y="1139"/>
                </a:cubicBezTo>
                <a:cubicBezTo>
                  <a:pt x="135" y="1759"/>
                  <a:pt x="135" y="1759"/>
                  <a:pt x="135" y="1759"/>
                </a:cubicBezTo>
                <a:cubicBezTo>
                  <a:pt x="135" y="1811"/>
                  <a:pt x="177" y="1853"/>
                  <a:pt x="229" y="1853"/>
                </a:cubicBezTo>
                <a:cubicBezTo>
                  <a:pt x="398" y="1853"/>
                  <a:pt x="398" y="1853"/>
                  <a:pt x="398" y="1853"/>
                </a:cubicBezTo>
                <a:cubicBezTo>
                  <a:pt x="450" y="1853"/>
                  <a:pt x="492" y="1811"/>
                  <a:pt x="492" y="1759"/>
                </a:cubicBezTo>
                <a:cubicBezTo>
                  <a:pt x="492" y="1605"/>
                  <a:pt x="492" y="1605"/>
                  <a:pt x="492" y="1605"/>
                </a:cubicBezTo>
                <a:cubicBezTo>
                  <a:pt x="492" y="1584"/>
                  <a:pt x="508" y="1568"/>
                  <a:pt x="528" y="1568"/>
                </a:cubicBezTo>
                <a:close/>
                <a:moveTo>
                  <a:pt x="2115" y="1394"/>
                </a:moveTo>
                <a:cubicBezTo>
                  <a:pt x="1747" y="1394"/>
                  <a:pt x="1747" y="1394"/>
                  <a:pt x="1747" y="1394"/>
                </a:cubicBezTo>
                <a:cubicBezTo>
                  <a:pt x="1699" y="1394"/>
                  <a:pt x="1659" y="1354"/>
                  <a:pt x="1659" y="1306"/>
                </a:cubicBezTo>
                <a:cubicBezTo>
                  <a:pt x="1659" y="1129"/>
                  <a:pt x="1659" y="1129"/>
                  <a:pt x="1659" y="1129"/>
                </a:cubicBezTo>
                <a:cubicBezTo>
                  <a:pt x="1659" y="1080"/>
                  <a:pt x="1699" y="1041"/>
                  <a:pt x="1747" y="1041"/>
                </a:cubicBezTo>
                <a:cubicBezTo>
                  <a:pt x="2115" y="1041"/>
                  <a:pt x="2115" y="1041"/>
                  <a:pt x="2115" y="1041"/>
                </a:cubicBezTo>
                <a:cubicBezTo>
                  <a:pt x="2164" y="1041"/>
                  <a:pt x="2204" y="1080"/>
                  <a:pt x="2204" y="1129"/>
                </a:cubicBezTo>
                <a:cubicBezTo>
                  <a:pt x="2204" y="1306"/>
                  <a:pt x="2204" y="1306"/>
                  <a:pt x="2204" y="1306"/>
                </a:cubicBezTo>
                <a:cubicBezTo>
                  <a:pt x="2204" y="1354"/>
                  <a:pt x="2164" y="1394"/>
                  <a:pt x="2115" y="1394"/>
                </a:cubicBezTo>
                <a:close/>
                <a:moveTo>
                  <a:pt x="1747" y="1113"/>
                </a:moveTo>
                <a:cubicBezTo>
                  <a:pt x="1739" y="1113"/>
                  <a:pt x="1732" y="1120"/>
                  <a:pt x="1732" y="1129"/>
                </a:cubicBezTo>
                <a:cubicBezTo>
                  <a:pt x="1732" y="1306"/>
                  <a:pt x="1732" y="1306"/>
                  <a:pt x="1732" y="1306"/>
                </a:cubicBezTo>
                <a:cubicBezTo>
                  <a:pt x="1732" y="1314"/>
                  <a:pt x="1739" y="1321"/>
                  <a:pt x="1747" y="1321"/>
                </a:cubicBezTo>
                <a:cubicBezTo>
                  <a:pt x="2115" y="1321"/>
                  <a:pt x="2115" y="1321"/>
                  <a:pt x="2115" y="1321"/>
                </a:cubicBezTo>
                <a:cubicBezTo>
                  <a:pt x="2124" y="1321"/>
                  <a:pt x="2131" y="1314"/>
                  <a:pt x="2131" y="1306"/>
                </a:cubicBezTo>
                <a:cubicBezTo>
                  <a:pt x="2131" y="1129"/>
                  <a:pt x="2131" y="1129"/>
                  <a:pt x="2131" y="1129"/>
                </a:cubicBezTo>
                <a:cubicBezTo>
                  <a:pt x="2131" y="1120"/>
                  <a:pt x="2124" y="1113"/>
                  <a:pt x="2115" y="1113"/>
                </a:cubicBezTo>
                <a:lnTo>
                  <a:pt x="1747" y="1113"/>
                </a:lnTo>
                <a:close/>
                <a:moveTo>
                  <a:pt x="765" y="1394"/>
                </a:moveTo>
                <a:cubicBezTo>
                  <a:pt x="397" y="1394"/>
                  <a:pt x="397" y="1394"/>
                  <a:pt x="397" y="1394"/>
                </a:cubicBezTo>
                <a:cubicBezTo>
                  <a:pt x="349" y="1394"/>
                  <a:pt x="309" y="1354"/>
                  <a:pt x="309" y="1306"/>
                </a:cubicBezTo>
                <a:cubicBezTo>
                  <a:pt x="309" y="1129"/>
                  <a:pt x="309" y="1129"/>
                  <a:pt x="309" y="1129"/>
                </a:cubicBezTo>
                <a:cubicBezTo>
                  <a:pt x="309" y="1080"/>
                  <a:pt x="349" y="1041"/>
                  <a:pt x="397" y="1041"/>
                </a:cubicBezTo>
                <a:cubicBezTo>
                  <a:pt x="765" y="1041"/>
                  <a:pt x="765" y="1041"/>
                  <a:pt x="765" y="1041"/>
                </a:cubicBezTo>
                <a:cubicBezTo>
                  <a:pt x="814" y="1041"/>
                  <a:pt x="854" y="1080"/>
                  <a:pt x="854" y="1129"/>
                </a:cubicBezTo>
                <a:cubicBezTo>
                  <a:pt x="854" y="1306"/>
                  <a:pt x="854" y="1306"/>
                  <a:pt x="854" y="1306"/>
                </a:cubicBezTo>
                <a:cubicBezTo>
                  <a:pt x="854" y="1354"/>
                  <a:pt x="814" y="1394"/>
                  <a:pt x="765" y="1394"/>
                </a:cubicBezTo>
                <a:close/>
                <a:moveTo>
                  <a:pt x="397" y="1113"/>
                </a:moveTo>
                <a:cubicBezTo>
                  <a:pt x="389" y="1113"/>
                  <a:pt x="382" y="1120"/>
                  <a:pt x="382" y="1129"/>
                </a:cubicBezTo>
                <a:cubicBezTo>
                  <a:pt x="382" y="1306"/>
                  <a:pt x="382" y="1306"/>
                  <a:pt x="382" y="1306"/>
                </a:cubicBezTo>
                <a:cubicBezTo>
                  <a:pt x="382" y="1314"/>
                  <a:pt x="389" y="1321"/>
                  <a:pt x="397" y="1321"/>
                </a:cubicBezTo>
                <a:cubicBezTo>
                  <a:pt x="765" y="1321"/>
                  <a:pt x="765" y="1321"/>
                  <a:pt x="765" y="1321"/>
                </a:cubicBezTo>
                <a:cubicBezTo>
                  <a:pt x="774" y="1321"/>
                  <a:pt x="781" y="1314"/>
                  <a:pt x="781" y="1306"/>
                </a:cubicBezTo>
                <a:cubicBezTo>
                  <a:pt x="781" y="1129"/>
                  <a:pt x="781" y="1129"/>
                  <a:pt x="781" y="1129"/>
                </a:cubicBezTo>
                <a:cubicBezTo>
                  <a:pt x="781" y="1120"/>
                  <a:pt x="774" y="1113"/>
                  <a:pt x="765" y="1113"/>
                </a:cubicBezTo>
                <a:lnTo>
                  <a:pt x="397" y="1113"/>
                </a:lnTo>
                <a:close/>
                <a:moveTo>
                  <a:pt x="2067" y="841"/>
                </a:moveTo>
                <a:cubicBezTo>
                  <a:pt x="449" y="841"/>
                  <a:pt x="449" y="841"/>
                  <a:pt x="449" y="841"/>
                </a:cubicBezTo>
                <a:cubicBezTo>
                  <a:pt x="410" y="841"/>
                  <a:pt x="376" y="825"/>
                  <a:pt x="357" y="797"/>
                </a:cubicBezTo>
                <a:cubicBezTo>
                  <a:pt x="338" y="769"/>
                  <a:pt x="336" y="731"/>
                  <a:pt x="351" y="695"/>
                </a:cubicBezTo>
                <a:cubicBezTo>
                  <a:pt x="351" y="695"/>
                  <a:pt x="351" y="695"/>
                  <a:pt x="351" y="695"/>
                </a:cubicBezTo>
                <a:cubicBezTo>
                  <a:pt x="545" y="223"/>
                  <a:pt x="545" y="223"/>
                  <a:pt x="545" y="223"/>
                </a:cubicBezTo>
                <a:cubicBezTo>
                  <a:pt x="572" y="156"/>
                  <a:pt x="650" y="104"/>
                  <a:pt x="722" y="104"/>
                </a:cubicBezTo>
                <a:cubicBezTo>
                  <a:pt x="1794" y="104"/>
                  <a:pt x="1794" y="104"/>
                  <a:pt x="1794" y="104"/>
                </a:cubicBezTo>
                <a:cubicBezTo>
                  <a:pt x="1866" y="104"/>
                  <a:pt x="1944" y="156"/>
                  <a:pt x="1971" y="223"/>
                </a:cubicBezTo>
                <a:cubicBezTo>
                  <a:pt x="2165" y="695"/>
                  <a:pt x="2165" y="695"/>
                  <a:pt x="2165" y="695"/>
                </a:cubicBezTo>
                <a:cubicBezTo>
                  <a:pt x="2180" y="731"/>
                  <a:pt x="2178" y="769"/>
                  <a:pt x="2159" y="797"/>
                </a:cubicBezTo>
                <a:cubicBezTo>
                  <a:pt x="2140" y="825"/>
                  <a:pt x="2107" y="841"/>
                  <a:pt x="2067" y="841"/>
                </a:cubicBezTo>
                <a:close/>
                <a:moveTo>
                  <a:pt x="418" y="722"/>
                </a:moveTo>
                <a:cubicBezTo>
                  <a:pt x="413" y="736"/>
                  <a:pt x="413" y="748"/>
                  <a:pt x="418" y="756"/>
                </a:cubicBezTo>
                <a:cubicBezTo>
                  <a:pt x="423" y="764"/>
                  <a:pt x="434" y="768"/>
                  <a:pt x="449" y="768"/>
                </a:cubicBezTo>
                <a:cubicBezTo>
                  <a:pt x="2067" y="768"/>
                  <a:pt x="2067" y="768"/>
                  <a:pt x="2067" y="768"/>
                </a:cubicBezTo>
                <a:cubicBezTo>
                  <a:pt x="2082" y="768"/>
                  <a:pt x="2093" y="764"/>
                  <a:pt x="2099" y="756"/>
                </a:cubicBezTo>
                <a:cubicBezTo>
                  <a:pt x="2104" y="748"/>
                  <a:pt x="2103" y="736"/>
                  <a:pt x="2098" y="722"/>
                </a:cubicBezTo>
                <a:cubicBezTo>
                  <a:pt x="1904" y="250"/>
                  <a:pt x="1904" y="250"/>
                  <a:pt x="1904" y="250"/>
                </a:cubicBezTo>
                <a:cubicBezTo>
                  <a:pt x="1888" y="211"/>
                  <a:pt x="1837" y="177"/>
                  <a:pt x="1794" y="177"/>
                </a:cubicBezTo>
                <a:cubicBezTo>
                  <a:pt x="722" y="177"/>
                  <a:pt x="722" y="177"/>
                  <a:pt x="722" y="177"/>
                </a:cubicBezTo>
                <a:cubicBezTo>
                  <a:pt x="680" y="177"/>
                  <a:pt x="628" y="211"/>
                  <a:pt x="612" y="250"/>
                </a:cubicBezTo>
                <a:lnTo>
                  <a:pt x="418" y="7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139">
            <a:extLst>
              <a:ext uri="{FF2B5EF4-FFF2-40B4-BE49-F238E27FC236}">
                <a16:creationId xmlns:a16="http://schemas.microsoft.com/office/drawing/2014/main" id="{D1F44F7E-EE68-9434-F6E3-BBAF5485E4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1021" y="5325364"/>
            <a:ext cx="415055" cy="289686"/>
            <a:chOff x="3508" y="3065"/>
            <a:chExt cx="341" cy="238"/>
          </a:xfrm>
          <a:solidFill>
            <a:schemeClr val="bg1"/>
          </a:solidFill>
        </p:grpSpPr>
        <p:sp>
          <p:nvSpPr>
            <p:cNvPr id="38" name="Freeform 140">
              <a:extLst>
                <a:ext uri="{FF2B5EF4-FFF2-40B4-BE49-F238E27FC236}">
                  <a16:creationId xmlns:a16="http://schemas.microsoft.com/office/drawing/2014/main" id="{7ABB4C32-11F2-A6A6-0975-E446A69C0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8" y="3065"/>
              <a:ext cx="340" cy="147"/>
            </a:xfrm>
            <a:custGeom>
              <a:avLst/>
              <a:gdLst>
                <a:gd name="T0" fmla="*/ 22 w 2518"/>
                <a:gd name="T1" fmla="*/ 771 h 1085"/>
                <a:gd name="T2" fmla="*/ 580 w 2518"/>
                <a:gd name="T3" fmla="*/ 1052 h 1085"/>
                <a:gd name="T4" fmla="*/ 596 w 2518"/>
                <a:gd name="T5" fmla="*/ 1056 h 1085"/>
                <a:gd name="T6" fmla="*/ 1410 w 2518"/>
                <a:gd name="T7" fmla="*/ 1085 h 1085"/>
                <a:gd name="T8" fmla="*/ 1412 w 2518"/>
                <a:gd name="T9" fmla="*/ 1085 h 1085"/>
                <a:gd name="T10" fmla="*/ 1429 w 2518"/>
                <a:gd name="T11" fmla="*/ 1081 h 1085"/>
                <a:gd name="T12" fmla="*/ 2496 w 2518"/>
                <a:gd name="T13" fmla="*/ 563 h 1085"/>
                <a:gd name="T14" fmla="*/ 2517 w 2518"/>
                <a:gd name="T15" fmla="*/ 529 h 1085"/>
                <a:gd name="T16" fmla="*/ 2496 w 2518"/>
                <a:gd name="T17" fmla="*/ 494 h 1085"/>
                <a:gd name="T18" fmla="*/ 1519 w 2518"/>
                <a:gd name="T19" fmla="*/ 5 h 1085"/>
                <a:gd name="T20" fmla="*/ 1485 w 2518"/>
                <a:gd name="T21" fmla="*/ 5 h 1085"/>
                <a:gd name="T22" fmla="*/ 22 w 2518"/>
                <a:gd name="T23" fmla="*/ 701 h 1085"/>
                <a:gd name="T24" fmla="*/ 0 w 2518"/>
                <a:gd name="T25" fmla="*/ 736 h 1085"/>
                <a:gd name="T26" fmla="*/ 22 w 2518"/>
                <a:gd name="T27" fmla="*/ 771 h 1085"/>
                <a:gd name="T28" fmla="*/ 671 w 2518"/>
                <a:gd name="T29" fmla="*/ 981 h 1085"/>
                <a:gd name="T30" fmla="*/ 811 w 2518"/>
                <a:gd name="T31" fmla="*/ 848 h 1085"/>
                <a:gd name="T32" fmla="*/ 997 w 2518"/>
                <a:gd name="T33" fmla="*/ 673 h 1085"/>
                <a:gd name="T34" fmla="*/ 1154 w 2518"/>
                <a:gd name="T35" fmla="*/ 828 h 1085"/>
                <a:gd name="T36" fmla="*/ 1332 w 2518"/>
                <a:gd name="T37" fmla="*/ 1004 h 1085"/>
                <a:gd name="T38" fmla="*/ 671 w 2518"/>
                <a:gd name="T39" fmla="*/ 981 h 1085"/>
                <a:gd name="T40" fmla="*/ 1501 w 2518"/>
                <a:gd name="T41" fmla="*/ 83 h 1085"/>
                <a:gd name="T42" fmla="*/ 2391 w 2518"/>
                <a:gd name="T43" fmla="*/ 528 h 1085"/>
                <a:gd name="T44" fmla="*/ 1433 w 2518"/>
                <a:gd name="T45" fmla="*/ 992 h 1085"/>
                <a:gd name="T46" fmla="*/ 1209 w 2518"/>
                <a:gd name="T47" fmla="*/ 773 h 1085"/>
                <a:gd name="T48" fmla="*/ 1023 w 2518"/>
                <a:gd name="T49" fmla="*/ 591 h 1085"/>
                <a:gd name="T50" fmla="*/ 969 w 2518"/>
                <a:gd name="T51" fmla="*/ 591 h 1085"/>
                <a:gd name="T52" fmla="*/ 758 w 2518"/>
                <a:gd name="T53" fmla="*/ 792 h 1085"/>
                <a:gd name="T54" fmla="*/ 577 w 2518"/>
                <a:gd name="T55" fmla="*/ 964 h 1085"/>
                <a:gd name="T56" fmla="*/ 127 w 2518"/>
                <a:gd name="T57" fmla="*/ 737 h 1085"/>
                <a:gd name="T58" fmla="*/ 1501 w 2518"/>
                <a:gd name="T59" fmla="*/ 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8" h="1085">
                  <a:moveTo>
                    <a:pt x="22" y="771"/>
                  </a:moveTo>
                  <a:cubicBezTo>
                    <a:pt x="580" y="1052"/>
                    <a:pt x="580" y="1052"/>
                    <a:pt x="580" y="1052"/>
                  </a:cubicBezTo>
                  <a:cubicBezTo>
                    <a:pt x="585" y="1054"/>
                    <a:pt x="590" y="1056"/>
                    <a:pt x="596" y="1056"/>
                  </a:cubicBezTo>
                  <a:cubicBezTo>
                    <a:pt x="1410" y="1085"/>
                    <a:pt x="1410" y="1085"/>
                    <a:pt x="1410" y="1085"/>
                  </a:cubicBezTo>
                  <a:cubicBezTo>
                    <a:pt x="1411" y="1085"/>
                    <a:pt x="1411" y="1085"/>
                    <a:pt x="1412" y="1085"/>
                  </a:cubicBezTo>
                  <a:cubicBezTo>
                    <a:pt x="1417" y="1085"/>
                    <a:pt x="1423" y="1083"/>
                    <a:pt x="1429" y="1081"/>
                  </a:cubicBezTo>
                  <a:cubicBezTo>
                    <a:pt x="2496" y="563"/>
                    <a:pt x="2496" y="563"/>
                    <a:pt x="2496" y="563"/>
                  </a:cubicBezTo>
                  <a:cubicBezTo>
                    <a:pt x="2509" y="557"/>
                    <a:pt x="2517" y="544"/>
                    <a:pt x="2517" y="529"/>
                  </a:cubicBezTo>
                  <a:cubicBezTo>
                    <a:pt x="2518" y="514"/>
                    <a:pt x="2509" y="500"/>
                    <a:pt x="2496" y="494"/>
                  </a:cubicBezTo>
                  <a:cubicBezTo>
                    <a:pt x="1519" y="5"/>
                    <a:pt x="1519" y="5"/>
                    <a:pt x="1519" y="5"/>
                  </a:cubicBezTo>
                  <a:cubicBezTo>
                    <a:pt x="1508" y="0"/>
                    <a:pt x="1495" y="0"/>
                    <a:pt x="1485" y="5"/>
                  </a:cubicBezTo>
                  <a:cubicBezTo>
                    <a:pt x="22" y="701"/>
                    <a:pt x="22" y="701"/>
                    <a:pt x="22" y="701"/>
                  </a:cubicBezTo>
                  <a:cubicBezTo>
                    <a:pt x="9" y="708"/>
                    <a:pt x="0" y="721"/>
                    <a:pt x="0" y="736"/>
                  </a:cubicBezTo>
                  <a:cubicBezTo>
                    <a:pt x="0" y="751"/>
                    <a:pt x="8" y="764"/>
                    <a:pt x="22" y="771"/>
                  </a:cubicBezTo>
                  <a:close/>
                  <a:moveTo>
                    <a:pt x="671" y="981"/>
                  </a:moveTo>
                  <a:cubicBezTo>
                    <a:pt x="714" y="940"/>
                    <a:pt x="761" y="895"/>
                    <a:pt x="811" y="848"/>
                  </a:cubicBezTo>
                  <a:cubicBezTo>
                    <a:pt x="874" y="789"/>
                    <a:pt x="938" y="729"/>
                    <a:pt x="997" y="673"/>
                  </a:cubicBezTo>
                  <a:cubicBezTo>
                    <a:pt x="1046" y="719"/>
                    <a:pt x="1099" y="772"/>
                    <a:pt x="1154" y="828"/>
                  </a:cubicBezTo>
                  <a:cubicBezTo>
                    <a:pt x="1212" y="886"/>
                    <a:pt x="1271" y="946"/>
                    <a:pt x="1332" y="1004"/>
                  </a:cubicBezTo>
                  <a:lnTo>
                    <a:pt x="671" y="981"/>
                  </a:lnTo>
                  <a:close/>
                  <a:moveTo>
                    <a:pt x="1501" y="83"/>
                  </a:moveTo>
                  <a:cubicBezTo>
                    <a:pt x="2391" y="528"/>
                    <a:pt x="2391" y="528"/>
                    <a:pt x="2391" y="528"/>
                  </a:cubicBezTo>
                  <a:cubicBezTo>
                    <a:pt x="1433" y="992"/>
                    <a:pt x="1433" y="992"/>
                    <a:pt x="1433" y="992"/>
                  </a:cubicBezTo>
                  <a:cubicBezTo>
                    <a:pt x="1356" y="921"/>
                    <a:pt x="1281" y="846"/>
                    <a:pt x="1209" y="773"/>
                  </a:cubicBezTo>
                  <a:cubicBezTo>
                    <a:pt x="1143" y="707"/>
                    <a:pt x="1081" y="644"/>
                    <a:pt x="1023" y="591"/>
                  </a:cubicBezTo>
                  <a:cubicBezTo>
                    <a:pt x="1007" y="577"/>
                    <a:pt x="984" y="577"/>
                    <a:pt x="969" y="591"/>
                  </a:cubicBezTo>
                  <a:cubicBezTo>
                    <a:pt x="904" y="654"/>
                    <a:pt x="830" y="724"/>
                    <a:pt x="758" y="792"/>
                  </a:cubicBezTo>
                  <a:cubicBezTo>
                    <a:pt x="692" y="854"/>
                    <a:pt x="631" y="912"/>
                    <a:pt x="577" y="964"/>
                  </a:cubicBezTo>
                  <a:cubicBezTo>
                    <a:pt x="127" y="737"/>
                    <a:pt x="127" y="737"/>
                    <a:pt x="127" y="737"/>
                  </a:cubicBezTo>
                  <a:lnTo>
                    <a:pt x="1501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41">
              <a:extLst>
                <a:ext uri="{FF2B5EF4-FFF2-40B4-BE49-F238E27FC236}">
                  <a16:creationId xmlns:a16="http://schemas.microsoft.com/office/drawing/2014/main" id="{C0C2A313-5FC7-8FD7-3493-39916E483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3163"/>
              <a:ext cx="341" cy="106"/>
            </a:xfrm>
            <a:custGeom>
              <a:avLst/>
              <a:gdLst>
                <a:gd name="T0" fmla="*/ 2467 w 2528"/>
                <a:gd name="T1" fmla="*/ 9 h 783"/>
                <a:gd name="T2" fmla="*/ 1006 w 2528"/>
                <a:gd name="T3" fmla="*/ 701 h 783"/>
                <a:gd name="T4" fmla="*/ 61 w 2528"/>
                <a:gd name="T5" fmla="*/ 237 h 783"/>
                <a:gd name="T6" fmla="*/ 9 w 2528"/>
                <a:gd name="T7" fmla="*/ 255 h 783"/>
                <a:gd name="T8" fmla="*/ 27 w 2528"/>
                <a:gd name="T9" fmla="*/ 307 h 783"/>
                <a:gd name="T10" fmla="*/ 988 w 2528"/>
                <a:gd name="T11" fmla="*/ 779 h 783"/>
                <a:gd name="T12" fmla="*/ 1005 w 2528"/>
                <a:gd name="T13" fmla="*/ 783 h 783"/>
                <a:gd name="T14" fmla="*/ 1022 w 2528"/>
                <a:gd name="T15" fmla="*/ 779 h 783"/>
                <a:gd name="T16" fmla="*/ 2500 w 2528"/>
                <a:gd name="T17" fmla="*/ 79 h 783"/>
                <a:gd name="T18" fmla="*/ 2519 w 2528"/>
                <a:gd name="T19" fmla="*/ 27 h 783"/>
                <a:gd name="T20" fmla="*/ 2467 w 2528"/>
                <a:gd name="T21" fmla="*/ 9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8" h="783">
                  <a:moveTo>
                    <a:pt x="2467" y="9"/>
                  </a:moveTo>
                  <a:cubicBezTo>
                    <a:pt x="1006" y="701"/>
                    <a:pt x="1006" y="701"/>
                    <a:pt x="1006" y="701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42" y="228"/>
                    <a:pt x="19" y="236"/>
                    <a:pt x="9" y="255"/>
                  </a:cubicBezTo>
                  <a:cubicBezTo>
                    <a:pt x="0" y="274"/>
                    <a:pt x="8" y="297"/>
                    <a:pt x="27" y="307"/>
                  </a:cubicBezTo>
                  <a:cubicBezTo>
                    <a:pt x="988" y="779"/>
                    <a:pt x="988" y="779"/>
                    <a:pt x="988" y="779"/>
                  </a:cubicBezTo>
                  <a:cubicBezTo>
                    <a:pt x="994" y="782"/>
                    <a:pt x="1000" y="783"/>
                    <a:pt x="1005" y="783"/>
                  </a:cubicBezTo>
                  <a:cubicBezTo>
                    <a:pt x="1011" y="783"/>
                    <a:pt x="1017" y="782"/>
                    <a:pt x="1022" y="779"/>
                  </a:cubicBezTo>
                  <a:cubicBezTo>
                    <a:pt x="2500" y="79"/>
                    <a:pt x="2500" y="79"/>
                    <a:pt x="2500" y="79"/>
                  </a:cubicBezTo>
                  <a:cubicBezTo>
                    <a:pt x="2520" y="70"/>
                    <a:pt x="2528" y="47"/>
                    <a:pt x="2519" y="27"/>
                  </a:cubicBezTo>
                  <a:cubicBezTo>
                    <a:pt x="2510" y="8"/>
                    <a:pt x="2486" y="0"/>
                    <a:pt x="246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42">
              <a:extLst>
                <a:ext uri="{FF2B5EF4-FFF2-40B4-BE49-F238E27FC236}">
                  <a16:creationId xmlns:a16="http://schemas.microsoft.com/office/drawing/2014/main" id="{89F9F74A-3454-B03A-B0AD-2213A354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3197"/>
              <a:ext cx="341" cy="106"/>
            </a:xfrm>
            <a:custGeom>
              <a:avLst/>
              <a:gdLst>
                <a:gd name="T0" fmla="*/ 2467 w 2528"/>
                <a:gd name="T1" fmla="*/ 9 h 783"/>
                <a:gd name="T2" fmla="*/ 1006 w 2528"/>
                <a:gd name="T3" fmla="*/ 701 h 783"/>
                <a:gd name="T4" fmla="*/ 61 w 2528"/>
                <a:gd name="T5" fmla="*/ 237 h 783"/>
                <a:gd name="T6" fmla="*/ 9 w 2528"/>
                <a:gd name="T7" fmla="*/ 255 h 783"/>
                <a:gd name="T8" fmla="*/ 27 w 2528"/>
                <a:gd name="T9" fmla="*/ 307 h 783"/>
                <a:gd name="T10" fmla="*/ 988 w 2528"/>
                <a:gd name="T11" fmla="*/ 779 h 783"/>
                <a:gd name="T12" fmla="*/ 1005 w 2528"/>
                <a:gd name="T13" fmla="*/ 783 h 783"/>
                <a:gd name="T14" fmla="*/ 1022 w 2528"/>
                <a:gd name="T15" fmla="*/ 780 h 783"/>
                <a:gd name="T16" fmla="*/ 2500 w 2528"/>
                <a:gd name="T17" fmla="*/ 79 h 783"/>
                <a:gd name="T18" fmla="*/ 2519 w 2528"/>
                <a:gd name="T19" fmla="*/ 27 h 783"/>
                <a:gd name="T20" fmla="*/ 2467 w 2528"/>
                <a:gd name="T21" fmla="*/ 9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8" h="783">
                  <a:moveTo>
                    <a:pt x="2467" y="9"/>
                  </a:moveTo>
                  <a:cubicBezTo>
                    <a:pt x="1006" y="701"/>
                    <a:pt x="1006" y="701"/>
                    <a:pt x="1006" y="701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42" y="228"/>
                    <a:pt x="19" y="236"/>
                    <a:pt x="9" y="255"/>
                  </a:cubicBezTo>
                  <a:cubicBezTo>
                    <a:pt x="0" y="274"/>
                    <a:pt x="8" y="297"/>
                    <a:pt x="27" y="307"/>
                  </a:cubicBezTo>
                  <a:cubicBezTo>
                    <a:pt x="988" y="779"/>
                    <a:pt x="988" y="779"/>
                    <a:pt x="988" y="779"/>
                  </a:cubicBezTo>
                  <a:cubicBezTo>
                    <a:pt x="994" y="782"/>
                    <a:pt x="1000" y="783"/>
                    <a:pt x="1005" y="783"/>
                  </a:cubicBezTo>
                  <a:cubicBezTo>
                    <a:pt x="1011" y="783"/>
                    <a:pt x="1017" y="782"/>
                    <a:pt x="1022" y="780"/>
                  </a:cubicBezTo>
                  <a:cubicBezTo>
                    <a:pt x="2500" y="79"/>
                    <a:pt x="2500" y="79"/>
                    <a:pt x="2500" y="79"/>
                  </a:cubicBezTo>
                  <a:cubicBezTo>
                    <a:pt x="2520" y="70"/>
                    <a:pt x="2528" y="47"/>
                    <a:pt x="2519" y="27"/>
                  </a:cubicBezTo>
                  <a:cubicBezTo>
                    <a:pt x="2510" y="8"/>
                    <a:pt x="2486" y="0"/>
                    <a:pt x="246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286">
            <a:extLst>
              <a:ext uri="{FF2B5EF4-FFF2-40B4-BE49-F238E27FC236}">
                <a16:creationId xmlns:a16="http://schemas.microsoft.com/office/drawing/2014/main" id="{ECA5DA87-AFFC-B576-CE80-D0FF397654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4298" y="5852040"/>
            <a:ext cx="415055" cy="450859"/>
            <a:chOff x="4585" y="2393"/>
            <a:chExt cx="313" cy="340"/>
          </a:xfrm>
          <a:solidFill>
            <a:schemeClr val="bg1"/>
          </a:solidFill>
        </p:grpSpPr>
        <p:sp>
          <p:nvSpPr>
            <p:cNvPr id="42" name="Freeform 287">
              <a:extLst>
                <a:ext uri="{FF2B5EF4-FFF2-40B4-BE49-F238E27FC236}">
                  <a16:creationId xmlns:a16="http://schemas.microsoft.com/office/drawing/2014/main" id="{3F9AEBDC-B7A0-6405-E8B3-09B8EC3B7C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5" y="2393"/>
              <a:ext cx="313" cy="340"/>
            </a:xfrm>
            <a:custGeom>
              <a:avLst/>
              <a:gdLst>
                <a:gd name="T0" fmla="*/ 2296 w 2310"/>
                <a:gd name="T1" fmla="*/ 461 h 2518"/>
                <a:gd name="T2" fmla="*/ 2260 w 2310"/>
                <a:gd name="T3" fmla="*/ 424 h 2518"/>
                <a:gd name="T4" fmla="*/ 1515 w 2310"/>
                <a:gd name="T5" fmla="*/ 204 h 2518"/>
                <a:gd name="T6" fmla="*/ 1178 w 2310"/>
                <a:gd name="T7" fmla="*/ 8 h 2518"/>
                <a:gd name="T8" fmla="*/ 1177 w 2310"/>
                <a:gd name="T9" fmla="*/ 7 h 2518"/>
                <a:gd name="T10" fmla="*/ 1175 w 2310"/>
                <a:gd name="T11" fmla="*/ 6 h 2518"/>
                <a:gd name="T12" fmla="*/ 1173 w 2310"/>
                <a:gd name="T13" fmla="*/ 5 h 2518"/>
                <a:gd name="T14" fmla="*/ 1171 w 2310"/>
                <a:gd name="T15" fmla="*/ 4 h 2518"/>
                <a:gd name="T16" fmla="*/ 1170 w 2310"/>
                <a:gd name="T17" fmla="*/ 3 h 2518"/>
                <a:gd name="T18" fmla="*/ 1168 w 2310"/>
                <a:gd name="T19" fmla="*/ 3 h 2518"/>
                <a:gd name="T20" fmla="*/ 1166 w 2310"/>
                <a:gd name="T21" fmla="*/ 2 h 2518"/>
                <a:gd name="T22" fmla="*/ 1164 w 2310"/>
                <a:gd name="T23" fmla="*/ 2 h 2518"/>
                <a:gd name="T24" fmla="*/ 1162 w 2310"/>
                <a:gd name="T25" fmla="*/ 1 h 2518"/>
                <a:gd name="T26" fmla="*/ 1161 w 2310"/>
                <a:gd name="T27" fmla="*/ 1 h 2518"/>
                <a:gd name="T28" fmla="*/ 1159 w 2310"/>
                <a:gd name="T29" fmla="*/ 1 h 2518"/>
                <a:gd name="T30" fmla="*/ 1157 w 2310"/>
                <a:gd name="T31" fmla="*/ 0 h 2518"/>
                <a:gd name="T32" fmla="*/ 1155 w 2310"/>
                <a:gd name="T33" fmla="*/ 0 h 2518"/>
                <a:gd name="T34" fmla="*/ 1153 w 2310"/>
                <a:gd name="T35" fmla="*/ 0 h 2518"/>
                <a:gd name="T36" fmla="*/ 1151 w 2310"/>
                <a:gd name="T37" fmla="*/ 1 h 2518"/>
                <a:gd name="T38" fmla="*/ 1149 w 2310"/>
                <a:gd name="T39" fmla="*/ 1 h 2518"/>
                <a:gd name="T40" fmla="*/ 1148 w 2310"/>
                <a:gd name="T41" fmla="*/ 1 h 2518"/>
                <a:gd name="T42" fmla="*/ 1146 w 2310"/>
                <a:gd name="T43" fmla="*/ 2 h 2518"/>
                <a:gd name="T44" fmla="*/ 1144 w 2310"/>
                <a:gd name="T45" fmla="*/ 2 h 2518"/>
                <a:gd name="T46" fmla="*/ 1142 w 2310"/>
                <a:gd name="T47" fmla="*/ 3 h 2518"/>
                <a:gd name="T48" fmla="*/ 1140 w 2310"/>
                <a:gd name="T49" fmla="*/ 3 h 2518"/>
                <a:gd name="T50" fmla="*/ 1139 w 2310"/>
                <a:gd name="T51" fmla="*/ 4 h 2518"/>
                <a:gd name="T52" fmla="*/ 1137 w 2310"/>
                <a:gd name="T53" fmla="*/ 5 h 2518"/>
                <a:gd name="T54" fmla="*/ 1135 w 2310"/>
                <a:gd name="T55" fmla="*/ 6 h 2518"/>
                <a:gd name="T56" fmla="*/ 1133 w 2310"/>
                <a:gd name="T57" fmla="*/ 7 h 2518"/>
                <a:gd name="T58" fmla="*/ 1132 w 2310"/>
                <a:gd name="T59" fmla="*/ 8 h 2518"/>
                <a:gd name="T60" fmla="*/ 795 w 2310"/>
                <a:gd name="T61" fmla="*/ 204 h 2518"/>
                <a:gd name="T62" fmla="*/ 50 w 2310"/>
                <a:gd name="T63" fmla="*/ 424 h 2518"/>
                <a:gd name="T64" fmla="*/ 14 w 2310"/>
                <a:gd name="T65" fmla="*/ 461 h 2518"/>
                <a:gd name="T66" fmla="*/ 130 w 2310"/>
                <a:gd name="T67" fmla="*/ 1294 h 2518"/>
                <a:gd name="T68" fmla="*/ 461 w 2310"/>
                <a:gd name="T69" fmla="*/ 1976 h 2518"/>
                <a:gd name="T70" fmla="*/ 1140 w 2310"/>
                <a:gd name="T71" fmla="*/ 2514 h 2518"/>
                <a:gd name="T72" fmla="*/ 1144 w 2310"/>
                <a:gd name="T73" fmla="*/ 2516 h 2518"/>
                <a:gd name="T74" fmla="*/ 1145 w 2310"/>
                <a:gd name="T75" fmla="*/ 2516 h 2518"/>
                <a:gd name="T76" fmla="*/ 1149 w 2310"/>
                <a:gd name="T77" fmla="*/ 2517 h 2518"/>
                <a:gd name="T78" fmla="*/ 1150 w 2310"/>
                <a:gd name="T79" fmla="*/ 2517 h 2518"/>
                <a:gd name="T80" fmla="*/ 1155 w 2310"/>
                <a:gd name="T81" fmla="*/ 2518 h 2518"/>
                <a:gd name="T82" fmla="*/ 1155 w 2310"/>
                <a:gd name="T83" fmla="*/ 2518 h 2518"/>
                <a:gd name="T84" fmla="*/ 1155 w 2310"/>
                <a:gd name="T85" fmla="*/ 2518 h 2518"/>
                <a:gd name="T86" fmla="*/ 1160 w 2310"/>
                <a:gd name="T87" fmla="*/ 2517 h 2518"/>
                <a:gd name="T88" fmla="*/ 1161 w 2310"/>
                <a:gd name="T89" fmla="*/ 2517 h 2518"/>
                <a:gd name="T90" fmla="*/ 1165 w 2310"/>
                <a:gd name="T91" fmla="*/ 2516 h 2518"/>
                <a:gd name="T92" fmla="*/ 1166 w 2310"/>
                <a:gd name="T93" fmla="*/ 2516 h 2518"/>
                <a:gd name="T94" fmla="*/ 1170 w 2310"/>
                <a:gd name="T95" fmla="*/ 2514 h 2518"/>
                <a:gd name="T96" fmla="*/ 1849 w 2310"/>
                <a:gd name="T97" fmla="*/ 1976 h 2518"/>
                <a:gd name="T98" fmla="*/ 2180 w 2310"/>
                <a:gd name="T99" fmla="*/ 1294 h 2518"/>
                <a:gd name="T100" fmla="*/ 2296 w 2310"/>
                <a:gd name="T101" fmla="*/ 461 h 2518"/>
                <a:gd name="T102" fmla="*/ 2105 w 2310"/>
                <a:gd name="T103" fmla="*/ 1274 h 2518"/>
                <a:gd name="T104" fmla="*/ 1155 w 2310"/>
                <a:gd name="T105" fmla="*/ 2436 h 2518"/>
                <a:gd name="T106" fmla="*/ 205 w 2310"/>
                <a:gd name="T107" fmla="*/ 1274 h 2518"/>
                <a:gd name="T108" fmla="*/ 91 w 2310"/>
                <a:gd name="T109" fmla="*/ 499 h 2518"/>
                <a:gd name="T110" fmla="*/ 831 w 2310"/>
                <a:gd name="T111" fmla="*/ 273 h 2518"/>
                <a:gd name="T112" fmla="*/ 1155 w 2310"/>
                <a:gd name="T113" fmla="*/ 86 h 2518"/>
                <a:gd name="T114" fmla="*/ 1479 w 2310"/>
                <a:gd name="T115" fmla="*/ 273 h 2518"/>
                <a:gd name="T116" fmla="*/ 2219 w 2310"/>
                <a:gd name="T117" fmla="*/ 499 h 2518"/>
                <a:gd name="T118" fmla="*/ 2105 w 2310"/>
                <a:gd name="T119" fmla="*/ 1274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0" h="2518">
                  <a:moveTo>
                    <a:pt x="2296" y="461"/>
                  </a:moveTo>
                  <a:cubicBezTo>
                    <a:pt x="2295" y="441"/>
                    <a:pt x="2279" y="425"/>
                    <a:pt x="2260" y="424"/>
                  </a:cubicBezTo>
                  <a:cubicBezTo>
                    <a:pt x="1978" y="406"/>
                    <a:pt x="1699" y="294"/>
                    <a:pt x="1515" y="204"/>
                  </a:cubicBezTo>
                  <a:cubicBezTo>
                    <a:pt x="1315" y="105"/>
                    <a:pt x="1179" y="9"/>
                    <a:pt x="1178" y="8"/>
                  </a:cubicBezTo>
                  <a:cubicBezTo>
                    <a:pt x="1177" y="7"/>
                    <a:pt x="1177" y="7"/>
                    <a:pt x="1177" y="7"/>
                  </a:cubicBezTo>
                  <a:cubicBezTo>
                    <a:pt x="1176" y="7"/>
                    <a:pt x="1175" y="6"/>
                    <a:pt x="1175" y="6"/>
                  </a:cubicBezTo>
                  <a:cubicBezTo>
                    <a:pt x="1174" y="5"/>
                    <a:pt x="1174" y="5"/>
                    <a:pt x="1173" y="5"/>
                  </a:cubicBezTo>
                  <a:cubicBezTo>
                    <a:pt x="1173" y="5"/>
                    <a:pt x="1172" y="4"/>
                    <a:pt x="1171" y="4"/>
                  </a:cubicBezTo>
                  <a:cubicBezTo>
                    <a:pt x="1171" y="4"/>
                    <a:pt x="1170" y="3"/>
                    <a:pt x="1170" y="3"/>
                  </a:cubicBezTo>
                  <a:cubicBezTo>
                    <a:pt x="1169" y="3"/>
                    <a:pt x="1168" y="3"/>
                    <a:pt x="1168" y="3"/>
                  </a:cubicBezTo>
                  <a:cubicBezTo>
                    <a:pt x="1167" y="2"/>
                    <a:pt x="1167" y="2"/>
                    <a:pt x="1166" y="2"/>
                  </a:cubicBezTo>
                  <a:cubicBezTo>
                    <a:pt x="1165" y="2"/>
                    <a:pt x="1165" y="2"/>
                    <a:pt x="1164" y="2"/>
                  </a:cubicBezTo>
                  <a:cubicBezTo>
                    <a:pt x="1164" y="1"/>
                    <a:pt x="1163" y="1"/>
                    <a:pt x="1162" y="1"/>
                  </a:cubicBezTo>
                  <a:cubicBezTo>
                    <a:pt x="1162" y="1"/>
                    <a:pt x="1161" y="1"/>
                    <a:pt x="1161" y="1"/>
                  </a:cubicBezTo>
                  <a:cubicBezTo>
                    <a:pt x="1160" y="1"/>
                    <a:pt x="1159" y="1"/>
                    <a:pt x="1159" y="1"/>
                  </a:cubicBezTo>
                  <a:cubicBezTo>
                    <a:pt x="1158" y="1"/>
                    <a:pt x="1157" y="0"/>
                    <a:pt x="1157" y="0"/>
                  </a:cubicBezTo>
                  <a:cubicBezTo>
                    <a:pt x="1156" y="0"/>
                    <a:pt x="1156" y="0"/>
                    <a:pt x="1155" y="0"/>
                  </a:cubicBezTo>
                  <a:cubicBezTo>
                    <a:pt x="1154" y="0"/>
                    <a:pt x="1154" y="0"/>
                    <a:pt x="1153" y="0"/>
                  </a:cubicBezTo>
                  <a:cubicBezTo>
                    <a:pt x="1153" y="0"/>
                    <a:pt x="1152" y="1"/>
                    <a:pt x="1151" y="1"/>
                  </a:cubicBezTo>
                  <a:cubicBezTo>
                    <a:pt x="1151" y="1"/>
                    <a:pt x="1150" y="1"/>
                    <a:pt x="1149" y="1"/>
                  </a:cubicBezTo>
                  <a:cubicBezTo>
                    <a:pt x="1149" y="1"/>
                    <a:pt x="1148" y="1"/>
                    <a:pt x="1148" y="1"/>
                  </a:cubicBezTo>
                  <a:cubicBezTo>
                    <a:pt x="1147" y="1"/>
                    <a:pt x="1146" y="1"/>
                    <a:pt x="1146" y="2"/>
                  </a:cubicBezTo>
                  <a:cubicBezTo>
                    <a:pt x="1145" y="2"/>
                    <a:pt x="1145" y="2"/>
                    <a:pt x="1144" y="2"/>
                  </a:cubicBezTo>
                  <a:cubicBezTo>
                    <a:pt x="1143" y="2"/>
                    <a:pt x="1143" y="2"/>
                    <a:pt x="1142" y="3"/>
                  </a:cubicBezTo>
                  <a:cubicBezTo>
                    <a:pt x="1142" y="3"/>
                    <a:pt x="1141" y="3"/>
                    <a:pt x="1140" y="3"/>
                  </a:cubicBezTo>
                  <a:cubicBezTo>
                    <a:pt x="1140" y="3"/>
                    <a:pt x="1139" y="4"/>
                    <a:pt x="1139" y="4"/>
                  </a:cubicBezTo>
                  <a:cubicBezTo>
                    <a:pt x="1138" y="4"/>
                    <a:pt x="1137" y="5"/>
                    <a:pt x="1137" y="5"/>
                  </a:cubicBezTo>
                  <a:cubicBezTo>
                    <a:pt x="1136" y="5"/>
                    <a:pt x="1136" y="5"/>
                    <a:pt x="1135" y="6"/>
                  </a:cubicBezTo>
                  <a:cubicBezTo>
                    <a:pt x="1135" y="6"/>
                    <a:pt x="1134" y="7"/>
                    <a:pt x="1133" y="7"/>
                  </a:cubicBezTo>
                  <a:cubicBezTo>
                    <a:pt x="1133" y="7"/>
                    <a:pt x="1133" y="7"/>
                    <a:pt x="1132" y="8"/>
                  </a:cubicBezTo>
                  <a:cubicBezTo>
                    <a:pt x="1131" y="9"/>
                    <a:pt x="996" y="105"/>
                    <a:pt x="795" y="204"/>
                  </a:cubicBezTo>
                  <a:cubicBezTo>
                    <a:pt x="611" y="294"/>
                    <a:pt x="332" y="406"/>
                    <a:pt x="50" y="424"/>
                  </a:cubicBezTo>
                  <a:cubicBezTo>
                    <a:pt x="31" y="425"/>
                    <a:pt x="15" y="441"/>
                    <a:pt x="14" y="461"/>
                  </a:cubicBezTo>
                  <a:cubicBezTo>
                    <a:pt x="13" y="477"/>
                    <a:pt x="0" y="852"/>
                    <a:pt x="130" y="1294"/>
                  </a:cubicBezTo>
                  <a:cubicBezTo>
                    <a:pt x="207" y="1555"/>
                    <a:pt x="318" y="1784"/>
                    <a:pt x="461" y="1976"/>
                  </a:cubicBezTo>
                  <a:cubicBezTo>
                    <a:pt x="639" y="2216"/>
                    <a:pt x="868" y="2397"/>
                    <a:pt x="1140" y="2514"/>
                  </a:cubicBezTo>
                  <a:cubicBezTo>
                    <a:pt x="1141" y="2515"/>
                    <a:pt x="1142" y="2515"/>
                    <a:pt x="1144" y="2516"/>
                  </a:cubicBezTo>
                  <a:cubicBezTo>
                    <a:pt x="1144" y="2516"/>
                    <a:pt x="1144" y="2516"/>
                    <a:pt x="1145" y="2516"/>
                  </a:cubicBezTo>
                  <a:cubicBezTo>
                    <a:pt x="1146" y="2517"/>
                    <a:pt x="1147" y="2517"/>
                    <a:pt x="1149" y="2517"/>
                  </a:cubicBezTo>
                  <a:cubicBezTo>
                    <a:pt x="1149" y="2517"/>
                    <a:pt x="1150" y="2517"/>
                    <a:pt x="1150" y="2517"/>
                  </a:cubicBezTo>
                  <a:cubicBezTo>
                    <a:pt x="1152" y="2517"/>
                    <a:pt x="1153" y="2518"/>
                    <a:pt x="1155" y="2518"/>
                  </a:cubicBezTo>
                  <a:cubicBezTo>
                    <a:pt x="1155" y="2518"/>
                    <a:pt x="1155" y="2518"/>
                    <a:pt x="1155" y="2518"/>
                  </a:cubicBezTo>
                  <a:cubicBezTo>
                    <a:pt x="1155" y="2518"/>
                    <a:pt x="1155" y="2518"/>
                    <a:pt x="1155" y="2518"/>
                  </a:cubicBezTo>
                  <a:cubicBezTo>
                    <a:pt x="1157" y="2518"/>
                    <a:pt x="1158" y="2517"/>
                    <a:pt x="1160" y="2517"/>
                  </a:cubicBezTo>
                  <a:cubicBezTo>
                    <a:pt x="1160" y="2517"/>
                    <a:pt x="1161" y="2517"/>
                    <a:pt x="1161" y="2517"/>
                  </a:cubicBezTo>
                  <a:cubicBezTo>
                    <a:pt x="1163" y="2517"/>
                    <a:pt x="1164" y="2516"/>
                    <a:pt x="1165" y="2516"/>
                  </a:cubicBezTo>
                  <a:cubicBezTo>
                    <a:pt x="1166" y="2516"/>
                    <a:pt x="1166" y="2516"/>
                    <a:pt x="1166" y="2516"/>
                  </a:cubicBezTo>
                  <a:cubicBezTo>
                    <a:pt x="1168" y="2515"/>
                    <a:pt x="1169" y="2515"/>
                    <a:pt x="1170" y="2514"/>
                  </a:cubicBezTo>
                  <a:cubicBezTo>
                    <a:pt x="1442" y="2397"/>
                    <a:pt x="1671" y="2216"/>
                    <a:pt x="1849" y="1976"/>
                  </a:cubicBezTo>
                  <a:cubicBezTo>
                    <a:pt x="1992" y="1784"/>
                    <a:pt x="2103" y="1555"/>
                    <a:pt x="2180" y="1294"/>
                  </a:cubicBezTo>
                  <a:cubicBezTo>
                    <a:pt x="2310" y="852"/>
                    <a:pt x="2297" y="477"/>
                    <a:pt x="2296" y="461"/>
                  </a:cubicBezTo>
                  <a:close/>
                  <a:moveTo>
                    <a:pt x="2105" y="1274"/>
                  </a:moveTo>
                  <a:cubicBezTo>
                    <a:pt x="1937" y="1841"/>
                    <a:pt x="1618" y="2232"/>
                    <a:pt x="1155" y="2436"/>
                  </a:cubicBezTo>
                  <a:cubicBezTo>
                    <a:pt x="692" y="2232"/>
                    <a:pt x="373" y="1841"/>
                    <a:pt x="205" y="1274"/>
                  </a:cubicBezTo>
                  <a:cubicBezTo>
                    <a:pt x="100" y="919"/>
                    <a:pt x="91" y="601"/>
                    <a:pt x="91" y="499"/>
                  </a:cubicBezTo>
                  <a:cubicBezTo>
                    <a:pt x="374" y="474"/>
                    <a:pt x="647" y="363"/>
                    <a:pt x="831" y="273"/>
                  </a:cubicBezTo>
                  <a:cubicBezTo>
                    <a:pt x="991" y="194"/>
                    <a:pt x="1108" y="118"/>
                    <a:pt x="1155" y="86"/>
                  </a:cubicBezTo>
                  <a:cubicBezTo>
                    <a:pt x="1202" y="118"/>
                    <a:pt x="1319" y="194"/>
                    <a:pt x="1479" y="273"/>
                  </a:cubicBezTo>
                  <a:cubicBezTo>
                    <a:pt x="1663" y="363"/>
                    <a:pt x="1937" y="474"/>
                    <a:pt x="2219" y="499"/>
                  </a:cubicBezTo>
                  <a:cubicBezTo>
                    <a:pt x="2219" y="601"/>
                    <a:pt x="2210" y="919"/>
                    <a:pt x="2105" y="1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88">
              <a:extLst>
                <a:ext uri="{FF2B5EF4-FFF2-40B4-BE49-F238E27FC236}">
                  <a16:creationId xmlns:a16="http://schemas.microsoft.com/office/drawing/2014/main" id="{6BB69126-7D03-16DE-B8C9-E741014DC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508"/>
              <a:ext cx="124" cy="102"/>
            </a:xfrm>
            <a:custGeom>
              <a:avLst/>
              <a:gdLst>
                <a:gd name="T0" fmla="*/ 68 w 916"/>
                <a:gd name="T1" fmla="*/ 435 h 757"/>
                <a:gd name="T2" fmla="*/ 14 w 916"/>
                <a:gd name="T3" fmla="*/ 440 h 757"/>
                <a:gd name="T4" fmla="*/ 19 w 916"/>
                <a:gd name="T5" fmla="*/ 495 h 757"/>
                <a:gd name="T6" fmla="*/ 331 w 916"/>
                <a:gd name="T7" fmla="*/ 748 h 757"/>
                <a:gd name="T8" fmla="*/ 356 w 916"/>
                <a:gd name="T9" fmla="*/ 757 h 757"/>
                <a:gd name="T10" fmla="*/ 360 w 916"/>
                <a:gd name="T11" fmla="*/ 757 h 757"/>
                <a:gd name="T12" fmla="*/ 387 w 916"/>
                <a:gd name="T13" fmla="*/ 742 h 757"/>
                <a:gd name="T14" fmla="*/ 903 w 916"/>
                <a:gd name="T15" fmla="*/ 68 h 757"/>
                <a:gd name="T16" fmla="*/ 896 w 916"/>
                <a:gd name="T17" fmla="*/ 13 h 757"/>
                <a:gd name="T18" fmla="*/ 841 w 916"/>
                <a:gd name="T19" fmla="*/ 21 h 757"/>
                <a:gd name="T20" fmla="*/ 349 w 916"/>
                <a:gd name="T21" fmla="*/ 663 h 757"/>
                <a:gd name="T22" fmla="*/ 68 w 916"/>
                <a:gd name="T23" fmla="*/ 43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6" h="757">
                  <a:moveTo>
                    <a:pt x="68" y="435"/>
                  </a:moveTo>
                  <a:cubicBezTo>
                    <a:pt x="52" y="421"/>
                    <a:pt x="27" y="424"/>
                    <a:pt x="14" y="440"/>
                  </a:cubicBezTo>
                  <a:cubicBezTo>
                    <a:pt x="0" y="457"/>
                    <a:pt x="3" y="481"/>
                    <a:pt x="19" y="495"/>
                  </a:cubicBezTo>
                  <a:cubicBezTo>
                    <a:pt x="331" y="748"/>
                    <a:pt x="331" y="748"/>
                    <a:pt x="331" y="748"/>
                  </a:cubicBezTo>
                  <a:cubicBezTo>
                    <a:pt x="338" y="754"/>
                    <a:pt x="347" y="757"/>
                    <a:pt x="356" y="757"/>
                  </a:cubicBezTo>
                  <a:cubicBezTo>
                    <a:pt x="357" y="757"/>
                    <a:pt x="359" y="757"/>
                    <a:pt x="360" y="757"/>
                  </a:cubicBezTo>
                  <a:cubicBezTo>
                    <a:pt x="371" y="756"/>
                    <a:pt x="380" y="750"/>
                    <a:pt x="387" y="742"/>
                  </a:cubicBezTo>
                  <a:cubicBezTo>
                    <a:pt x="903" y="68"/>
                    <a:pt x="903" y="68"/>
                    <a:pt x="903" y="68"/>
                  </a:cubicBezTo>
                  <a:cubicBezTo>
                    <a:pt x="916" y="51"/>
                    <a:pt x="913" y="26"/>
                    <a:pt x="896" y="13"/>
                  </a:cubicBezTo>
                  <a:cubicBezTo>
                    <a:pt x="879" y="0"/>
                    <a:pt x="854" y="4"/>
                    <a:pt x="841" y="21"/>
                  </a:cubicBezTo>
                  <a:cubicBezTo>
                    <a:pt x="349" y="663"/>
                    <a:pt x="349" y="663"/>
                    <a:pt x="349" y="663"/>
                  </a:cubicBezTo>
                  <a:lnTo>
                    <a:pt x="68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0019" descr="CMSLegal_Shape_Fill">
            <a:extLst>
              <a:ext uri="{FF2B5EF4-FFF2-40B4-BE49-F238E27FC236}">
                <a16:creationId xmlns:a16="http://schemas.microsoft.com/office/drawing/2014/main" id="{3BEE0EE5-33E6-0F63-EB89-AAB4E92A8C4E}"/>
              </a:ext>
            </a:extLst>
          </p:cNvPr>
          <p:cNvSpPr/>
          <p:nvPr/>
        </p:nvSpPr>
        <p:spPr>
          <a:xfrm>
            <a:off x="10236286" y="310453"/>
            <a:ext cx="1794818" cy="131095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89D4E-56CA-0DE4-C47E-DCDE6CCF34DA}"/>
              </a:ext>
            </a:extLst>
          </p:cNvPr>
          <p:cNvSpPr txBox="1"/>
          <p:nvPr/>
        </p:nvSpPr>
        <p:spPr>
          <a:xfrm>
            <a:off x="10236286" y="628077"/>
            <a:ext cx="179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known Chinese company to receive FSR approval for a merger</a:t>
            </a:r>
          </a:p>
        </p:txBody>
      </p:sp>
      <p:sp>
        <p:nvSpPr>
          <p:cNvPr id="47" name="0020" descr="CMSLegal_Shape_Fill">
            <a:extLst>
              <a:ext uri="{FF2B5EF4-FFF2-40B4-BE49-F238E27FC236}">
                <a16:creationId xmlns:a16="http://schemas.microsoft.com/office/drawing/2014/main" id="{18525E14-806C-988E-6100-BCB77DF65796}"/>
              </a:ext>
            </a:extLst>
          </p:cNvPr>
          <p:cNvSpPr/>
          <p:nvPr/>
        </p:nvSpPr>
        <p:spPr>
          <a:xfrm>
            <a:off x="3446060" y="3649689"/>
            <a:ext cx="8490208" cy="5676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Numerous cases in the pip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various industries (notifications pending approval/in-depth probe)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6339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BA3CA4-10CC-946C-BC58-2BFDAD70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824BF-3B93-454D-8CFC-2835FAC2A0A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B1FEC3-39CE-71C2-5840-378EA649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5" y="594000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hu-HU" sz="2000" b="1" i="1" dirty="0">
                <a:solidFill>
                  <a:srgbClr val="0C515C"/>
                </a:solidFill>
              </a:rPr>
              <a:t>Ex </a:t>
            </a:r>
            <a:r>
              <a:rPr lang="hu-HU" sz="2000" b="1" i="1" dirty="0" err="1">
                <a:solidFill>
                  <a:srgbClr val="0C515C"/>
                </a:solidFill>
              </a:rPr>
              <a:t>officio</a:t>
            </a:r>
            <a:r>
              <a:rPr lang="hu-HU" sz="2000" b="1" i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cases</a:t>
            </a: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7" name="0020" descr="CMSLegal_Shape_Fill">
            <a:extLst>
              <a:ext uri="{FF2B5EF4-FFF2-40B4-BE49-F238E27FC236}">
                <a16:creationId xmlns:a16="http://schemas.microsoft.com/office/drawing/2014/main" id="{7E662A0D-F314-325B-8B34-10A30B891C1D}"/>
              </a:ext>
            </a:extLst>
          </p:cNvPr>
          <p:cNvSpPr/>
          <p:nvPr/>
        </p:nvSpPr>
        <p:spPr>
          <a:xfrm>
            <a:off x="492395" y="1777012"/>
            <a:ext cx="3780001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In-depth investigation into </a:t>
            </a:r>
            <a:r>
              <a:rPr lang="en-US" sz="1600" b="1" dirty="0"/>
              <a:t>wind turbines </a:t>
            </a:r>
            <a:r>
              <a:rPr lang="en-US" sz="1600" dirty="0"/>
              <a:t>– April 2024</a:t>
            </a:r>
          </a:p>
        </p:txBody>
      </p:sp>
      <p:sp>
        <p:nvSpPr>
          <p:cNvPr id="8" name="0020" descr="CMSLegal_Shape_Fill">
            <a:extLst>
              <a:ext uri="{FF2B5EF4-FFF2-40B4-BE49-F238E27FC236}">
                <a16:creationId xmlns:a16="http://schemas.microsoft.com/office/drawing/2014/main" id="{D8B308AE-676C-0701-94F1-75CC8B7DA4B4}"/>
              </a:ext>
            </a:extLst>
          </p:cNvPr>
          <p:cNvSpPr/>
          <p:nvPr/>
        </p:nvSpPr>
        <p:spPr>
          <a:xfrm>
            <a:off x="4779247" y="1777012"/>
            <a:ext cx="3780001" cy="828000"/>
          </a:xfrm>
          <a:prstGeom prst="rect">
            <a:avLst/>
          </a:prstGeom>
          <a:solidFill>
            <a:srgbClr val="0C515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In-depth investigation into </a:t>
            </a:r>
            <a:r>
              <a:rPr lang="en-US" sz="1600" b="1" dirty="0"/>
              <a:t>security equipment </a:t>
            </a:r>
            <a:r>
              <a:rPr lang="en-US" sz="1600" dirty="0"/>
              <a:t>sector – April 2024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BC211B-BB3D-61B3-3F0C-6FC2F6B91CA0}"/>
              </a:ext>
            </a:extLst>
          </p:cNvPr>
          <p:cNvSpPr txBox="1">
            <a:spLocks/>
          </p:cNvSpPr>
          <p:nvPr/>
        </p:nvSpPr>
        <p:spPr>
          <a:xfrm>
            <a:off x="492396" y="2605011"/>
            <a:ext cx="3780000" cy="348252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144000" rIns="180000" bIns="36000" anchor="t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358775">
              <a:spcBef>
                <a:spcPts val="0"/>
              </a:spcBef>
            </a:pPr>
            <a:r>
              <a:rPr lang="en-US" sz="1600" dirty="0"/>
              <a:t>Target: Chinese suppliers</a:t>
            </a:r>
          </a:p>
          <a:p>
            <a:pPr marL="444500" lvl="1" indent="-358775">
              <a:spcBef>
                <a:spcPts val="0"/>
              </a:spcBef>
            </a:pPr>
            <a:r>
              <a:rPr lang="en-US" sz="1600" dirty="0"/>
              <a:t>Investigated markets: France, Spain, Greece, Bulgaria, Romania</a:t>
            </a:r>
          </a:p>
          <a:p>
            <a:pPr marL="444500" lvl="1" indent="-358775">
              <a:spcBef>
                <a:spcPts val="0"/>
              </a:spcBef>
            </a:pPr>
            <a:r>
              <a:rPr lang="en-US" sz="1600" dirty="0"/>
              <a:t>Concerns</a:t>
            </a:r>
            <a:r>
              <a:rPr lang="hu-HU" sz="1600" dirty="0"/>
              <a:t>: </a:t>
            </a:r>
            <a:r>
              <a:rPr lang="en-US" sz="1600" dirty="0"/>
              <a:t>advantage over European competitors due to subsidies, e.g.:</a:t>
            </a:r>
          </a:p>
          <a:p>
            <a:pPr marL="715963" lvl="2" indent="-271463" algn="just">
              <a:spcBef>
                <a:spcPts val="0"/>
              </a:spcBef>
            </a:pPr>
            <a:r>
              <a:rPr lang="en-US" sz="1600" dirty="0"/>
              <a:t>Much lower prices (up to 50% lower)</a:t>
            </a:r>
          </a:p>
          <a:p>
            <a:pPr marL="715963" lvl="2" indent="-271463" algn="just">
              <a:spcBef>
                <a:spcPts val="0"/>
              </a:spcBef>
            </a:pPr>
            <a:r>
              <a:rPr lang="en-US" sz="1600" dirty="0"/>
              <a:t>Generous financing terms – up to 3 years deferred payment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26DFEB-39AF-5CEA-19A6-DC8ACD3AB201}"/>
              </a:ext>
            </a:extLst>
          </p:cNvPr>
          <p:cNvSpPr txBox="1">
            <a:spLocks/>
          </p:cNvSpPr>
          <p:nvPr/>
        </p:nvSpPr>
        <p:spPr>
          <a:xfrm>
            <a:off x="4779248" y="2605906"/>
            <a:ext cx="3780000" cy="3482520"/>
          </a:xfrm>
          <a:prstGeom prst="rect">
            <a:avLst/>
          </a:prstGeom>
          <a:solidFill>
            <a:srgbClr val="0C515C">
              <a:alpha val="10000"/>
            </a:srgbClr>
          </a:solidFill>
        </p:spPr>
        <p:txBody>
          <a:bodyPr lIns="216000" tIns="144000" rIns="180000" bIns="36000" anchor="t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273050" algn="just"/>
            <a:r>
              <a:rPr lang="en-US" sz="1600" dirty="0"/>
              <a:t>Target: </a:t>
            </a:r>
            <a:r>
              <a:rPr lang="en-US" sz="1600" dirty="0" err="1"/>
              <a:t>Nuchtech</a:t>
            </a:r>
            <a:r>
              <a:rPr lang="en-US" sz="1600" dirty="0"/>
              <a:t> – Chinese state-owned company </a:t>
            </a:r>
            <a:r>
              <a:rPr lang="en-US" sz="1600" dirty="0" err="1">
                <a:cs typeface="Arial" pitchFamily="34" charset="0"/>
              </a:rPr>
              <a:t>specialised</a:t>
            </a:r>
            <a:r>
              <a:rPr lang="en-US" sz="1600" dirty="0">
                <a:cs typeface="Arial" pitchFamily="34" charset="0"/>
              </a:rPr>
              <a:t> in security scanning equipment and systems</a:t>
            </a:r>
          </a:p>
          <a:p>
            <a:pPr marL="358775" lvl="1" indent="-273050" algn="just"/>
            <a:r>
              <a:rPr lang="en-US" sz="1600" dirty="0">
                <a:cs typeface="Arial" pitchFamily="34" charset="0"/>
              </a:rPr>
              <a:t>The Commission also carried out </a:t>
            </a:r>
            <a:r>
              <a:rPr lang="en-US" sz="1600" b="1" dirty="0">
                <a:cs typeface="Arial" pitchFamily="34" charset="0"/>
              </a:rPr>
              <a:t>dawn raids </a:t>
            </a:r>
            <a:r>
              <a:rPr lang="en-US" sz="1600" dirty="0">
                <a:cs typeface="Arial" pitchFamily="34" charset="0"/>
              </a:rPr>
              <a:t>in multiple Member States</a:t>
            </a:r>
          </a:p>
          <a:p>
            <a:pPr marL="358775" lvl="1" indent="-273050" algn="just"/>
            <a:r>
              <a:rPr lang="en-US" sz="1600" dirty="0">
                <a:cs typeface="Arial" pitchFamily="34" charset="0"/>
              </a:rPr>
              <a:t>Challenge against the dawn raid pending against the CJEU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79FD83-FCB7-A049-2D93-F69991742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06" y="3092350"/>
            <a:ext cx="1412616" cy="1569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736DB8-5D5B-8AAA-EF6C-550FEA8B726C}"/>
              </a:ext>
            </a:extLst>
          </p:cNvPr>
          <p:cNvSpPr txBox="1"/>
          <p:nvPr/>
        </p:nvSpPr>
        <p:spPr>
          <a:xfrm>
            <a:off x="9297695" y="4718206"/>
            <a:ext cx="265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Executive Vice President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Margrethe Vestager 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15" name="0019" descr="CMSLegal_Shape_Fill">
            <a:extLst>
              <a:ext uri="{FF2B5EF4-FFF2-40B4-BE49-F238E27FC236}">
                <a16:creationId xmlns:a16="http://schemas.microsoft.com/office/drawing/2014/main" id="{A4993E22-C371-1E3D-CA08-58E81EF36155}"/>
              </a:ext>
            </a:extLst>
          </p:cNvPr>
          <p:cNvSpPr/>
          <p:nvPr/>
        </p:nvSpPr>
        <p:spPr>
          <a:xfrm>
            <a:off x="6469040" y="418641"/>
            <a:ext cx="2558268" cy="1529348"/>
          </a:xfrm>
          <a:prstGeom prst="ellipse">
            <a:avLst/>
          </a:prstGeom>
          <a:solidFill>
            <a:schemeClr val="bg1"/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7DA878-C9AA-5BD3-9886-1676521B9E7F}"/>
              </a:ext>
            </a:extLst>
          </p:cNvPr>
          <p:cNvSpPr txBox="1"/>
          <p:nvPr/>
        </p:nvSpPr>
        <p:spPr>
          <a:xfrm>
            <a:off x="6626400" y="628674"/>
            <a:ext cx="2243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“Our economies cannot absorb 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[Chinese subsidies]. </a:t>
            </a:r>
            <a:r>
              <a:rPr kumimoji="0" lang="en-US" sz="12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is not only </a:t>
            </a:r>
            <a:r>
              <a:rPr kumimoji="0" lang="en-US" sz="1200" b="1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dangerous for our competitiveness</a:t>
            </a:r>
            <a:r>
              <a:rPr kumimoji="0" lang="en-US" sz="12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It also </a:t>
            </a:r>
            <a:r>
              <a:rPr kumimoji="0" lang="en-US" sz="1200" b="1" i="1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jeopardises</a:t>
            </a:r>
            <a:r>
              <a:rPr kumimoji="0" lang="en-US" sz="1200" b="1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our economic security</a:t>
            </a:r>
            <a:r>
              <a:rPr kumimoji="0" lang="en-US" sz="12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.”</a:t>
            </a:r>
          </a:p>
        </p:txBody>
      </p:sp>
      <p:sp>
        <p:nvSpPr>
          <p:cNvPr id="20" name="0019" descr="CMSLegal_Shape_Fill">
            <a:extLst>
              <a:ext uri="{FF2B5EF4-FFF2-40B4-BE49-F238E27FC236}">
                <a16:creationId xmlns:a16="http://schemas.microsoft.com/office/drawing/2014/main" id="{E3CBFD24-0FC5-9AD3-1826-77D4A36CB931}"/>
              </a:ext>
            </a:extLst>
          </p:cNvPr>
          <p:cNvSpPr/>
          <p:nvPr/>
        </p:nvSpPr>
        <p:spPr>
          <a:xfrm>
            <a:off x="6338062" y="5186149"/>
            <a:ext cx="2558268" cy="1336831"/>
          </a:xfrm>
          <a:prstGeom prst="ellipse">
            <a:avLst/>
          </a:prstGeom>
          <a:solidFill>
            <a:schemeClr val="bg1"/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8994C-4F89-CEFD-123D-2B64260D9523}"/>
              </a:ext>
            </a:extLst>
          </p:cNvPr>
          <p:cNvSpPr txBox="1"/>
          <p:nvPr/>
        </p:nvSpPr>
        <p:spPr>
          <a:xfrm>
            <a:off x="6669247" y="5332648"/>
            <a:ext cx="19594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can't afford to see what happened on solar panels, happening again on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lectric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vehicles, wind or essential chips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7913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296983-EAF8-88FA-253A-EB747836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824BF-3B93-454D-8CFC-2835FAC2A0A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A7FC83-FBEB-C9D1-A4CE-4A4C8EDD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60" y="248698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hu-HU" sz="2000" b="1" dirty="0" err="1">
                <a:solidFill>
                  <a:srgbClr val="0C515C"/>
                </a:solidFill>
              </a:rPr>
              <a:t>What</a:t>
            </a:r>
            <a:r>
              <a:rPr lang="hu-HU" sz="2000" b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about</a:t>
            </a:r>
            <a:r>
              <a:rPr lang="hu-HU" sz="2000" b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third-party</a:t>
            </a:r>
            <a:r>
              <a:rPr lang="hu-HU" sz="2000" b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complaints</a:t>
            </a:r>
            <a:r>
              <a:rPr lang="hu-HU" sz="2000" b="1" dirty="0">
                <a:solidFill>
                  <a:srgbClr val="0C515C"/>
                </a:solidFill>
              </a:rPr>
              <a:t>? </a:t>
            </a: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B73267-9142-8CF8-73AA-13A10AB14E62}"/>
              </a:ext>
            </a:extLst>
          </p:cNvPr>
          <p:cNvSpPr txBox="1">
            <a:spLocks/>
          </p:cNvSpPr>
          <p:nvPr/>
        </p:nvSpPr>
        <p:spPr>
          <a:xfrm>
            <a:off x="404360" y="1148349"/>
            <a:ext cx="8328680" cy="156326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Extended debate on whether to create formal framework for third-party complaints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Decision: no – so that enforcement priorities can be set by the Commission (choose which cases to pick)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However, the Commission also awaits market signals – but no formal reaction/feedback is guaranteed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A057B8C-2C47-500F-721E-4D993E643FFF}"/>
              </a:ext>
            </a:extLst>
          </p:cNvPr>
          <p:cNvSpPr txBox="1">
            <a:spLocks/>
          </p:cNvSpPr>
          <p:nvPr/>
        </p:nvSpPr>
        <p:spPr>
          <a:xfrm>
            <a:off x="404360" y="3321205"/>
            <a:ext cx="8328680" cy="2197423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Potential hot topic: football clubs</a:t>
            </a:r>
          </a:p>
          <a:p>
            <a:pPr marL="273050" lvl="1" indent="-273050"/>
            <a:r>
              <a:rPr lang="en-US" sz="1600" dirty="0"/>
              <a:t>Complaints against state funding of Manchester City (UAE-owned) and Newcastle United (Saudi-owned) </a:t>
            </a:r>
          </a:p>
          <a:p>
            <a:pPr marL="273050" lvl="1" indent="-273050"/>
            <a:r>
              <a:rPr lang="en-US" sz="1600" dirty="0"/>
              <a:t>Belgian club RE Virton complained to the Commission about competing club SK </a:t>
            </a:r>
            <a:r>
              <a:rPr lang="en-US" sz="1600" dirty="0" err="1"/>
              <a:t>Lommel</a:t>
            </a:r>
            <a:r>
              <a:rPr lang="en-US" sz="1600" dirty="0"/>
              <a:t>, part of the City Group</a:t>
            </a:r>
          </a:p>
          <a:p>
            <a:pPr marL="273050" lvl="1" indent="-273050"/>
            <a:r>
              <a:rPr lang="en-US" sz="1600" dirty="0"/>
              <a:t>Spanish football association LaLiga urged the Commission to take action against Qatari-owned PSG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FE7E9-2F75-1E66-9C8C-D8306149F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07" y="3316844"/>
            <a:ext cx="1336859" cy="1345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9C2DC-582D-D3CD-93D0-B85BC82ED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75" y="5066711"/>
            <a:ext cx="1196292" cy="1197289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3E836BFB-CB92-BD3E-D9EE-40C76941D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63" y="5043114"/>
            <a:ext cx="1197289" cy="11972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23CA9C-D4DB-71D2-DA13-31EF05AA90CA}"/>
              </a:ext>
            </a:extLst>
          </p:cNvPr>
          <p:cNvSpPr txBox="1"/>
          <p:nvPr/>
        </p:nvSpPr>
        <p:spPr>
          <a:xfrm>
            <a:off x="2003528" y="5778305"/>
            <a:ext cx="4760663" cy="830997"/>
          </a:xfrm>
          <a:prstGeom prst="rect">
            <a:avLst/>
          </a:prstGeom>
          <a:solidFill>
            <a:srgbClr val="0C51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Complaints from other industries: EDF (French energy giant) against Korea Hydro &amp; Nuclear Power over Czech nuclear project</a:t>
            </a:r>
          </a:p>
        </p:txBody>
      </p:sp>
      <p:sp>
        <p:nvSpPr>
          <p:cNvPr id="10" name="0019" descr="CMSLegal_Shape_Fill">
            <a:extLst>
              <a:ext uri="{FF2B5EF4-FFF2-40B4-BE49-F238E27FC236}">
                <a16:creationId xmlns:a16="http://schemas.microsoft.com/office/drawing/2014/main" id="{757003E3-E6FE-4482-78E5-7DDB8E8CEA34}"/>
              </a:ext>
            </a:extLst>
          </p:cNvPr>
          <p:cNvSpPr/>
          <p:nvPr/>
        </p:nvSpPr>
        <p:spPr>
          <a:xfrm>
            <a:off x="3799066" y="2822120"/>
            <a:ext cx="1539268" cy="900000"/>
          </a:xfrm>
          <a:prstGeom prst="ellipse">
            <a:avLst/>
          </a:prstGeom>
          <a:solidFill>
            <a:schemeClr val="bg1"/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0E034-0DE9-DAE3-9D9B-CAD77CD2D27F}"/>
              </a:ext>
            </a:extLst>
          </p:cNvPr>
          <p:cNvSpPr txBox="1"/>
          <p:nvPr/>
        </p:nvSpPr>
        <p:spPr>
          <a:xfrm>
            <a:off x="3901154" y="2921258"/>
            <a:ext cx="135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Foreign subsidies to be caught offside?</a:t>
            </a:r>
          </a:p>
        </p:txBody>
      </p:sp>
      <p:sp>
        <p:nvSpPr>
          <p:cNvPr id="16" name="0019" descr="CMSLegal_Shape_Fill">
            <a:extLst>
              <a:ext uri="{FF2B5EF4-FFF2-40B4-BE49-F238E27FC236}">
                <a16:creationId xmlns:a16="http://schemas.microsoft.com/office/drawing/2014/main" id="{C16DC83F-9727-2AA9-4376-0E6F58AF673D}"/>
              </a:ext>
            </a:extLst>
          </p:cNvPr>
          <p:cNvSpPr/>
          <p:nvPr/>
        </p:nvSpPr>
        <p:spPr>
          <a:xfrm>
            <a:off x="7128750" y="5196717"/>
            <a:ext cx="1600902" cy="1114033"/>
          </a:xfrm>
          <a:prstGeom prst="ellipse">
            <a:avLst/>
          </a:prstGeom>
          <a:solidFill>
            <a:schemeClr val="bg1"/>
          </a:solidFill>
          <a:ln w="136525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FB1CEB-03F9-06C8-0F53-59D6991526AF}"/>
              </a:ext>
            </a:extLst>
          </p:cNvPr>
          <p:cNvSpPr txBox="1"/>
          <p:nvPr/>
        </p:nvSpPr>
        <p:spPr>
          <a:xfrm>
            <a:off x="7216111" y="5371382"/>
            <a:ext cx="1426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official response from the Commission yet</a:t>
            </a:r>
          </a:p>
        </p:txBody>
      </p:sp>
    </p:spTree>
    <p:extLst>
      <p:ext uri="{BB962C8B-B14F-4D97-AF65-F5344CB8AC3E}">
        <p14:creationId xmlns:p14="http://schemas.microsoft.com/office/powerpoint/2010/main" val="339798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9FFEA-6862-E18B-30FA-838ED5B9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Experience of the first year of enforcement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98C815-AF93-A667-9B58-021EC68A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0020" descr="CMSLegal_Shape_Fill">
            <a:extLst>
              <a:ext uri="{FF2B5EF4-FFF2-40B4-BE49-F238E27FC236}">
                <a16:creationId xmlns:a16="http://schemas.microsoft.com/office/drawing/2014/main" id="{90BFD80C-2806-F9A8-3CA8-E5A57DBE85DC}"/>
              </a:ext>
            </a:extLst>
          </p:cNvPr>
          <p:cNvSpPr/>
          <p:nvPr/>
        </p:nvSpPr>
        <p:spPr>
          <a:xfrm>
            <a:off x="555157" y="1325820"/>
            <a:ext cx="6839999" cy="10265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Experience so far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0020" descr="CMSLegal_Shape_Fill">
            <a:extLst>
              <a:ext uri="{FF2B5EF4-FFF2-40B4-BE49-F238E27FC236}">
                <a16:creationId xmlns:a16="http://schemas.microsoft.com/office/drawing/2014/main" id="{7ADB4355-DBC3-7FC6-C29B-887B5CA1829A}"/>
              </a:ext>
            </a:extLst>
          </p:cNvPr>
          <p:cNvSpPr/>
          <p:nvPr/>
        </p:nvSpPr>
        <p:spPr>
          <a:xfrm>
            <a:off x="555158" y="2536973"/>
            <a:ext cx="6840000" cy="33819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657225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dirty="0">
                <a:solidFill>
                  <a:schemeClr val="tx1"/>
                </a:solidFill>
              </a:rPr>
              <a:t>Sectoral focus: primarily </a:t>
            </a:r>
            <a:r>
              <a:rPr lang="en-US" b="1" dirty="0">
                <a:solidFill>
                  <a:schemeClr val="tx1"/>
                </a:solidFill>
              </a:rPr>
              <a:t>energy</a:t>
            </a:r>
            <a:r>
              <a:rPr lang="en-US" dirty="0">
                <a:solidFill>
                  <a:schemeClr val="tx1"/>
                </a:solidFill>
              </a:rPr>
              <a:t> – wind, solar ↔ but multiple other sectors are also affected</a:t>
            </a:r>
          </a:p>
          <a:p>
            <a:pPr marL="742950" lvl="1" indent="-657225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dirty="0">
                <a:solidFill>
                  <a:schemeClr val="tx1"/>
                </a:solidFill>
              </a:rPr>
              <a:t>Geographical focus: the </a:t>
            </a:r>
            <a:r>
              <a:rPr lang="en-US" b="1" dirty="0">
                <a:solidFill>
                  <a:schemeClr val="tx1"/>
                </a:solidFill>
              </a:rPr>
              <a:t>CEE region </a:t>
            </a:r>
            <a:r>
              <a:rPr lang="en-US" dirty="0">
                <a:solidFill>
                  <a:schemeClr val="tx1"/>
                </a:solidFill>
              </a:rPr>
              <a:t>seems over-represented</a:t>
            </a:r>
          </a:p>
          <a:p>
            <a:pPr marL="742950" lvl="1" indent="-657225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dirty="0">
                <a:solidFill>
                  <a:schemeClr val="tx1"/>
                </a:solidFill>
              </a:rPr>
              <a:t>Focus re investors: primarily </a:t>
            </a:r>
            <a:r>
              <a:rPr lang="en-US" b="1" dirty="0">
                <a:solidFill>
                  <a:schemeClr val="tx1"/>
                </a:solidFill>
              </a:rPr>
              <a:t>Chinese companies </a:t>
            </a:r>
          </a:p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7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B1E9B25-5249-2935-86D9-8A0DA505E903}"/>
              </a:ext>
            </a:extLst>
          </p:cNvPr>
          <p:cNvSpPr txBox="1">
            <a:spLocks/>
          </p:cNvSpPr>
          <p:nvPr/>
        </p:nvSpPr>
        <p:spPr>
          <a:xfrm>
            <a:off x="3446059" y="4796716"/>
            <a:ext cx="8473577" cy="543071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216000" tIns="108000" rIns="108000" bIns="3600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</a:pPr>
            <a:endParaRPr lang="en-US" sz="1600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9D79049-17F1-9A83-5E75-FA50F5088927}"/>
              </a:ext>
            </a:extLst>
          </p:cNvPr>
          <p:cNvSpPr/>
          <p:nvPr/>
        </p:nvSpPr>
        <p:spPr>
          <a:xfrm>
            <a:off x="6193372" y="5751040"/>
            <a:ext cx="1680206" cy="682303"/>
          </a:xfrm>
          <a:prstGeom prst="triangle">
            <a:avLst/>
          </a:prstGeom>
          <a:solidFill>
            <a:srgbClr val="0C515C"/>
          </a:solidFill>
          <a:ln>
            <a:solidFill>
              <a:srgbClr val="0C51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D55EDB-8B65-E3B2-8A6E-A41A154BF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2693" y="1044000"/>
            <a:ext cx="8473577" cy="1908648"/>
          </a:xfrm>
          <a:solidFill>
            <a:schemeClr val="tx2">
              <a:alpha val="10000"/>
            </a:schemeClr>
          </a:solidFill>
        </p:spPr>
        <p:txBody>
          <a:bodyPr lIns="216000" tIns="108000" rIns="108000" bIns="360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FSR enforcement likely to be a </a:t>
            </a:r>
            <a:r>
              <a:rPr lang="en-US" sz="1600" b="1" dirty="0"/>
              <a:t>top priority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Understaffing is likely only temporary – substantial </a:t>
            </a:r>
            <a:r>
              <a:rPr lang="en-US" sz="1600" b="1" dirty="0"/>
              <a:t>boost in resources </a:t>
            </a:r>
            <a:r>
              <a:rPr lang="en-US" sz="1600" dirty="0"/>
              <a:t>is expected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Expected </a:t>
            </a:r>
            <a:r>
              <a:rPr lang="en-US" sz="1600" b="1" dirty="0"/>
              <a:t>primary targets</a:t>
            </a:r>
            <a:r>
              <a:rPr lang="en-US" sz="1600" dirty="0"/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600" dirty="0"/>
              <a:t>„Greatest scale” issues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600" dirty="0"/>
              <a:t>Investment-heavy markets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600" dirty="0"/>
              <a:t>Greenfield investments, developing markets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600" dirty="0"/>
              <a:t>Killer acquisitions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AD9B4B-46C6-BA79-F85A-7CD9157D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824BF-3B93-454D-8CFC-2835FAC2A0A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E78876-2CE6-8EE3-2170-03CFBECC944C}"/>
              </a:ext>
            </a:extLst>
          </p:cNvPr>
          <p:cNvSpPr txBox="1">
            <a:spLocks/>
          </p:cNvSpPr>
          <p:nvPr/>
        </p:nvSpPr>
        <p:spPr>
          <a:xfrm>
            <a:off x="3446059" y="3093610"/>
            <a:ext cx="8490209" cy="1610338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108000" rIns="108000" bIns="3600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1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E2BBE-9119-5678-F90C-721A0360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059" y="385804"/>
            <a:ext cx="7959001" cy="403595"/>
          </a:xfrm>
        </p:spPr>
        <p:txBody>
          <a:bodyPr>
            <a:normAutofit/>
          </a:bodyPr>
          <a:lstStyle/>
          <a:p>
            <a:r>
              <a:rPr lang="hu-HU" sz="2000" b="1" dirty="0" err="1">
                <a:solidFill>
                  <a:srgbClr val="0C515C"/>
                </a:solidFill>
              </a:rPr>
              <a:t>Looking</a:t>
            </a:r>
            <a:r>
              <a:rPr lang="hu-HU" sz="2000" b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to</a:t>
            </a:r>
            <a:r>
              <a:rPr lang="hu-HU" sz="2000" b="1" dirty="0">
                <a:solidFill>
                  <a:srgbClr val="0C515C"/>
                </a:solidFill>
              </a:rPr>
              <a:t> the </a:t>
            </a:r>
            <a:r>
              <a:rPr lang="hu-HU" sz="2000" b="1" dirty="0" err="1">
                <a:solidFill>
                  <a:srgbClr val="0C515C"/>
                </a:solidFill>
              </a:rPr>
              <a:t>future</a:t>
            </a:r>
            <a:r>
              <a:rPr lang="hu-HU" sz="2000" b="1" dirty="0">
                <a:solidFill>
                  <a:srgbClr val="0C515C"/>
                </a:solidFill>
              </a:rPr>
              <a:t> – </a:t>
            </a:r>
            <a:r>
              <a:rPr lang="hu-HU" sz="2000" b="1" dirty="0" err="1">
                <a:solidFill>
                  <a:srgbClr val="0C515C"/>
                </a:solidFill>
              </a:rPr>
              <a:t>What</a:t>
            </a:r>
            <a:r>
              <a:rPr lang="hu-HU" sz="2000" b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to</a:t>
            </a:r>
            <a:r>
              <a:rPr lang="hu-HU" sz="2000" b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expect</a:t>
            </a:r>
            <a:r>
              <a:rPr lang="hu-HU" sz="2000" b="1" dirty="0">
                <a:solidFill>
                  <a:srgbClr val="0C515C"/>
                </a:solidFill>
              </a:rPr>
              <a:t> in the </a:t>
            </a:r>
            <a:r>
              <a:rPr lang="hu-HU" sz="2000" b="1" dirty="0" err="1">
                <a:solidFill>
                  <a:srgbClr val="0C515C"/>
                </a:solidFill>
              </a:rPr>
              <a:t>next</a:t>
            </a:r>
            <a:r>
              <a:rPr lang="hu-HU" sz="2000" b="1" dirty="0">
                <a:solidFill>
                  <a:srgbClr val="0C515C"/>
                </a:solidFill>
              </a:rPr>
              <a:t> </a:t>
            </a:r>
            <a:r>
              <a:rPr lang="hu-HU" sz="2000" b="1" dirty="0" err="1">
                <a:solidFill>
                  <a:srgbClr val="0C515C"/>
                </a:solidFill>
              </a:rPr>
              <a:t>year</a:t>
            </a:r>
            <a:r>
              <a:rPr lang="hu-HU" sz="2000" b="1" dirty="0">
                <a:solidFill>
                  <a:srgbClr val="0C515C"/>
                </a:solidFill>
              </a:rPr>
              <a:t>(s)?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A67FA-E814-567A-C23B-AE3624AB031F}"/>
              </a:ext>
            </a:extLst>
          </p:cNvPr>
          <p:cNvSpPr txBox="1"/>
          <p:nvPr/>
        </p:nvSpPr>
        <p:spPr>
          <a:xfrm>
            <a:off x="5842544" y="3116101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“It is of </a:t>
            </a:r>
            <a:r>
              <a:rPr kumimoji="0" lang="en-US" sz="16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paramount importance for the EU 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these new rules 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[FSR] 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applied </a:t>
            </a:r>
            <a:r>
              <a:rPr kumimoji="0" lang="en-US" sz="16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effectively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result in the intended </a:t>
            </a:r>
            <a:r>
              <a:rPr kumimoji="0" lang="en-US" sz="16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benefits for EU consumers and businesses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n-US" sz="16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Adequate resources 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must therefore be provided to the enforcer. The types of </a:t>
            </a:r>
            <a:r>
              <a:rPr kumimoji="0" lang="en-US" sz="1600" b="1" i="1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specialised</a:t>
            </a:r>
            <a:r>
              <a:rPr kumimoji="0" lang="en-US" sz="16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knowledge 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required by these new powers are different.”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24899-346B-CF0B-F1BD-4FF9A11C6919}"/>
              </a:ext>
            </a:extLst>
          </p:cNvPr>
          <p:cNvSpPr txBox="1"/>
          <p:nvPr/>
        </p:nvSpPr>
        <p:spPr>
          <a:xfrm>
            <a:off x="3522206" y="3595379"/>
            <a:ext cx="2289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Also confirmed by the Draghi report: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92BE88-D834-5612-5C10-BD99A60D7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8"/>
          <a:stretch/>
        </p:blipFill>
        <p:spPr>
          <a:xfrm>
            <a:off x="1633936" y="3136182"/>
            <a:ext cx="1380056" cy="15251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74E3D7-61B4-8E30-EF3E-BB9C5354004A}"/>
              </a:ext>
            </a:extLst>
          </p:cNvPr>
          <p:cNvSpPr txBox="1"/>
          <p:nvPr/>
        </p:nvSpPr>
        <p:spPr>
          <a:xfrm>
            <a:off x="3399132" y="4890985"/>
            <a:ext cx="8473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FSR embedded into the EU policy framework – going beyond a simple competition tool</a:t>
            </a:r>
            <a:endParaRPr lang="en-US" sz="1600" dirty="0"/>
          </a:p>
        </p:txBody>
      </p:sp>
      <p:sp>
        <p:nvSpPr>
          <p:cNvPr id="22" name="0019" descr="CMSLegal_Shape_Fill">
            <a:extLst>
              <a:ext uri="{FF2B5EF4-FFF2-40B4-BE49-F238E27FC236}">
                <a16:creationId xmlns:a16="http://schemas.microsoft.com/office/drawing/2014/main" id="{B415BD4D-D01E-1FF3-DFED-9282C169593E}"/>
              </a:ext>
            </a:extLst>
          </p:cNvPr>
          <p:cNvSpPr/>
          <p:nvPr/>
        </p:nvSpPr>
        <p:spPr>
          <a:xfrm>
            <a:off x="6157043" y="6292264"/>
            <a:ext cx="197668" cy="19417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3" name="0019" descr="CMSLegal_Shape_Fill">
            <a:extLst>
              <a:ext uri="{FF2B5EF4-FFF2-40B4-BE49-F238E27FC236}">
                <a16:creationId xmlns:a16="http://schemas.microsoft.com/office/drawing/2014/main" id="{D6B208C9-2FDF-A542-91DA-9FB111BC5A9B}"/>
              </a:ext>
            </a:extLst>
          </p:cNvPr>
          <p:cNvSpPr/>
          <p:nvPr/>
        </p:nvSpPr>
        <p:spPr>
          <a:xfrm>
            <a:off x="7699480" y="6292265"/>
            <a:ext cx="197668" cy="19417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4" name="0019" descr="CMSLegal_Shape_Fill">
            <a:extLst>
              <a:ext uri="{FF2B5EF4-FFF2-40B4-BE49-F238E27FC236}">
                <a16:creationId xmlns:a16="http://schemas.microsoft.com/office/drawing/2014/main" id="{40F55377-3FBB-F8D3-56A8-5EAD93BAB3DE}"/>
              </a:ext>
            </a:extLst>
          </p:cNvPr>
          <p:cNvSpPr/>
          <p:nvPr/>
        </p:nvSpPr>
        <p:spPr>
          <a:xfrm>
            <a:off x="6934641" y="5656512"/>
            <a:ext cx="197668" cy="19417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C5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3D376-D23D-B979-E75C-7AA4AA6B6112}"/>
              </a:ext>
            </a:extLst>
          </p:cNvPr>
          <p:cNvSpPr txBox="1"/>
          <p:nvPr/>
        </p:nvSpPr>
        <p:spPr>
          <a:xfrm>
            <a:off x="4308703" y="6268643"/>
            <a:ext cx="2127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EU competitiveness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15CA38-B893-A756-D167-850D5C588C2D}"/>
              </a:ext>
            </a:extLst>
          </p:cNvPr>
          <p:cNvSpPr txBox="1"/>
          <p:nvPr/>
        </p:nvSpPr>
        <p:spPr>
          <a:xfrm>
            <a:off x="7877189" y="6250850"/>
            <a:ext cx="2532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EU green transition, sustainability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BB3B90-F1CA-E622-7520-80100692C524}"/>
              </a:ext>
            </a:extLst>
          </p:cNvPr>
          <p:cNvSpPr txBox="1"/>
          <p:nvPr/>
        </p:nvSpPr>
        <p:spPr>
          <a:xfrm>
            <a:off x="5767312" y="5355805"/>
            <a:ext cx="253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Formal antitrust instrument</a:t>
            </a:r>
          </a:p>
        </p:txBody>
      </p:sp>
    </p:spTree>
    <p:extLst>
      <p:ext uri="{BB962C8B-B14F-4D97-AF65-F5344CB8AC3E}">
        <p14:creationId xmlns:p14="http://schemas.microsoft.com/office/powerpoint/2010/main" val="2433708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084999-6551-16B0-8FE3-A4FA560E1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7165A0-5358-418A-31F5-70EC1F9C6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4160" y="4580758"/>
            <a:ext cx="6658781" cy="1683242"/>
          </a:xfrm>
        </p:spPr>
        <p:txBody>
          <a:bodyPr anchor="ctr">
            <a:normAutofit/>
          </a:bodyPr>
          <a:lstStyle/>
          <a:p>
            <a:pPr marL="630238" indent="-447675">
              <a:lnSpc>
                <a:spcPct val="100000"/>
              </a:lnSpc>
            </a:pPr>
            <a:r>
              <a:rPr lang="en-US" sz="2400" dirty="0"/>
              <a:t>3.	Tips and tricks</a:t>
            </a:r>
          </a:p>
        </p:txBody>
      </p:sp>
      <p:sp>
        <p:nvSpPr>
          <p:cNvPr id="3" name="Freeform 241">
            <a:extLst>
              <a:ext uri="{FF2B5EF4-FFF2-40B4-BE49-F238E27FC236}">
                <a16:creationId xmlns:a16="http://schemas.microsoft.com/office/drawing/2014/main" id="{C5510746-51D2-FE00-82A4-06C37704B95B}"/>
              </a:ext>
            </a:extLst>
          </p:cNvPr>
          <p:cNvSpPr>
            <a:spLocks noEditPoints="1"/>
          </p:cNvSpPr>
          <p:nvPr/>
        </p:nvSpPr>
        <p:spPr bwMode="auto">
          <a:xfrm>
            <a:off x="744234" y="4968241"/>
            <a:ext cx="713752" cy="742688"/>
          </a:xfrm>
          <a:custGeom>
            <a:avLst/>
            <a:gdLst>
              <a:gd name="T0" fmla="*/ 15 w 2395"/>
              <a:gd name="T1" fmla="*/ 2184 h 2520"/>
              <a:gd name="T2" fmla="*/ 211 w 2395"/>
              <a:gd name="T3" fmla="*/ 1987 h 2520"/>
              <a:gd name="T4" fmla="*/ 683 w 2395"/>
              <a:gd name="T5" fmla="*/ 1516 h 2520"/>
              <a:gd name="T6" fmla="*/ 825 w 2395"/>
              <a:gd name="T7" fmla="*/ 1318 h 2520"/>
              <a:gd name="T8" fmla="*/ 880 w 2395"/>
              <a:gd name="T9" fmla="*/ 1318 h 2520"/>
              <a:gd name="T10" fmla="*/ 686 w 2395"/>
              <a:gd name="T11" fmla="*/ 953 h 2520"/>
              <a:gd name="T12" fmla="*/ 57 w 2395"/>
              <a:gd name="T13" fmla="*/ 420 h 2520"/>
              <a:gd name="T14" fmla="*/ 175 w 2395"/>
              <a:gd name="T15" fmla="*/ 329 h 2520"/>
              <a:gd name="T16" fmla="*/ 382 w 2395"/>
              <a:gd name="T17" fmla="*/ 122 h 2520"/>
              <a:gd name="T18" fmla="*/ 435 w 2395"/>
              <a:gd name="T19" fmla="*/ 14 h 2520"/>
              <a:gd name="T20" fmla="*/ 1005 w 2395"/>
              <a:gd name="T21" fmla="*/ 176 h 2520"/>
              <a:gd name="T22" fmla="*/ 1683 w 2395"/>
              <a:gd name="T23" fmla="*/ 643 h 2520"/>
              <a:gd name="T24" fmla="*/ 2150 w 2395"/>
              <a:gd name="T25" fmla="*/ 165 h 2520"/>
              <a:gd name="T26" fmla="*/ 2357 w 2395"/>
              <a:gd name="T27" fmla="*/ 373 h 2520"/>
              <a:gd name="T28" fmla="*/ 1880 w 2395"/>
              <a:gd name="T29" fmla="*/ 839 h 2520"/>
              <a:gd name="T30" fmla="*/ 2342 w 2395"/>
              <a:gd name="T31" fmla="*/ 1996 h 2520"/>
              <a:gd name="T32" fmla="*/ 2034 w 2395"/>
              <a:gd name="T33" fmla="*/ 2303 h 2520"/>
              <a:gd name="T34" fmla="*/ 1141 w 2395"/>
              <a:gd name="T35" fmla="*/ 1580 h 2520"/>
              <a:gd name="T36" fmla="*/ 1063 w 2395"/>
              <a:gd name="T37" fmla="*/ 1840 h 2520"/>
              <a:gd name="T38" fmla="*/ 1001 w 2395"/>
              <a:gd name="T39" fmla="*/ 1833 h 2520"/>
              <a:gd name="T40" fmla="*/ 548 w 2395"/>
              <a:gd name="T41" fmla="*/ 2339 h 2520"/>
              <a:gd name="T42" fmla="*/ 367 w 2395"/>
              <a:gd name="T43" fmla="*/ 2520 h 2520"/>
              <a:gd name="T44" fmla="*/ 454 w 2395"/>
              <a:gd name="T45" fmla="*/ 2339 h 2520"/>
              <a:gd name="T46" fmla="*/ 451 w 2395"/>
              <a:gd name="T47" fmla="*/ 2259 h 2520"/>
              <a:gd name="T48" fmla="*/ 1019 w 2395"/>
              <a:gd name="T49" fmla="*/ 1741 h 2520"/>
              <a:gd name="T50" fmla="*/ 1058 w 2395"/>
              <a:gd name="T51" fmla="*/ 1607 h 2520"/>
              <a:gd name="T52" fmla="*/ 1225 w 2395"/>
              <a:gd name="T53" fmla="*/ 1401 h 2520"/>
              <a:gd name="T54" fmla="*/ 2070 w 2395"/>
              <a:gd name="T55" fmla="*/ 2233 h 2520"/>
              <a:gd name="T56" fmla="*/ 2276 w 2395"/>
              <a:gd name="T57" fmla="*/ 2238 h 2520"/>
              <a:gd name="T58" fmla="*/ 1453 w 2395"/>
              <a:gd name="T59" fmla="*/ 1211 h 2520"/>
              <a:gd name="T60" fmla="*/ 1835 w 2395"/>
              <a:gd name="T61" fmla="*/ 776 h 2520"/>
              <a:gd name="T62" fmla="*/ 2162 w 2395"/>
              <a:gd name="T63" fmla="*/ 247 h 2520"/>
              <a:gd name="T64" fmla="*/ 1741 w 2395"/>
              <a:gd name="T65" fmla="*/ 695 h 2520"/>
              <a:gd name="T66" fmla="*/ 1339 w 2395"/>
              <a:gd name="T67" fmla="*/ 1080 h 2520"/>
              <a:gd name="T68" fmla="*/ 929 w 2395"/>
              <a:gd name="T69" fmla="*/ 669 h 2520"/>
              <a:gd name="T70" fmla="*/ 464 w 2395"/>
              <a:gd name="T71" fmla="*/ 95 h 2520"/>
              <a:gd name="T72" fmla="*/ 704 w 2395"/>
              <a:gd name="T73" fmla="*/ 390 h 2520"/>
              <a:gd name="T74" fmla="*/ 148 w 2395"/>
              <a:gd name="T75" fmla="*/ 411 h 2520"/>
              <a:gd name="T76" fmla="*/ 709 w 2395"/>
              <a:gd name="T77" fmla="*/ 876 h 2520"/>
              <a:gd name="T78" fmla="*/ 1111 w 2395"/>
              <a:gd name="T79" fmla="*/ 1270 h 2520"/>
              <a:gd name="T80" fmla="*/ 944 w 2395"/>
              <a:gd name="T81" fmla="*/ 1477 h 2520"/>
              <a:gd name="T82" fmla="*/ 765 w 2395"/>
              <a:gd name="T83" fmla="*/ 1488 h 2520"/>
              <a:gd name="T84" fmla="*/ 768 w 2395"/>
              <a:gd name="T85" fmla="*/ 1568 h 2520"/>
              <a:gd name="T86" fmla="*/ 200 w 2395"/>
              <a:gd name="T87" fmla="*/ 2086 h 2520"/>
              <a:gd name="T88" fmla="*/ 2181 w 2395"/>
              <a:gd name="T89" fmla="*/ 2261 h 2520"/>
              <a:gd name="T90" fmla="*/ 2097 w 2395"/>
              <a:gd name="T91" fmla="*/ 2059 h 2520"/>
              <a:gd name="T92" fmla="*/ 2265 w 2395"/>
              <a:gd name="T93" fmla="*/ 2227 h 2520"/>
              <a:gd name="T94" fmla="*/ 2237 w 2395"/>
              <a:gd name="T95" fmla="*/ 2199 h 2520"/>
              <a:gd name="T96" fmla="*/ 2152 w 2395"/>
              <a:gd name="T97" fmla="*/ 2172 h 2520"/>
              <a:gd name="T98" fmla="*/ 2210 w 2395"/>
              <a:gd name="T99" fmla="*/ 2114 h 2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95" h="2520">
                <a:moveTo>
                  <a:pt x="367" y="2520"/>
                </a:moveTo>
                <a:cubicBezTo>
                  <a:pt x="357" y="2520"/>
                  <a:pt x="348" y="2516"/>
                  <a:pt x="340" y="2508"/>
                </a:cubicBezTo>
                <a:cubicBezTo>
                  <a:pt x="15" y="2184"/>
                  <a:pt x="15" y="2184"/>
                  <a:pt x="15" y="2184"/>
                </a:cubicBezTo>
                <a:cubicBezTo>
                  <a:pt x="0" y="2169"/>
                  <a:pt x="0" y="2144"/>
                  <a:pt x="15" y="2129"/>
                </a:cubicBezTo>
                <a:cubicBezTo>
                  <a:pt x="156" y="1987"/>
                  <a:pt x="156" y="1987"/>
                  <a:pt x="156" y="1987"/>
                </a:cubicBezTo>
                <a:cubicBezTo>
                  <a:pt x="171" y="1972"/>
                  <a:pt x="195" y="1972"/>
                  <a:pt x="211" y="1987"/>
                </a:cubicBezTo>
                <a:cubicBezTo>
                  <a:pt x="218" y="1994"/>
                  <a:pt x="218" y="1994"/>
                  <a:pt x="218" y="1994"/>
                </a:cubicBezTo>
                <a:cubicBezTo>
                  <a:pt x="306" y="1853"/>
                  <a:pt x="549" y="1610"/>
                  <a:pt x="690" y="1522"/>
                </a:cubicBezTo>
                <a:cubicBezTo>
                  <a:pt x="683" y="1516"/>
                  <a:pt x="683" y="1516"/>
                  <a:pt x="683" y="1516"/>
                </a:cubicBezTo>
                <a:cubicBezTo>
                  <a:pt x="676" y="1508"/>
                  <a:pt x="672" y="1498"/>
                  <a:pt x="672" y="1488"/>
                </a:cubicBezTo>
                <a:cubicBezTo>
                  <a:pt x="672" y="1478"/>
                  <a:pt x="676" y="1468"/>
                  <a:pt x="683" y="1461"/>
                </a:cubicBezTo>
                <a:cubicBezTo>
                  <a:pt x="825" y="1318"/>
                  <a:pt x="825" y="1318"/>
                  <a:pt x="825" y="1318"/>
                </a:cubicBezTo>
                <a:cubicBezTo>
                  <a:pt x="832" y="1311"/>
                  <a:pt x="842" y="1307"/>
                  <a:pt x="852" y="1307"/>
                </a:cubicBezTo>
                <a:cubicBezTo>
                  <a:pt x="852" y="1307"/>
                  <a:pt x="852" y="1307"/>
                  <a:pt x="852" y="1307"/>
                </a:cubicBezTo>
                <a:cubicBezTo>
                  <a:pt x="862" y="1307"/>
                  <a:pt x="872" y="1311"/>
                  <a:pt x="880" y="1318"/>
                </a:cubicBezTo>
                <a:cubicBezTo>
                  <a:pt x="944" y="1383"/>
                  <a:pt x="944" y="1383"/>
                  <a:pt x="944" y="1383"/>
                </a:cubicBezTo>
                <a:cubicBezTo>
                  <a:pt x="1029" y="1298"/>
                  <a:pt x="1029" y="1298"/>
                  <a:pt x="1029" y="1298"/>
                </a:cubicBezTo>
                <a:cubicBezTo>
                  <a:pt x="686" y="953"/>
                  <a:pt x="686" y="953"/>
                  <a:pt x="686" y="953"/>
                </a:cubicBezTo>
                <a:cubicBezTo>
                  <a:pt x="229" y="952"/>
                  <a:pt x="229" y="952"/>
                  <a:pt x="229" y="952"/>
                </a:cubicBezTo>
                <a:cubicBezTo>
                  <a:pt x="211" y="952"/>
                  <a:pt x="196" y="940"/>
                  <a:pt x="191" y="923"/>
                </a:cubicBezTo>
                <a:cubicBezTo>
                  <a:pt x="57" y="420"/>
                  <a:pt x="57" y="420"/>
                  <a:pt x="57" y="420"/>
                </a:cubicBezTo>
                <a:cubicBezTo>
                  <a:pt x="53" y="406"/>
                  <a:pt x="57" y="392"/>
                  <a:pt x="67" y="382"/>
                </a:cubicBezTo>
                <a:cubicBezTo>
                  <a:pt x="120" y="329"/>
                  <a:pt x="120" y="329"/>
                  <a:pt x="120" y="329"/>
                </a:cubicBezTo>
                <a:cubicBezTo>
                  <a:pt x="135" y="314"/>
                  <a:pt x="160" y="314"/>
                  <a:pt x="175" y="329"/>
                </a:cubicBezTo>
                <a:cubicBezTo>
                  <a:pt x="415" y="569"/>
                  <a:pt x="415" y="569"/>
                  <a:pt x="415" y="569"/>
                </a:cubicBezTo>
                <a:cubicBezTo>
                  <a:pt x="622" y="362"/>
                  <a:pt x="622" y="362"/>
                  <a:pt x="622" y="362"/>
                </a:cubicBezTo>
                <a:cubicBezTo>
                  <a:pt x="382" y="122"/>
                  <a:pt x="382" y="122"/>
                  <a:pt x="382" y="122"/>
                </a:cubicBezTo>
                <a:cubicBezTo>
                  <a:pt x="374" y="115"/>
                  <a:pt x="370" y="105"/>
                  <a:pt x="370" y="95"/>
                </a:cubicBezTo>
                <a:cubicBezTo>
                  <a:pt x="370" y="85"/>
                  <a:pt x="374" y="75"/>
                  <a:pt x="381" y="67"/>
                </a:cubicBezTo>
                <a:cubicBezTo>
                  <a:pt x="435" y="14"/>
                  <a:pt x="435" y="14"/>
                  <a:pt x="435" y="14"/>
                </a:cubicBezTo>
                <a:cubicBezTo>
                  <a:pt x="445" y="4"/>
                  <a:pt x="459" y="0"/>
                  <a:pt x="473" y="4"/>
                </a:cubicBezTo>
                <a:cubicBezTo>
                  <a:pt x="976" y="139"/>
                  <a:pt x="976" y="139"/>
                  <a:pt x="976" y="139"/>
                </a:cubicBezTo>
                <a:cubicBezTo>
                  <a:pt x="993" y="143"/>
                  <a:pt x="1005" y="158"/>
                  <a:pt x="1005" y="176"/>
                </a:cubicBezTo>
                <a:cubicBezTo>
                  <a:pt x="1006" y="653"/>
                  <a:pt x="1006" y="653"/>
                  <a:pt x="1006" y="653"/>
                </a:cubicBezTo>
                <a:cubicBezTo>
                  <a:pt x="1339" y="987"/>
                  <a:pt x="1339" y="987"/>
                  <a:pt x="1339" y="987"/>
                </a:cubicBezTo>
                <a:cubicBezTo>
                  <a:pt x="1683" y="643"/>
                  <a:pt x="1683" y="643"/>
                  <a:pt x="1683" y="643"/>
                </a:cubicBezTo>
                <a:cubicBezTo>
                  <a:pt x="1897" y="312"/>
                  <a:pt x="1897" y="312"/>
                  <a:pt x="1897" y="312"/>
                </a:cubicBezTo>
                <a:cubicBezTo>
                  <a:pt x="1900" y="306"/>
                  <a:pt x="1905" y="302"/>
                  <a:pt x="1910" y="299"/>
                </a:cubicBezTo>
                <a:cubicBezTo>
                  <a:pt x="2150" y="165"/>
                  <a:pt x="2150" y="165"/>
                  <a:pt x="2150" y="165"/>
                </a:cubicBezTo>
                <a:cubicBezTo>
                  <a:pt x="2165" y="157"/>
                  <a:pt x="2184" y="159"/>
                  <a:pt x="2196" y="172"/>
                </a:cubicBezTo>
                <a:cubicBezTo>
                  <a:pt x="2351" y="327"/>
                  <a:pt x="2351" y="327"/>
                  <a:pt x="2351" y="327"/>
                </a:cubicBezTo>
                <a:cubicBezTo>
                  <a:pt x="2363" y="339"/>
                  <a:pt x="2366" y="358"/>
                  <a:pt x="2357" y="373"/>
                </a:cubicBezTo>
                <a:cubicBezTo>
                  <a:pt x="2224" y="612"/>
                  <a:pt x="2224" y="612"/>
                  <a:pt x="2224" y="612"/>
                </a:cubicBezTo>
                <a:cubicBezTo>
                  <a:pt x="2221" y="618"/>
                  <a:pt x="2216" y="622"/>
                  <a:pt x="2211" y="626"/>
                </a:cubicBezTo>
                <a:cubicBezTo>
                  <a:pt x="1880" y="839"/>
                  <a:pt x="1880" y="839"/>
                  <a:pt x="1880" y="839"/>
                </a:cubicBezTo>
                <a:cubicBezTo>
                  <a:pt x="1536" y="1184"/>
                  <a:pt x="1536" y="1184"/>
                  <a:pt x="1536" y="1184"/>
                </a:cubicBezTo>
                <a:cubicBezTo>
                  <a:pt x="2334" y="1986"/>
                  <a:pt x="2334" y="1986"/>
                  <a:pt x="2334" y="1986"/>
                </a:cubicBezTo>
                <a:cubicBezTo>
                  <a:pt x="2337" y="1989"/>
                  <a:pt x="2340" y="1992"/>
                  <a:pt x="2342" y="1996"/>
                </a:cubicBezTo>
                <a:cubicBezTo>
                  <a:pt x="2376" y="2036"/>
                  <a:pt x="2395" y="2087"/>
                  <a:pt x="2394" y="2141"/>
                </a:cubicBezTo>
                <a:cubicBezTo>
                  <a:pt x="2394" y="2198"/>
                  <a:pt x="2371" y="2252"/>
                  <a:pt x="2330" y="2293"/>
                </a:cubicBezTo>
                <a:cubicBezTo>
                  <a:pt x="2250" y="2374"/>
                  <a:pt x="2120" y="2378"/>
                  <a:pt x="2034" y="2303"/>
                </a:cubicBezTo>
                <a:cubicBezTo>
                  <a:pt x="2030" y="2301"/>
                  <a:pt x="2026" y="2299"/>
                  <a:pt x="2023" y="2295"/>
                </a:cubicBezTo>
                <a:cubicBezTo>
                  <a:pt x="1225" y="1495"/>
                  <a:pt x="1225" y="1495"/>
                  <a:pt x="1225" y="1495"/>
                </a:cubicBezTo>
                <a:cubicBezTo>
                  <a:pt x="1141" y="1580"/>
                  <a:pt x="1141" y="1580"/>
                  <a:pt x="1141" y="1580"/>
                </a:cubicBezTo>
                <a:cubicBezTo>
                  <a:pt x="1205" y="1644"/>
                  <a:pt x="1205" y="1644"/>
                  <a:pt x="1205" y="1644"/>
                </a:cubicBezTo>
                <a:cubicBezTo>
                  <a:pt x="1220" y="1659"/>
                  <a:pt x="1220" y="1683"/>
                  <a:pt x="1205" y="1698"/>
                </a:cubicBezTo>
                <a:cubicBezTo>
                  <a:pt x="1063" y="1840"/>
                  <a:pt x="1063" y="1840"/>
                  <a:pt x="1063" y="1840"/>
                </a:cubicBezTo>
                <a:cubicBezTo>
                  <a:pt x="1056" y="1847"/>
                  <a:pt x="1046" y="1851"/>
                  <a:pt x="1036" y="1851"/>
                </a:cubicBezTo>
                <a:cubicBezTo>
                  <a:pt x="1025" y="1851"/>
                  <a:pt x="1016" y="1847"/>
                  <a:pt x="1008" y="1840"/>
                </a:cubicBezTo>
                <a:cubicBezTo>
                  <a:pt x="1001" y="1833"/>
                  <a:pt x="1001" y="1833"/>
                  <a:pt x="1001" y="1833"/>
                </a:cubicBezTo>
                <a:cubicBezTo>
                  <a:pt x="913" y="1974"/>
                  <a:pt x="670" y="2217"/>
                  <a:pt x="529" y="2305"/>
                </a:cubicBezTo>
                <a:cubicBezTo>
                  <a:pt x="536" y="2312"/>
                  <a:pt x="536" y="2312"/>
                  <a:pt x="536" y="2312"/>
                </a:cubicBezTo>
                <a:cubicBezTo>
                  <a:pt x="544" y="2319"/>
                  <a:pt x="548" y="2329"/>
                  <a:pt x="548" y="2339"/>
                </a:cubicBezTo>
                <a:cubicBezTo>
                  <a:pt x="548" y="2349"/>
                  <a:pt x="544" y="2359"/>
                  <a:pt x="536" y="2367"/>
                </a:cubicBezTo>
                <a:cubicBezTo>
                  <a:pt x="395" y="2508"/>
                  <a:pt x="395" y="2508"/>
                  <a:pt x="395" y="2508"/>
                </a:cubicBezTo>
                <a:cubicBezTo>
                  <a:pt x="387" y="2516"/>
                  <a:pt x="377" y="2520"/>
                  <a:pt x="367" y="2520"/>
                </a:cubicBezTo>
                <a:close/>
                <a:moveTo>
                  <a:pt x="97" y="2156"/>
                </a:moveTo>
                <a:cubicBezTo>
                  <a:pt x="367" y="2426"/>
                  <a:pt x="367" y="2426"/>
                  <a:pt x="367" y="2426"/>
                </a:cubicBezTo>
                <a:cubicBezTo>
                  <a:pt x="454" y="2339"/>
                  <a:pt x="454" y="2339"/>
                  <a:pt x="454" y="2339"/>
                </a:cubicBezTo>
                <a:cubicBezTo>
                  <a:pt x="437" y="2323"/>
                  <a:pt x="437" y="2323"/>
                  <a:pt x="437" y="2323"/>
                </a:cubicBezTo>
                <a:cubicBezTo>
                  <a:pt x="428" y="2313"/>
                  <a:pt x="424" y="2300"/>
                  <a:pt x="427" y="2287"/>
                </a:cubicBezTo>
                <a:cubicBezTo>
                  <a:pt x="430" y="2274"/>
                  <a:pt x="439" y="2264"/>
                  <a:pt x="451" y="2259"/>
                </a:cubicBezTo>
                <a:cubicBezTo>
                  <a:pt x="567" y="2215"/>
                  <a:pt x="911" y="1871"/>
                  <a:pt x="955" y="1755"/>
                </a:cubicBezTo>
                <a:cubicBezTo>
                  <a:pt x="960" y="1743"/>
                  <a:pt x="971" y="1733"/>
                  <a:pt x="984" y="1731"/>
                </a:cubicBezTo>
                <a:cubicBezTo>
                  <a:pt x="996" y="1728"/>
                  <a:pt x="1010" y="1732"/>
                  <a:pt x="1019" y="1741"/>
                </a:cubicBezTo>
                <a:cubicBezTo>
                  <a:pt x="1036" y="1758"/>
                  <a:pt x="1036" y="1758"/>
                  <a:pt x="1036" y="1758"/>
                </a:cubicBezTo>
                <a:cubicBezTo>
                  <a:pt x="1122" y="1671"/>
                  <a:pt x="1122" y="1671"/>
                  <a:pt x="1122" y="1671"/>
                </a:cubicBezTo>
                <a:cubicBezTo>
                  <a:pt x="1058" y="1607"/>
                  <a:pt x="1058" y="1607"/>
                  <a:pt x="1058" y="1607"/>
                </a:cubicBezTo>
                <a:cubicBezTo>
                  <a:pt x="1043" y="1592"/>
                  <a:pt x="1043" y="1567"/>
                  <a:pt x="1058" y="1552"/>
                </a:cubicBezTo>
                <a:cubicBezTo>
                  <a:pt x="1198" y="1413"/>
                  <a:pt x="1198" y="1413"/>
                  <a:pt x="1198" y="1413"/>
                </a:cubicBezTo>
                <a:cubicBezTo>
                  <a:pt x="1205" y="1405"/>
                  <a:pt x="1215" y="1401"/>
                  <a:pt x="1225" y="1401"/>
                </a:cubicBezTo>
                <a:cubicBezTo>
                  <a:pt x="1225" y="1401"/>
                  <a:pt x="1225" y="1401"/>
                  <a:pt x="1225" y="1401"/>
                </a:cubicBezTo>
                <a:cubicBezTo>
                  <a:pt x="1236" y="1401"/>
                  <a:pt x="1245" y="1405"/>
                  <a:pt x="1253" y="1413"/>
                </a:cubicBezTo>
                <a:cubicBezTo>
                  <a:pt x="2070" y="2233"/>
                  <a:pt x="2070" y="2233"/>
                  <a:pt x="2070" y="2233"/>
                </a:cubicBezTo>
                <a:cubicBezTo>
                  <a:pt x="2073" y="2234"/>
                  <a:pt x="2076" y="2237"/>
                  <a:pt x="2079" y="2239"/>
                </a:cubicBezTo>
                <a:cubicBezTo>
                  <a:pt x="2134" y="2293"/>
                  <a:pt x="2222" y="2292"/>
                  <a:pt x="2275" y="2238"/>
                </a:cubicBezTo>
                <a:cubicBezTo>
                  <a:pt x="2275" y="2238"/>
                  <a:pt x="2276" y="2238"/>
                  <a:pt x="2276" y="2238"/>
                </a:cubicBezTo>
                <a:cubicBezTo>
                  <a:pt x="2331" y="2184"/>
                  <a:pt x="2331" y="2097"/>
                  <a:pt x="2277" y="2040"/>
                </a:cubicBezTo>
                <a:cubicBezTo>
                  <a:pt x="2275" y="2038"/>
                  <a:pt x="2273" y="2035"/>
                  <a:pt x="2271" y="2032"/>
                </a:cubicBezTo>
                <a:cubicBezTo>
                  <a:pt x="1453" y="1211"/>
                  <a:pt x="1453" y="1211"/>
                  <a:pt x="1453" y="1211"/>
                </a:cubicBezTo>
                <a:cubicBezTo>
                  <a:pt x="1438" y="1196"/>
                  <a:pt x="1438" y="1171"/>
                  <a:pt x="1453" y="1156"/>
                </a:cubicBezTo>
                <a:cubicBezTo>
                  <a:pt x="1828" y="782"/>
                  <a:pt x="1828" y="782"/>
                  <a:pt x="1828" y="782"/>
                </a:cubicBezTo>
                <a:cubicBezTo>
                  <a:pt x="1830" y="780"/>
                  <a:pt x="1832" y="778"/>
                  <a:pt x="1835" y="776"/>
                </a:cubicBezTo>
                <a:cubicBezTo>
                  <a:pt x="2161" y="566"/>
                  <a:pt x="2161" y="566"/>
                  <a:pt x="2161" y="566"/>
                </a:cubicBezTo>
                <a:cubicBezTo>
                  <a:pt x="2275" y="361"/>
                  <a:pt x="2275" y="361"/>
                  <a:pt x="2275" y="361"/>
                </a:cubicBezTo>
                <a:cubicBezTo>
                  <a:pt x="2162" y="247"/>
                  <a:pt x="2162" y="247"/>
                  <a:pt x="2162" y="247"/>
                </a:cubicBezTo>
                <a:cubicBezTo>
                  <a:pt x="1957" y="362"/>
                  <a:pt x="1957" y="362"/>
                  <a:pt x="1957" y="362"/>
                </a:cubicBezTo>
                <a:cubicBezTo>
                  <a:pt x="1746" y="688"/>
                  <a:pt x="1746" y="688"/>
                  <a:pt x="1746" y="688"/>
                </a:cubicBezTo>
                <a:cubicBezTo>
                  <a:pt x="1745" y="691"/>
                  <a:pt x="1743" y="693"/>
                  <a:pt x="1741" y="695"/>
                </a:cubicBezTo>
                <a:cubicBezTo>
                  <a:pt x="1367" y="1069"/>
                  <a:pt x="1367" y="1069"/>
                  <a:pt x="1367" y="1069"/>
                </a:cubicBezTo>
                <a:cubicBezTo>
                  <a:pt x="1359" y="1076"/>
                  <a:pt x="1350" y="1080"/>
                  <a:pt x="1339" y="1080"/>
                </a:cubicBezTo>
                <a:cubicBezTo>
                  <a:pt x="1339" y="1080"/>
                  <a:pt x="1339" y="1080"/>
                  <a:pt x="1339" y="1080"/>
                </a:cubicBezTo>
                <a:cubicBezTo>
                  <a:pt x="1329" y="1080"/>
                  <a:pt x="1319" y="1076"/>
                  <a:pt x="1312" y="1069"/>
                </a:cubicBezTo>
                <a:cubicBezTo>
                  <a:pt x="940" y="696"/>
                  <a:pt x="940" y="696"/>
                  <a:pt x="940" y="696"/>
                </a:cubicBezTo>
                <a:cubicBezTo>
                  <a:pt x="933" y="689"/>
                  <a:pt x="929" y="679"/>
                  <a:pt x="929" y="669"/>
                </a:cubicBezTo>
                <a:cubicBezTo>
                  <a:pt x="927" y="206"/>
                  <a:pt x="927" y="206"/>
                  <a:pt x="927" y="206"/>
                </a:cubicBezTo>
                <a:cubicBezTo>
                  <a:pt x="474" y="84"/>
                  <a:pt x="474" y="84"/>
                  <a:pt x="474" y="84"/>
                </a:cubicBezTo>
                <a:cubicBezTo>
                  <a:pt x="464" y="95"/>
                  <a:pt x="464" y="95"/>
                  <a:pt x="464" y="95"/>
                </a:cubicBezTo>
                <a:cubicBezTo>
                  <a:pt x="704" y="335"/>
                  <a:pt x="704" y="335"/>
                  <a:pt x="704" y="335"/>
                </a:cubicBezTo>
                <a:cubicBezTo>
                  <a:pt x="711" y="342"/>
                  <a:pt x="716" y="352"/>
                  <a:pt x="716" y="362"/>
                </a:cubicBezTo>
                <a:cubicBezTo>
                  <a:pt x="716" y="372"/>
                  <a:pt x="711" y="382"/>
                  <a:pt x="704" y="390"/>
                </a:cubicBezTo>
                <a:cubicBezTo>
                  <a:pt x="443" y="651"/>
                  <a:pt x="443" y="651"/>
                  <a:pt x="443" y="651"/>
                </a:cubicBezTo>
                <a:cubicBezTo>
                  <a:pt x="428" y="667"/>
                  <a:pt x="403" y="667"/>
                  <a:pt x="388" y="651"/>
                </a:cubicBezTo>
                <a:cubicBezTo>
                  <a:pt x="148" y="411"/>
                  <a:pt x="148" y="411"/>
                  <a:pt x="148" y="41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259" y="875"/>
                  <a:pt x="259" y="875"/>
                  <a:pt x="259" y="875"/>
                </a:cubicBezTo>
                <a:cubicBezTo>
                  <a:pt x="709" y="876"/>
                  <a:pt x="709" y="876"/>
                  <a:pt x="709" y="876"/>
                </a:cubicBezTo>
                <a:cubicBezTo>
                  <a:pt x="724" y="876"/>
                  <a:pt x="738" y="884"/>
                  <a:pt x="744" y="898"/>
                </a:cubicBezTo>
                <a:cubicBezTo>
                  <a:pt x="745" y="900"/>
                  <a:pt x="745" y="902"/>
                  <a:pt x="746" y="904"/>
                </a:cubicBezTo>
                <a:cubicBezTo>
                  <a:pt x="1111" y="1270"/>
                  <a:pt x="1111" y="1270"/>
                  <a:pt x="1111" y="1270"/>
                </a:cubicBezTo>
                <a:cubicBezTo>
                  <a:pt x="1126" y="1286"/>
                  <a:pt x="1126" y="1310"/>
                  <a:pt x="1111" y="1325"/>
                </a:cubicBezTo>
                <a:cubicBezTo>
                  <a:pt x="971" y="1465"/>
                  <a:pt x="971" y="1465"/>
                  <a:pt x="971" y="1465"/>
                </a:cubicBezTo>
                <a:cubicBezTo>
                  <a:pt x="964" y="1473"/>
                  <a:pt x="954" y="1477"/>
                  <a:pt x="944" y="1477"/>
                </a:cubicBezTo>
                <a:cubicBezTo>
                  <a:pt x="933" y="1477"/>
                  <a:pt x="923" y="1472"/>
                  <a:pt x="916" y="1465"/>
                </a:cubicBezTo>
                <a:cubicBezTo>
                  <a:pt x="852" y="1401"/>
                  <a:pt x="852" y="1401"/>
                  <a:pt x="852" y="1401"/>
                </a:cubicBezTo>
                <a:cubicBezTo>
                  <a:pt x="765" y="1488"/>
                  <a:pt x="765" y="1488"/>
                  <a:pt x="765" y="1488"/>
                </a:cubicBezTo>
                <a:cubicBezTo>
                  <a:pt x="782" y="1504"/>
                  <a:pt x="782" y="1504"/>
                  <a:pt x="782" y="1504"/>
                </a:cubicBezTo>
                <a:cubicBezTo>
                  <a:pt x="791" y="1513"/>
                  <a:pt x="795" y="1526"/>
                  <a:pt x="792" y="1539"/>
                </a:cubicBezTo>
                <a:cubicBezTo>
                  <a:pt x="790" y="1552"/>
                  <a:pt x="781" y="1563"/>
                  <a:pt x="768" y="1568"/>
                </a:cubicBezTo>
                <a:cubicBezTo>
                  <a:pt x="653" y="1612"/>
                  <a:pt x="308" y="1956"/>
                  <a:pt x="264" y="2072"/>
                </a:cubicBezTo>
                <a:cubicBezTo>
                  <a:pt x="259" y="2084"/>
                  <a:pt x="248" y="2093"/>
                  <a:pt x="235" y="2096"/>
                </a:cubicBezTo>
                <a:cubicBezTo>
                  <a:pt x="223" y="2099"/>
                  <a:pt x="209" y="2095"/>
                  <a:pt x="200" y="2086"/>
                </a:cubicBezTo>
                <a:cubicBezTo>
                  <a:pt x="184" y="2069"/>
                  <a:pt x="184" y="2069"/>
                  <a:pt x="184" y="2069"/>
                </a:cubicBezTo>
                <a:lnTo>
                  <a:pt x="97" y="2156"/>
                </a:lnTo>
                <a:close/>
                <a:moveTo>
                  <a:pt x="2181" y="2261"/>
                </a:moveTo>
                <a:cubicBezTo>
                  <a:pt x="2150" y="2261"/>
                  <a:pt x="2120" y="2249"/>
                  <a:pt x="2097" y="2227"/>
                </a:cubicBezTo>
                <a:cubicBezTo>
                  <a:pt x="2051" y="2180"/>
                  <a:pt x="2051" y="2107"/>
                  <a:pt x="2096" y="2060"/>
                </a:cubicBezTo>
                <a:cubicBezTo>
                  <a:pt x="2096" y="2059"/>
                  <a:pt x="2097" y="2059"/>
                  <a:pt x="2097" y="2059"/>
                </a:cubicBezTo>
                <a:cubicBezTo>
                  <a:pt x="2144" y="2013"/>
                  <a:pt x="2218" y="2013"/>
                  <a:pt x="2264" y="2059"/>
                </a:cubicBezTo>
                <a:cubicBezTo>
                  <a:pt x="2287" y="2082"/>
                  <a:pt x="2299" y="2111"/>
                  <a:pt x="2299" y="2143"/>
                </a:cubicBezTo>
                <a:cubicBezTo>
                  <a:pt x="2299" y="2175"/>
                  <a:pt x="2287" y="2204"/>
                  <a:pt x="2265" y="2227"/>
                </a:cubicBezTo>
                <a:cubicBezTo>
                  <a:pt x="2264" y="2227"/>
                  <a:pt x="2264" y="2227"/>
                  <a:pt x="2264" y="2227"/>
                </a:cubicBezTo>
                <a:cubicBezTo>
                  <a:pt x="2241" y="2250"/>
                  <a:pt x="2211" y="2261"/>
                  <a:pt x="2181" y="2261"/>
                </a:cubicBezTo>
                <a:close/>
                <a:moveTo>
                  <a:pt x="2237" y="2199"/>
                </a:moveTo>
                <a:cubicBezTo>
                  <a:pt x="2237" y="2199"/>
                  <a:pt x="2237" y="2199"/>
                  <a:pt x="2237" y="2199"/>
                </a:cubicBezTo>
                <a:close/>
                <a:moveTo>
                  <a:pt x="2152" y="2114"/>
                </a:moveTo>
                <a:cubicBezTo>
                  <a:pt x="2136" y="2131"/>
                  <a:pt x="2136" y="2156"/>
                  <a:pt x="2152" y="2172"/>
                </a:cubicBezTo>
                <a:cubicBezTo>
                  <a:pt x="2168" y="2187"/>
                  <a:pt x="2194" y="2187"/>
                  <a:pt x="2210" y="2172"/>
                </a:cubicBezTo>
                <a:cubicBezTo>
                  <a:pt x="2218" y="2164"/>
                  <a:pt x="2222" y="2154"/>
                  <a:pt x="2222" y="2143"/>
                </a:cubicBezTo>
                <a:cubicBezTo>
                  <a:pt x="2222" y="2132"/>
                  <a:pt x="2217" y="2122"/>
                  <a:pt x="2210" y="2114"/>
                </a:cubicBezTo>
                <a:cubicBezTo>
                  <a:pt x="2194" y="2098"/>
                  <a:pt x="2168" y="2098"/>
                  <a:pt x="2152" y="2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1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9FFEA-6862-E18B-30FA-838ED5B9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9" y="594000"/>
            <a:ext cx="7717487" cy="900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Tips and tricks I.</a:t>
            </a:r>
            <a:br>
              <a:rPr lang="en-US" sz="2000" b="1" dirty="0">
                <a:solidFill>
                  <a:srgbClr val="0C515C"/>
                </a:solidFill>
              </a:rPr>
            </a:br>
            <a:r>
              <a:rPr lang="en-US" sz="2000" b="1" dirty="0">
                <a:solidFill>
                  <a:srgbClr val="0C515C"/>
                </a:solidFill>
              </a:rPr>
              <a:t>Proactive steps for potentially affected companies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98C815-AF93-A667-9B58-021EC68A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0020" descr="CMSLegal_Shape_Fill">
            <a:extLst>
              <a:ext uri="{FF2B5EF4-FFF2-40B4-BE49-F238E27FC236}">
                <a16:creationId xmlns:a16="http://schemas.microsoft.com/office/drawing/2014/main" id="{0F56ED70-97E6-A411-FABB-5D66543E6995}"/>
              </a:ext>
            </a:extLst>
          </p:cNvPr>
          <p:cNvSpPr/>
          <p:nvPr/>
        </p:nvSpPr>
        <p:spPr>
          <a:xfrm>
            <a:off x="594001" y="1645434"/>
            <a:ext cx="7294405" cy="10265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practices for companies potentially falling under FSR thresholds due to their size and State-related income (even if not distortive):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0020" descr="CMSLegal_Shape_Fill">
            <a:extLst>
              <a:ext uri="{FF2B5EF4-FFF2-40B4-BE49-F238E27FC236}">
                <a16:creationId xmlns:a16="http://schemas.microsoft.com/office/drawing/2014/main" id="{4B52B077-C125-4692-F96C-2798560C5077}"/>
              </a:ext>
            </a:extLst>
          </p:cNvPr>
          <p:cNvSpPr/>
          <p:nvPr/>
        </p:nvSpPr>
        <p:spPr>
          <a:xfrm>
            <a:off x="594000" y="2739524"/>
            <a:ext cx="7294404" cy="315631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Advance preparation to enable swift FSR filings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Compiling data to be included in the notification even before the start of the M&amp;A process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 collection can be </a:t>
            </a:r>
            <a:r>
              <a:rPr lang="en-US" dirty="0" err="1">
                <a:solidFill>
                  <a:schemeClr val="tx1"/>
                </a:solidFill>
              </a:rPr>
              <a:t>labour-intensive</a:t>
            </a:r>
            <a:r>
              <a:rPr lang="en-US" dirty="0">
                <a:solidFill>
                  <a:schemeClr val="tx1"/>
                </a:solidFill>
              </a:rPr>
              <a:t> and time-consuming – challenging to fit into tight schedules of M&amp;A processes</a:t>
            </a:r>
          </a:p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9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BA3CA4-10CC-946C-BC58-2BFDAD70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824BF-3B93-454D-8CFC-2835FAC2A0AB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B1FEC3-39CE-71C2-5840-378EA649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5" y="594000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Tips and tricks II.</a:t>
            </a:r>
            <a:br>
              <a:rPr lang="en-US" sz="2000" b="1" dirty="0">
                <a:solidFill>
                  <a:srgbClr val="0C515C"/>
                </a:solidFill>
              </a:rPr>
            </a:br>
            <a:r>
              <a:rPr lang="en-US" sz="2000" b="1" dirty="0">
                <a:solidFill>
                  <a:srgbClr val="0C515C"/>
                </a:solidFill>
              </a:rPr>
              <a:t>Best practices for potential FSR targets / their competitors</a:t>
            </a: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7" name="0020" descr="CMSLegal_Shape_Fill">
            <a:extLst>
              <a:ext uri="{FF2B5EF4-FFF2-40B4-BE49-F238E27FC236}">
                <a16:creationId xmlns:a16="http://schemas.microsoft.com/office/drawing/2014/main" id="{7E662A0D-F314-325B-8B34-10A30B891C1D}"/>
              </a:ext>
            </a:extLst>
          </p:cNvPr>
          <p:cNvSpPr/>
          <p:nvPr/>
        </p:nvSpPr>
        <p:spPr>
          <a:xfrm>
            <a:off x="492395" y="1777012"/>
            <a:ext cx="3780001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For potential targets of (</a:t>
            </a:r>
            <a:r>
              <a:rPr lang="en-US" sz="1600" i="1" dirty="0"/>
              <a:t>ex officio</a:t>
            </a:r>
            <a:r>
              <a:rPr lang="en-US" sz="1600" dirty="0"/>
              <a:t>) FSR investigations – “shield”: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0020" descr="CMSLegal_Shape_Fill">
            <a:extLst>
              <a:ext uri="{FF2B5EF4-FFF2-40B4-BE49-F238E27FC236}">
                <a16:creationId xmlns:a16="http://schemas.microsoft.com/office/drawing/2014/main" id="{D8B308AE-676C-0701-94F1-75CC8B7DA4B4}"/>
              </a:ext>
            </a:extLst>
          </p:cNvPr>
          <p:cNvSpPr/>
          <p:nvPr/>
        </p:nvSpPr>
        <p:spPr>
          <a:xfrm>
            <a:off x="4779247" y="1777012"/>
            <a:ext cx="3780001" cy="828000"/>
          </a:xfrm>
          <a:prstGeom prst="rect">
            <a:avLst/>
          </a:prstGeom>
          <a:solidFill>
            <a:srgbClr val="0C515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For competitors of potential FSR targets – “sword”: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BC211B-BB3D-61B3-3F0C-6FC2F6B91CA0}"/>
              </a:ext>
            </a:extLst>
          </p:cNvPr>
          <p:cNvSpPr txBox="1">
            <a:spLocks/>
          </p:cNvSpPr>
          <p:nvPr/>
        </p:nvSpPr>
        <p:spPr>
          <a:xfrm>
            <a:off x="492396" y="2605011"/>
            <a:ext cx="3780000" cy="239007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144000" rIns="180000" bIns="36000" anchor="t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In-depth internal audit to identify potential FSR risks</a:t>
            </a:r>
          </a:p>
          <a:p>
            <a:pPr lvl="1"/>
            <a:r>
              <a:rPr lang="en-US" sz="1600" dirty="0"/>
              <a:t>Comprehensive risk assessment, compliance plan, </a:t>
            </a:r>
            <a:r>
              <a:rPr lang="en-US" sz="1600" dirty="0" err="1"/>
              <a:t>defence</a:t>
            </a:r>
            <a:r>
              <a:rPr lang="en-US" sz="1600" dirty="0"/>
              <a:t> strategy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26DFEB-39AF-5CEA-19A6-DC8ACD3AB201}"/>
              </a:ext>
            </a:extLst>
          </p:cNvPr>
          <p:cNvSpPr txBox="1">
            <a:spLocks/>
          </p:cNvSpPr>
          <p:nvPr/>
        </p:nvSpPr>
        <p:spPr>
          <a:xfrm>
            <a:off x="4779248" y="2605906"/>
            <a:ext cx="3780000" cy="2390070"/>
          </a:xfrm>
          <a:prstGeom prst="rect">
            <a:avLst/>
          </a:prstGeom>
          <a:solidFill>
            <a:srgbClr val="0C515C">
              <a:alpha val="10000"/>
            </a:srgbClr>
          </a:solidFill>
        </p:spPr>
        <p:txBody>
          <a:bodyPr lIns="216000" tIns="144000" rIns="180000" bIns="36000" anchor="t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Assessment whether competitors benefitting from non-EU subsidies can be challenged</a:t>
            </a:r>
          </a:p>
          <a:p>
            <a:pPr lvl="1"/>
            <a:r>
              <a:rPr lang="en-US" sz="1600" dirty="0"/>
              <a:t>Filing complaint with the Commission</a:t>
            </a:r>
          </a:p>
        </p:txBody>
      </p:sp>
      <p:sp>
        <p:nvSpPr>
          <p:cNvPr id="2" name="0020" descr="CMSLegal_Shape_Fill">
            <a:extLst>
              <a:ext uri="{FF2B5EF4-FFF2-40B4-BE49-F238E27FC236}">
                <a16:creationId xmlns:a16="http://schemas.microsoft.com/office/drawing/2014/main" id="{DDAA8312-002C-0FA7-7353-FCB38869E0A0}"/>
              </a:ext>
            </a:extLst>
          </p:cNvPr>
          <p:cNvSpPr/>
          <p:nvPr/>
        </p:nvSpPr>
        <p:spPr>
          <a:xfrm>
            <a:off x="492395" y="5024472"/>
            <a:ext cx="8066853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Need for individual assessment / tailor-made solutions – worthwhile to consult with FSR experts</a:t>
            </a:r>
          </a:p>
        </p:txBody>
      </p:sp>
    </p:spTree>
    <p:extLst>
      <p:ext uri="{BB962C8B-B14F-4D97-AF65-F5344CB8AC3E}">
        <p14:creationId xmlns:p14="http://schemas.microsoft.com/office/powerpoint/2010/main" val="290624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98C815-AF93-A667-9B58-021EC68A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B4D250-E7D0-34B7-A258-5FED008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594000"/>
            <a:ext cx="6840000" cy="900000"/>
          </a:xfrm>
        </p:spPr>
        <p:txBody>
          <a:bodyPr anchor="ctr" anchorCtr="0"/>
          <a:lstStyle/>
          <a:p>
            <a:r>
              <a:rPr lang="en-US" b="1" dirty="0">
                <a:solidFill>
                  <a:srgbClr val="0C515C"/>
                </a:solidFill>
              </a:rPr>
              <a:t>Questions?</a:t>
            </a:r>
            <a:endParaRPr lang="fr-BE" b="1" dirty="0">
              <a:solidFill>
                <a:srgbClr val="0C515C"/>
              </a:solidFill>
            </a:endParaRPr>
          </a:p>
        </p:txBody>
      </p:sp>
      <p:grpSp>
        <p:nvGrpSpPr>
          <p:cNvPr id="6" name="Group 244">
            <a:extLst>
              <a:ext uri="{FF2B5EF4-FFF2-40B4-BE49-F238E27FC236}">
                <a16:creationId xmlns:a16="http://schemas.microsoft.com/office/drawing/2014/main" id="{9AE343F5-0646-F879-8366-4D818B3A7D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13071" y="2317267"/>
            <a:ext cx="2280930" cy="2779625"/>
            <a:chOff x="2068" y="2393"/>
            <a:chExt cx="279" cy="340"/>
          </a:xfrm>
          <a:solidFill>
            <a:srgbClr val="0C515C"/>
          </a:solidFill>
        </p:grpSpPr>
        <p:sp>
          <p:nvSpPr>
            <p:cNvPr id="7" name="Freeform 245">
              <a:extLst>
                <a:ext uri="{FF2B5EF4-FFF2-40B4-BE49-F238E27FC236}">
                  <a16:creationId xmlns:a16="http://schemas.microsoft.com/office/drawing/2014/main" id="{8C683FEF-E613-009E-B893-CED30DEA5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7" y="2393"/>
              <a:ext cx="153" cy="126"/>
            </a:xfrm>
            <a:custGeom>
              <a:avLst/>
              <a:gdLst>
                <a:gd name="T0" fmla="*/ 283 w 997"/>
                <a:gd name="T1" fmla="*/ 824 h 824"/>
                <a:gd name="T2" fmla="*/ 258 w 997"/>
                <a:gd name="T3" fmla="*/ 814 h 824"/>
                <a:gd name="T4" fmla="*/ 250 w 997"/>
                <a:gd name="T5" fmla="*/ 770 h 824"/>
                <a:gd name="T6" fmla="*/ 318 w 997"/>
                <a:gd name="T7" fmla="*/ 646 h 824"/>
                <a:gd name="T8" fmla="*/ 109 w 997"/>
                <a:gd name="T9" fmla="*/ 543 h 824"/>
                <a:gd name="T10" fmla="*/ 0 w 997"/>
                <a:gd name="T11" fmla="*/ 334 h 824"/>
                <a:gd name="T12" fmla="*/ 152 w 997"/>
                <a:gd name="T13" fmla="*/ 93 h 824"/>
                <a:gd name="T14" fmla="*/ 499 w 997"/>
                <a:gd name="T15" fmla="*/ 0 h 824"/>
                <a:gd name="T16" fmla="*/ 845 w 997"/>
                <a:gd name="T17" fmla="*/ 93 h 824"/>
                <a:gd name="T18" fmla="*/ 997 w 997"/>
                <a:gd name="T19" fmla="*/ 334 h 824"/>
                <a:gd name="T20" fmla="*/ 858 w 997"/>
                <a:gd name="T21" fmla="*/ 567 h 824"/>
                <a:gd name="T22" fmla="*/ 547 w 997"/>
                <a:gd name="T23" fmla="*/ 666 h 824"/>
                <a:gd name="T24" fmla="*/ 302 w 997"/>
                <a:gd name="T25" fmla="*/ 818 h 824"/>
                <a:gd name="T26" fmla="*/ 283 w 997"/>
                <a:gd name="T27" fmla="*/ 824 h 824"/>
                <a:gd name="T28" fmla="*/ 499 w 997"/>
                <a:gd name="T29" fmla="*/ 74 h 824"/>
                <a:gd name="T30" fmla="*/ 192 w 997"/>
                <a:gd name="T31" fmla="*/ 155 h 824"/>
                <a:gd name="T32" fmla="*/ 74 w 997"/>
                <a:gd name="T33" fmla="*/ 334 h 824"/>
                <a:gd name="T34" fmla="*/ 380 w 997"/>
                <a:gd name="T35" fmla="*/ 584 h 824"/>
                <a:gd name="T36" fmla="*/ 407 w 997"/>
                <a:gd name="T37" fmla="*/ 604 h 824"/>
                <a:gd name="T38" fmla="*/ 406 w 997"/>
                <a:gd name="T39" fmla="*/ 638 h 824"/>
                <a:gd name="T40" fmla="*/ 381 w 997"/>
                <a:gd name="T41" fmla="*/ 683 h 824"/>
                <a:gd name="T42" fmla="*/ 516 w 997"/>
                <a:gd name="T43" fmla="*/ 599 h 824"/>
                <a:gd name="T44" fmla="*/ 533 w 997"/>
                <a:gd name="T45" fmla="*/ 594 h 824"/>
                <a:gd name="T46" fmla="*/ 924 w 997"/>
                <a:gd name="T47" fmla="*/ 334 h 824"/>
                <a:gd name="T48" fmla="*/ 805 w 997"/>
                <a:gd name="T49" fmla="*/ 155 h 824"/>
                <a:gd name="T50" fmla="*/ 499 w 997"/>
                <a:gd name="T51" fmla="*/ 7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7" h="824">
                  <a:moveTo>
                    <a:pt x="283" y="824"/>
                  </a:moveTo>
                  <a:cubicBezTo>
                    <a:pt x="274" y="824"/>
                    <a:pt x="265" y="820"/>
                    <a:pt x="258" y="814"/>
                  </a:cubicBezTo>
                  <a:cubicBezTo>
                    <a:pt x="245" y="802"/>
                    <a:pt x="243" y="784"/>
                    <a:pt x="250" y="770"/>
                  </a:cubicBezTo>
                  <a:cubicBezTo>
                    <a:pt x="318" y="646"/>
                    <a:pt x="318" y="646"/>
                    <a:pt x="318" y="646"/>
                  </a:cubicBezTo>
                  <a:cubicBezTo>
                    <a:pt x="236" y="625"/>
                    <a:pt x="164" y="590"/>
                    <a:pt x="109" y="543"/>
                  </a:cubicBezTo>
                  <a:cubicBezTo>
                    <a:pt x="39" y="485"/>
                    <a:pt x="0" y="410"/>
                    <a:pt x="0" y="334"/>
                  </a:cubicBezTo>
                  <a:cubicBezTo>
                    <a:pt x="0" y="242"/>
                    <a:pt x="54" y="156"/>
                    <a:pt x="152" y="93"/>
                  </a:cubicBezTo>
                  <a:cubicBezTo>
                    <a:pt x="245" y="33"/>
                    <a:pt x="368" y="0"/>
                    <a:pt x="499" y="0"/>
                  </a:cubicBezTo>
                  <a:cubicBezTo>
                    <a:pt x="629" y="0"/>
                    <a:pt x="752" y="33"/>
                    <a:pt x="845" y="93"/>
                  </a:cubicBezTo>
                  <a:cubicBezTo>
                    <a:pt x="943" y="156"/>
                    <a:pt x="997" y="242"/>
                    <a:pt x="997" y="334"/>
                  </a:cubicBezTo>
                  <a:cubicBezTo>
                    <a:pt x="997" y="422"/>
                    <a:pt x="948" y="504"/>
                    <a:pt x="858" y="567"/>
                  </a:cubicBezTo>
                  <a:cubicBezTo>
                    <a:pt x="776" y="624"/>
                    <a:pt x="665" y="659"/>
                    <a:pt x="547" y="666"/>
                  </a:cubicBezTo>
                  <a:cubicBezTo>
                    <a:pt x="302" y="818"/>
                    <a:pt x="302" y="818"/>
                    <a:pt x="302" y="818"/>
                  </a:cubicBezTo>
                  <a:cubicBezTo>
                    <a:pt x="296" y="822"/>
                    <a:pt x="289" y="824"/>
                    <a:pt x="283" y="824"/>
                  </a:cubicBezTo>
                  <a:close/>
                  <a:moveTo>
                    <a:pt x="499" y="74"/>
                  </a:moveTo>
                  <a:cubicBezTo>
                    <a:pt x="382" y="74"/>
                    <a:pt x="273" y="103"/>
                    <a:pt x="192" y="155"/>
                  </a:cubicBezTo>
                  <a:cubicBezTo>
                    <a:pt x="116" y="204"/>
                    <a:pt x="74" y="268"/>
                    <a:pt x="74" y="334"/>
                  </a:cubicBezTo>
                  <a:cubicBezTo>
                    <a:pt x="74" y="449"/>
                    <a:pt x="200" y="551"/>
                    <a:pt x="380" y="584"/>
                  </a:cubicBezTo>
                  <a:cubicBezTo>
                    <a:pt x="392" y="586"/>
                    <a:pt x="402" y="594"/>
                    <a:pt x="407" y="604"/>
                  </a:cubicBezTo>
                  <a:cubicBezTo>
                    <a:pt x="412" y="615"/>
                    <a:pt x="411" y="627"/>
                    <a:pt x="406" y="638"/>
                  </a:cubicBezTo>
                  <a:cubicBezTo>
                    <a:pt x="381" y="683"/>
                    <a:pt x="381" y="683"/>
                    <a:pt x="381" y="683"/>
                  </a:cubicBezTo>
                  <a:cubicBezTo>
                    <a:pt x="516" y="599"/>
                    <a:pt x="516" y="599"/>
                    <a:pt x="516" y="599"/>
                  </a:cubicBezTo>
                  <a:cubicBezTo>
                    <a:pt x="521" y="596"/>
                    <a:pt x="527" y="594"/>
                    <a:pt x="533" y="594"/>
                  </a:cubicBezTo>
                  <a:cubicBezTo>
                    <a:pt x="752" y="583"/>
                    <a:pt x="924" y="469"/>
                    <a:pt x="924" y="334"/>
                  </a:cubicBezTo>
                  <a:cubicBezTo>
                    <a:pt x="924" y="268"/>
                    <a:pt x="882" y="204"/>
                    <a:pt x="805" y="155"/>
                  </a:cubicBezTo>
                  <a:cubicBezTo>
                    <a:pt x="724" y="103"/>
                    <a:pt x="615" y="74"/>
                    <a:pt x="49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46">
              <a:extLst>
                <a:ext uri="{FF2B5EF4-FFF2-40B4-BE49-F238E27FC236}">
                  <a16:creationId xmlns:a16="http://schemas.microsoft.com/office/drawing/2014/main" id="{EDC5F95B-DCF4-6C06-5A7B-02976E8A3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2610"/>
              <a:ext cx="123" cy="123"/>
            </a:xfrm>
            <a:custGeom>
              <a:avLst/>
              <a:gdLst>
                <a:gd name="T0" fmla="*/ 661 w 802"/>
                <a:gd name="T1" fmla="*/ 802 h 802"/>
                <a:gd name="T2" fmla="*/ 140 w 802"/>
                <a:gd name="T3" fmla="*/ 802 h 802"/>
                <a:gd name="T4" fmla="*/ 0 w 802"/>
                <a:gd name="T5" fmla="*/ 661 h 802"/>
                <a:gd name="T6" fmla="*/ 0 w 802"/>
                <a:gd name="T7" fmla="*/ 141 h 802"/>
                <a:gd name="T8" fmla="*/ 140 w 802"/>
                <a:gd name="T9" fmla="*/ 0 h 802"/>
                <a:gd name="T10" fmla="*/ 661 w 802"/>
                <a:gd name="T11" fmla="*/ 0 h 802"/>
                <a:gd name="T12" fmla="*/ 802 w 802"/>
                <a:gd name="T13" fmla="*/ 141 h 802"/>
                <a:gd name="T14" fmla="*/ 802 w 802"/>
                <a:gd name="T15" fmla="*/ 661 h 802"/>
                <a:gd name="T16" fmla="*/ 661 w 802"/>
                <a:gd name="T17" fmla="*/ 802 h 802"/>
                <a:gd name="T18" fmla="*/ 140 w 802"/>
                <a:gd name="T19" fmla="*/ 73 h 802"/>
                <a:gd name="T20" fmla="*/ 73 w 802"/>
                <a:gd name="T21" fmla="*/ 141 h 802"/>
                <a:gd name="T22" fmla="*/ 73 w 802"/>
                <a:gd name="T23" fmla="*/ 661 h 802"/>
                <a:gd name="T24" fmla="*/ 140 w 802"/>
                <a:gd name="T25" fmla="*/ 729 h 802"/>
                <a:gd name="T26" fmla="*/ 661 w 802"/>
                <a:gd name="T27" fmla="*/ 729 h 802"/>
                <a:gd name="T28" fmla="*/ 728 w 802"/>
                <a:gd name="T29" fmla="*/ 661 h 802"/>
                <a:gd name="T30" fmla="*/ 728 w 802"/>
                <a:gd name="T31" fmla="*/ 141 h 802"/>
                <a:gd name="T32" fmla="*/ 661 w 802"/>
                <a:gd name="T33" fmla="*/ 73 h 802"/>
                <a:gd name="T34" fmla="*/ 140 w 802"/>
                <a:gd name="T35" fmla="*/ 7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2" h="802">
                  <a:moveTo>
                    <a:pt x="661" y="802"/>
                  </a:moveTo>
                  <a:cubicBezTo>
                    <a:pt x="140" y="802"/>
                    <a:pt x="140" y="802"/>
                    <a:pt x="140" y="802"/>
                  </a:cubicBezTo>
                  <a:cubicBezTo>
                    <a:pt x="63" y="802"/>
                    <a:pt x="0" y="739"/>
                    <a:pt x="0" y="66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63"/>
                    <a:pt x="63" y="0"/>
                    <a:pt x="140" y="0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738" y="0"/>
                    <a:pt x="802" y="63"/>
                    <a:pt x="802" y="141"/>
                  </a:cubicBezTo>
                  <a:cubicBezTo>
                    <a:pt x="802" y="661"/>
                    <a:pt x="802" y="661"/>
                    <a:pt x="802" y="661"/>
                  </a:cubicBezTo>
                  <a:cubicBezTo>
                    <a:pt x="802" y="739"/>
                    <a:pt x="738" y="802"/>
                    <a:pt x="661" y="802"/>
                  </a:cubicBezTo>
                  <a:close/>
                  <a:moveTo>
                    <a:pt x="140" y="73"/>
                  </a:moveTo>
                  <a:cubicBezTo>
                    <a:pt x="103" y="73"/>
                    <a:pt x="73" y="104"/>
                    <a:pt x="73" y="141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3" y="698"/>
                    <a:pt x="103" y="729"/>
                    <a:pt x="140" y="729"/>
                  </a:cubicBezTo>
                  <a:cubicBezTo>
                    <a:pt x="661" y="729"/>
                    <a:pt x="661" y="729"/>
                    <a:pt x="661" y="729"/>
                  </a:cubicBezTo>
                  <a:cubicBezTo>
                    <a:pt x="698" y="729"/>
                    <a:pt x="728" y="698"/>
                    <a:pt x="728" y="661"/>
                  </a:cubicBezTo>
                  <a:cubicBezTo>
                    <a:pt x="728" y="141"/>
                    <a:pt x="728" y="141"/>
                    <a:pt x="728" y="141"/>
                  </a:cubicBezTo>
                  <a:cubicBezTo>
                    <a:pt x="728" y="104"/>
                    <a:pt x="698" y="73"/>
                    <a:pt x="661" y="73"/>
                  </a:cubicBezTo>
                  <a:lnTo>
                    <a:pt x="14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47">
              <a:extLst>
                <a:ext uri="{FF2B5EF4-FFF2-40B4-BE49-F238E27FC236}">
                  <a16:creationId xmlns:a16="http://schemas.microsoft.com/office/drawing/2014/main" id="{283727E1-601C-B88D-D4A1-6DF711E578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8" y="2610"/>
              <a:ext cx="123" cy="123"/>
            </a:xfrm>
            <a:custGeom>
              <a:avLst/>
              <a:gdLst>
                <a:gd name="T0" fmla="*/ 661 w 802"/>
                <a:gd name="T1" fmla="*/ 802 h 802"/>
                <a:gd name="T2" fmla="*/ 141 w 802"/>
                <a:gd name="T3" fmla="*/ 802 h 802"/>
                <a:gd name="T4" fmla="*/ 0 w 802"/>
                <a:gd name="T5" fmla="*/ 661 h 802"/>
                <a:gd name="T6" fmla="*/ 0 w 802"/>
                <a:gd name="T7" fmla="*/ 141 h 802"/>
                <a:gd name="T8" fmla="*/ 141 w 802"/>
                <a:gd name="T9" fmla="*/ 0 h 802"/>
                <a:gd name="T10" fmla="*/ 661 w 802"/>
                <a:gd name="T11" fmla="*/ 0 h 802"/>
                <a:gd name="T12" fmla="*/ 802 w 802"/>
                <a:gd name="T13" fmla="*/ 141 h 802"/>
                <a:gd name="T14" fmla="*/ 802 w 802"/>
                <a:gd name="T15" fmla="*/ 661 h 802"/>
                <a:gd name="T16" fmla="*/ 661 w 802"/>
                <a:gd name="T17" fmla="*/ 802 h 802"/>
                <a:gd name="T18" fmla="*/ 141 w 802"/>
                <a:gd name="T19" fmla="*/ 73 h 802"/>
                <a:gd name="T20" fmla="*/ 74 w 802"/>
                <a:gd name="T21" fmla="*/ 141 h 802"/>
                <a:gd name="T22" fmla="*/ 74 w 802"/>
                <a:gd name="T23" fmla="*/ 661 h 802"/>
                <a:gd name="T24" fmla="*/ 141 w 802"/>
                <a:gd name="T25" fmla="*/ 728 h 802"/>
                <a:gd name="T26" fmla="*/ 661 w 802"/>
                <a:gd name="T27" fmla="*/ 728 h 802"/>
                <a:gd name="T28" fmla="*/ 729 w 802"/>
                <a:gd name="T29" fmla="*/ 661 h 802"/>
                <a:gd name="T30" fmla="*/ 729 w 802"/>
                <a:gd name="T31" fmla="*/ 141 h 802"/>
                <a:gd name="T32" fmla="*/ 661 w 802"/>
                <a:gd name="T33" fmla="*/ 73 h 802"/>
                <a:gd name="T34" fmla="*/ 141 w 802"/>
                <a:gd name="T35" fmla="*/ 7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2" h="802">
                  <a:moveTo>
                    <a:pt x="661" y="802"/>
                  </a:moveTo>
                  <a:cubicBezTo>
                    <a:pt x="141" y="802"/>
                    <a:pt x="141" y="802"/>
                    <a:pt x="141" y="802"/>
                  </a:cubicBezTo>
                  <a:cubicBezTo>
                    <a:pt x="63" y="802"/>
                    <a:pt x="0" y="739"/>
                    <a:pt x="0" y="66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739" y="0"/>
                    <a:pt x="802" y="63"/>
                    <a:pt x="802" y="141"/>
                  </a:cubicBezTo>
                  <a:cubicBezTo>
                    <a:pt x="802" y="661"/>
                    <a:pt x="802" y="661"/>
                    <a:pt x="802" y="661"/>
                  </a:cubicBezTo>
                  <a:cubicBezTo>
                    <a:pt x="802" y="739"/>
                    <a:pt x="739" y="802"/>
                    <a:pt x="661" y="802"/>
                  </a:cubicBezTo>
                  <a:close/>
                  <a:moveTo>
                    <a:pt x="141" y="73"/>
                  </a:moveTo>
                  <a:cubicBezTo>
                    <a:pt x="104" y="73"/>
                    <a:pt x="74" y="103"/>
                    <a:pt x="74" y="141"/>
                  </a:cubicBezTo>
                  <a:cubicBezTo>
                    <a:pt x="74" y="661"/>
                    <a:pt x="74" y="661"/>
                    <a:pt x="74" y="661"/>
                  </a:cubicBezTo>
                  <a:cubicBezTo>
                    <a:pt x="74" y="698"/>
                    <a:pt x="104" y="728"/>
                    <a:pt x="141" y="728"/>
                  </a:cubicBezTo>
                  <a:cubicBezTo>
                    <a:pt x="661" y="728"/>
                    <a:pt x="661" y="728"/>
                    <a:pt x="661" y="728"/>
                  </a:cubicBezTo>
                  <a:cubicBezTo>
                    <a:pt x="698" y="728"/>
                    <a:pt x="729" y="698"/>
                    <a:pt x="729" y="661"/>
                  </a:cubicBezTo>
                  <a:cubicBezTo>
                    <a:pt x="729" y="141"/>
                    <a:pt x="729" y="141"/>
                    <a:pt x="729" y="141"/>
                  </a:cubicBezTo>
                  <a:cubicBezTo>
                    <a:pt x="729" y="103"/>
                    <a:pt x="698" y="73"/>
                    <a:pt x="661" y="73"/>
                  </a:cubicBezTo>
                  <a:lnTo>
                    <a:pt x="14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48">
              <a:extLst>
                <a:ext uri="{FF2B5EF4-FFF2-40B4-BE49-F238E27FC236}">
                  <a16:creationId xmlns:a16="http://schemas.microsoft.com/office/drawing/2014/main" id="{318E0FDE-2246-2369-63CC-F4D2BAF286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" y="2505"/>
              <a:ext cx="101" cy="100"/>
            </a:xfrm>
            <a:custGeom>
              <a:avLst/>
              <a:gdLst>
                <a:gd name="T0" fmla="*/ 328 w 656"/>
                <a:gd name="T1" fmla="*/ 656 h 656"/>
                <a:gd name="T2" fmla="*/ 0 w 656"/>
                <a:gd name="T3" fmla="*/ 328 h 656"/>
                <a:gd name="T4" fmla="*/ 328 w 656"/>
                <a:gd name="T5" fmla="*/ 0 h 656"/>
                <a:gd name="T6" fmla="*/ 656 w 656"/>
                <a:gd name="T7" fmla="*/ 328 h 656"/>
                <a:gd name="T8" fmla="*/ 328 w 656"/>
                <a:gd name="T9" fmla="*/ 656 h 656"/>
                <a:gd name="T10" fmla="*/ 328 w 656"/>
                <a:gd name="T11" fmla="*/ 73 h 656"/>
                <a:gd name="T12" fmla="*/ 73 w 656"/>
                <a:gd name="T13" fmla="*/ 328 h 656"/>
                <a:gd name="T14" fmla="*/ 328 w 656"/>
                <a:gd name="T15" fmla="*/ 582 h 656"/>
                <a:gd name="T16" fmla="*/ 583 w 656"/>
                <a:gd name="T17" fmla="*/ 328 h 656"/>
                <a:gd name="T18" fmla="*/ 328 w 656"/>
                <a:gd name="T19" fmla="*/ 73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6" h="656">
                  <a:moveTo>
                    <a:pt x="328" y="656"/>
                  </a:moveTo>
                  <a:cubicBezTo>
                    <a:pt x="147" y="656"/>
                    <a:pt x="0" y="509"/>
                    <a:pt x="0" y="328"/>
                  </a:cubicBezTo>
                  <a:cubicBezTo>
                    <a:pt x="0" y="147"/>
                    <a:pt x="147" y="0"/>
                    <a:pt x="328" y="0"/>
                  </a:cubicBezTo>
                  <a:cubicBezTo>
                    <a:pt x="509" y="0"/>
                    <a:pt x="656" y="147"/>
                    <a:pt x="656" y="328"/>
                  </a:cubicBezTo>
                  <a:cubicBezTo>
                    <a:pt x="656" y="509"/>
                    <a:pt x="509" y="656"/>
                    <a:pt x="328" y="656"/>
                  </a:cubicBezTo>
                  <a:close/>
                  <a:moveTo>
                    <a:pt x="328" y="73"/>
                  </a:moveTo>
                  <a:cubicBezTo>
                    <a:pt x="188" y="73"/>
                    <a:pt x="73" y="187"/>
                    <a:pt x="73" y="328"/>
                  </a:cubicBezTo>
                  <a:cubicBezTo>
                    <a:pt x="73" y="468"/>
                    <a:pt x="188" y="582"/>
                    <a:pt x="328" y="582"/>
                  </a:cubicBezTo>
                  <a:cubicBezTo>
                    <a:pt x="469" y="582"/>
                    <a:pt x="583" y="468"/>
                    <a:pt x="583" y="328"/>
                  </a:cubicBezTo>
                  <a:cubicBezTo>
                    <a:pt x="583" y="187"/>
                    <a:pt x="469" y="73"/>
                    <a:pt x="32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B7E1CC81-CCFE-65D0-A472-6B1F2E6C0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5" y="2505"/>
              <a:ext cx="101" cy="100"/>
            </a:xfrm>
            <a:custGeom>
              <a:avLst/>
              <a:gdLst>
                <a:gd name="T0" fmla="*/ 328 w 656"/>
                <a:gd name="T1" fmla="*/ 656 h 656"/>
                <a:gd name="T2" fmla="*/ 0 w 656"/>
                <a:gd name="T3" fmla="*/ 328 h 656"/>
                <a:gd name="T4" fmla="*/ 328 w 656"/>
                <a:gd name="T5" fmla="*/ 0 h 656"/>
                <a:gd name="T6" fmla="*/ 656 w 656"/>
                <a:gd name="T7" fmla="*/ 328 h 656"/>
                <a:gd name="T8" fmla="*/ 328 w 656"/>
                <a:gd name="T9" fmla="*/ 656 h 656"/>
                <a:gd name="T10" fmla="*/ 328 w 656"/>
                <a:gd name="T11" fmla="*/ 73 h 656"/>
                <a:gd name="T12" fmla="*/ 73 w 656"/>
                <a:gd name="T13" fmla="*/ 328 h 656"/>
                <a:gd name="T14" fmla="*/ 328 w 656"/>
                <a:gd name="T15" fmla="*/ 582 h 656"/>
                <a:gd name="T16" fmla="*/ 583 w 656"/>
                <a:gd name="T17" fmla="*/ 328 h 656"/>
                <a:gd name="T18" fmla="*/ 328 w 656"/>
                <a:gd name="T19" fmla="*/ 73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6" h="656">
                  <a:moveTo>
                    <a:pt x="328" y="656"/>
                  </a:moveTo>
                  <a:cubicBezTo>
                    <a:pt x="147" y="656"/>
                    <a:pt x="0" y="509"/>
                    <a:pt x="0" y="328"/>
                  </a:cubicBezTo>
                  <a:cubicBezTo>
                    <a:pt x="0" y="147"/>
                    <a:pt x="147" y="0"/>
                    <a:pt x="328" y="0"/>
                  </a:cubicBezTo>
                  <a:cubicBezTo>
                    <a:pt x="509" y="0"/>
                    <a:pt x="656" y="147"/>
                    <a:pt x="656" y="328"/>
                  </a:cubicBezTo>
                  <a:cubicBezTo>
                    <a:pt x="656" y="509"/>
                    <a:pt x="509" y="656"/>
                    <a:pt x="328" y="656"/>
                  </a:cubicBezTo>
                  <a:close/>
                  <a:moveTo>
                    <a:pt x="328" y="73"/>
                  </a:moveTo>
                  <a:cubicBezTo>
                    <a:pt x="188" y="73"/>
                    <a:pt x="73" y="187"/>
                    <a:pt x="73" y="328"/>
                  </a:cubicBezTo>
                  <a:cubicBezTo>
                    <a:pt x="73" y="468"/>
                    <a:pt x="188" y="582"/>
                    <a:pt x="328" y="582"/>
                  </a:cubicBezTo>
                  <a:cubicBezTo>
                    <a:pt x="469" y="582"/>
                    <a:pt x="583" y="468"/>
                    <a:pt x="583" y="328"/>
                  </a:cubicBezTo>
                  <a:cubicBezTo>
                    <a:pt x="583" y="187"/>
                    <a:pt x="469" y="73"/>
                    <a:pt x="32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6986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6F497D0-784A-DEE0-5B13-DED19EBF3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3838"/>
          <a:stretch/>
        </p:blipFill>
        <p:spPr>
          <a:xfrm>
            <a:off x="568714" y="2662641"/>
            <a:ext cx="2120910" cy="2357421"/>
          </a:xfrm>
          <a:prstGeom prst="rect">
            <a:avLst/>
          </a:prstGeom>
          <a:effectLst/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199261E-240C-B970-21A8-7A4C015FC469}"/>
              </a:ext>
            </a:extLst>
          </p:cNvPr>
          <p:cNvSpPr txBox="1"/>
          <p:nvPr/>
        </p:nvSpPr>
        <p:spPr>
          <a:xfrm>
            <a:off x="2809647" y="2769685"/>
            <a:ext cx="3064810" cy="22652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b="1" dirty="0">
                <a:solidFill>
                  <a:srgbClr val="0C515C"/>
                </a:solidFill>
                <a:latin typeface="Arial" panose="020B0604020202020204" pitchFamily="34" charset="0"/>
                <a:cs typeface="Arial" pitchFamily="34" charset="0"/>
              </a:rPr>
              <a:t>Annabelle Lepièce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1400" b="1" dirty="0">
                <a:latin typeface="Arial" panose="020B0604020202020204" pitchFamily="34" charset="0"/>
                <a:cs typeface="Arial" pitchFamily="34" charset="0"/>
              </a:rPr>
              <a:t>Partner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1400" b="1" dirty="0">
                <a:latin typeface="Arial" panose="020B0604020202020204" pitchFamily="34" charset="0"/>
                <a:cs typeface="Arial" pitchFamily="34" charset="0"/>
              </a:rPr>
              <a:t>T    </a:t>
            </a:r>
            <a:r>
              <a:rPr lang="fr-BE" sz="1400" dirty="0">
                <a:latin typeface="Arial" panose="020B0604020202020204" pitchFamily="34" charset="0"/>
                <a:cs typeface="Arial" pitchFamily="34" charset="0"/>
              </a:rPr>
              <a:t>+32 2 743 69 34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1400" b="1" dirty="0">
                <a:latin typeface="Arial" panose="020B0604020202020204" pitchFamily="34" charset="0"/>
                <a:cs typeface="Arial" pitchFamily="34" charset="0"/>
              </a:rPr>
              <a:t>F    </a:t>
            </a:r>
            <a:r>
              <a:rPr lang="fr-BE" sz="1400" dirty="0">
                <a:latin typeface="Arial" panose="020B0604020202020204" pitchFamily="34" charset="0"/>
                <a:cs typeface="Arial" pitchFamily="34" charset="0"/>
              </a:rPr>
              <a:t>+ 32 2 743 69 01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1400" b="1" dirty="0"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fr-BE" sz="1400" dirty="0"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GB" sz="1400" dirty="0">
                <a:latin typeface="Arial" panose="020B0604020202020204" pitchFamily="34" charset="0"/>
                <a:cs typeface="Arial" pitchFamily="34" charset="0"/>
              </a:rPr>
              <a:t>A</a:t>
            </a:r>
            <a:r>
              <a:rPr lang="fr-BE" sz="1400" dirty="0">
                <a:latin typeface="Arial" panose="020B0604020202020204" pitchFamily="34" charset="0"/>
                <a:cs typeface="Arial" pitchFamily="34" charset="0"/>
              </a:rPr>
              <a:t>nnabelle.lepiece@cms-db.com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CMS Belgium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Chaussée de la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Hulpe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178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1170 – Bruxelles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B8F74FE-D76C-1328-679D-B2BA5784E6AF}"/>
              </a:ext>
            </a:extLst>
          </p:cNvPr>
          <p:cNvSpPr txBox="1"/>
          <p:nvPr/>
        </p:nvSpPr>
        <p:spPr>
          <a:xfrm>
            <a:off x="8235412" y="2769685"/>
            <a:ext cx="3306347" cy="22652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b="1" dirty="0">
                <a:solidFill>
                  <a:srgbClr val="0C515C"/>
                </a:solidFill>
                <a:latin typeface="Arial" panose="020B0604020202020204" pitchFamily="34" charset="0"/>
                <a:cs typeface="Arial" pitchFamily="34" charset="0"/>
              </a:rPr>
              <a:t>Szabolcs </a:t>
            </a:r>
            <a:r>
              <a:rPr lang="fr-BE" b="1" dirty="0" err="1">
                <a:solidFill>
                  <a:srgbClr val="0C515C"/>
                </a:solidFill>
                <a:latin typeface="Arial" panose="020B0604020202020204" pitchFamily="34" charset="0"/>
                <a:cs typeface="Arial" pitchFamily="34" charset="0"/>
              </a:rPr>
              <a:t>Szendr</a:t>
            </a:r>
            <a:r>
              <a:rPr lang="en-GB" b="1" dirty="0">
                <a:solidFill>
                  <a:srgbClr val="0C515C"/>
                </a:solidFill>
                <a:latin typeface="Arial" panose="020B0604020202020204" pitchFamily="34" charset="0"/>
                <a:cs typeface="Arial" pitchFamily="34" charset="0"/>
              </a:rPr>
              <a:t>ő</a:t>
            </a:r>
            <a:r>
              <a:rPr lang="fr-BE" b="1" dirty="0">
                <a:solidFill>
                  <a:srgbClr val="0C515C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1400" b="1" dirty="0">
                <a:latin typeface="Arial" panose="020B0604020202020204" pitchFamily="34" charset="0"/>
                <a:cs typeface="Arial" pitchFamily="34" charset="0"/>
              </a:rPr>
              <a:t>Partner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1400" b="1" dirty="0">
                <a:latin typeface="Arial" panose="020B0604020202020204" pitchFamily="34" charset="0"/>
                <a:cs typeface="Arial" pitchFamily="34" charset="0"/>
              </a:rPr>
              <a:t>T    </a:t>
            </a:r>
            <a:r>
              <a:rPr lang="fr-BE" sz="1400" dirty="0">
                <a:latin typeface="Arial" panose="020B0604020202020204" pitchFamily="34" charset="0"/>
                <a:cs typeface="Arial" pitchFamily="34" charset="0"/>
              </a:rPr>
              <a:t>+36 1 483 48 96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1400" b="1" dirty="0">
                <a:latin typeface="Arial" panose="020B0604020202020204" pitchFamily="34" charset="0"/>
                <a:cs typeface="Arial" pitchFamily="34" charset="0"/>
              </a:rPr>
              <a:t>F    </a:t>
            </a:r>
            <a:r>
              <a:rPr lang="fr-BE" sz="1400" dirty="0">
                <a:latin typeface="Arial" panose="020B0604020202020204" pitchFamily="34" charset="0"/>
                <a:cs typeface="Arial" pitchFamily="34" charset="0"/>
              </a:rPr>
              <a:t>+36 1 483 48 01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BE" sz="1400" b="1" dirty="0"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fr-BE" sz="1400" dirty="0"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GB" sz="1400" dirty="0" err="1">
                <a:latin typeface="Arial" panose="020B0604020202020204" pitchFamily="34" charset="0"/>
                <a:cs typeface="Arial" pitchFamily="34" charset="0"/>
              </a:rPr>
              <a:t>szablocs.szendro</a:t>
            </a:r>
            <a:r>
              <a:rPr lang="fr-BE" sz="1400" dirty="0">
                <a:latin typeface="Arial" panose="020B0604020202020204" pitchFamily="34" charset="0"/>
                <a:cs typeface="Arial" pitchFamily="34" charset="0"/>
              </a:rPr>
              <a:t>@cms-cmno.com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CMS Hungary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YBL Palace</a:t>
            </a: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Károlyi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utca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12 - 1053 Budapest</a:t>
            </a:r>
          </a:p>
        </p:txBody>
      </p:sp>
      <p:pic>
        <p:nvPicPr>
          <p:cNvPr id="13" name="Picture 2" descr="Portrait ofSzabolcs Szendrő">
            <a:extLst>
              <a:ext uri="{FF2B5EF4-FFF2-40B4-BE49-F238E27FC236}">
                <a16:creationId xmlns:a16="http://schemas.microsoft.com/office/drawing/2014/main" id="{06FA8595-9E6A-72E7-2C71-D409C376D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/>
          <a:stretch/>
        </p:blipFill>
        <p:spPr bwMode="auto">
          <a:xfrm>
            <a:off x="5994480" y="2662641"/>
            <a:ext cx="2120910" cy="235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4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084999-6551-16B0-8FE3-A4FA560E1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4F2CAFD-E360-46E3-B12C-A1EE4D765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0443" y="4618433"/>
            <a:ext cx="7296357" cy="1317551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The FSR Framework</a:t>
            </a:r>
          </a:p>
        </p:txBody>
      </p:sp>
      <p:pic>
        <p:nvPicPr>
          <p:cNvPr id="8" name="Graphic 4" descr="Clipboard Partially Checked outline">
            <a:extLst>
              <a:ext uri="{FF2B5EF4-FFF2-40B4-BE49-F238E27FC236}">
                <a16:creationId xmlns:a16="http://schemas.microsoft.com/office/drawing/2014/main" id="{11058C7D-1BC3-8928-022D-93A8BB311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245" y="4529631"/>
            <a:ext cx="1107509" cy="11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7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9B272-0FA5-6273-5802-9B5E7498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88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525D7A-1139-87E8-0BED-651F57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70A845-8577-E90A-3053-9D1DD9B7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9" y="508681"/>
            <a:ext cx="6840000" cy="900000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C515C"/>
                </a:solidFill>
              </a:rPr>
              <a:t>Objectives </a:t>
            </a:r>
            <a:endParaRPr lang="en-BE" sz="2000" b="1" dirty="0">
              <a:solidFill>
                <a:srgbClr val="0C515C"/>
              </a:solidFill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8F9AD862-3DAF-8F9F-1DFD-A483CE5AB16B}"/>
              </a:ext>
            </a:extLst>
          </p:cNvPr>
          <p:cNvGrpSpPr/>
          <p:nvPr/>
        </p:nvGrpSpPr>
        <p:grpSpPr>
          <a:xfrm>
            <a:off x="468269" y="1159594"/>
            <a:ext cx="3897991" cy="2144552"/>
            <a:chOff x="593999" y="1032989"/>
            <a:chExt cx="7554182" cy="2144552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B38D3844-0073-7CC2-426C-F6D039098E14}"/>
                </a:ext>
              </a:extLst>
            </p:cNvPr>
            <p:cNvSpPr txBox="1">
              <a:spLocks/>
            </p:cNvSpPr>
            <p:nvPr/>
          </p:nvSpPr>
          <p:spPr>
            <a:xfrm>
              <a:off x="593999" y="1829904"/>
              <a:ext cx="7554182" cy="1347637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</p:spPr>
          <p:txBody>
            <a:bodyPr lIns="216000" tIns="108000" rIns="72000" bIns="36000">
              <a:normAutofit fontScale="25000" lnSpcReduction="20000"/>
            </a:bodyPr>
            <a:lstStyle>
              <a:lvl1pPr marL="360000" indent="-36000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7675" marR="0" lvl="1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5600" dirty="0">
                  <a:solidFill>
                    <a:prstClr val="black"/>
                  </a:solidFill>
                  <a:latin typeface="Arial"/>
                </a:rPr>
                <a:t>Acquisition or merger of undertakings active in the EU                             </a:t>
              </a:r>
            </a:p>
            <a:p>
              <a:pPr marL="447675" marR="0" lvl="1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5600" dirty="0">
                  <a:solidFill>
                    <a:prstClr val="black"/>
                  </a:solidFill>
                  <a:latin typeface="Arial"/>
                </a:rPr>
                <a:t>Participation in public procurement and concession procedures </a:t>
              </a:r>
            </a:p>
            <a:p>
              <a:pPr marL="447675" marR="0" lvl="1" indent="-285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5600" dirty="0">
                  <a:solidFill>
                    <a:prstClr val="black"/>
                  </a:solidFill>
                  <a:latin typeface="Arial"/>
                </a:rPr>
                <a:t>Other market situations </a:t>
              </a:r>
              <a:endParaRPr lang="fr-BE" sz="56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None/>
                <a:tabLst/>
                <a:defRPr/>
              </a:pPr>
              <a:endParaRPr kumimoji="0" lang="fr-BE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DFA4F91A-7847-3365-C1F0-F45A73B0D1D4}"/>
                </a:ext>
              </a:extLst>
            </p:cNvPr>
            <p:cNvSpPr txBox="1">
              <a:spLocks/>
            </p:cNvSpPr>
            <p:nvPr/>
          </p:nvSpPr>
          <p:spPr>
            <a:xfrm>
              <a:off x="593999" y="1032989"/>
              <a:ext cx="7554182" cy="818165"/>
            </a:xfrm>
            <a:prstGeom prst="rect">
              <a:avLst/>
            </a:prstGeom>
            <a:solidFill>
              <a:schemeClr val="tx2"/>
            </a:solidFill>
          </p:spPr>
          <p:txBody>
            <a:bodyPr lIns="216000" tIns="108000" rIns="72000" bIns="36000">
              <a:normAutofit/>
            </a:bodyPr>
            <a:lstStyle>
              <a:lvl1pPr marL="360000" indent="-36000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525" marR="0" lvl="0" indent="-2635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kumimoji="0" lang="en-US" sz="15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Addressing distortions caused by foreign subsidies in the context of :</a:t>
              </a: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845E1-9475-D0E6-A503-C4FF539C7F74}"/>
              </a:ext>
            </a:extLst>
          </p:cNvPr>
          <p:cNvSpPr txBox="1">
            <a:spLocks/>
          </p:cNvSpPr>
          <p:nvPr/>
        </p:nvSpPr>
        <p:spPr>
          <a:xfrm>
            <a:off x="468269" y="3550164"/>
            <a:ext cx="3897991" cy="503052"/>
          </a:xfrm>
          <a:prstGeom prst="rect">
            <a:avLst/>
          </a:prstGeom>
          <a:solidFill>
            <a:schemeClr val="tx2"/>
          </a:solidFill>
        </p:spPr>
        <p:txBody>
          <a:bodyPr lIns="216000" tIns="108000" rIns="72000" bIns="3600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15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 gap to be filled 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1D3DF339-56C9-0B9F-0178-75ED5406D28E}"/>
              </a:ext>
            </a:extLst>
          </p:cNvPr>
          <p:cNvGrpSpPr/>
          <p:nvPr/>
        </p:nvGrpSpPr>
        <p:grpSpPr>
          <a:xfrm>
            <a:off x="468269" y="4339692"/>
            <a:ext cx="3897991" cy="1924308"/>
            <a:chOff x="593999" y="3881256"/>
            <a:chExt cx="7554182" cy="1976977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B22E7EBA-21BD-E1A0-1550-3604752CEFD1}"/>
                </a:ext>
              </a:extLst>
            </p:cNvPr>
            <p:cNvSpPr txBox="1">
              <a:spLocks/>
            </p:cNvSpPr>
            <p:nvPr/>
          </p:nvSpPr>
          <p:spPr>
            <a:xfrm>
              <a:off x="593999" y="4650828"/>
              <a:ext cx="7554182" cy="1207405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</p:spPr>
          <p:txBody>
            <a:bodyPr lIns="216000" tIns="108000" rIns="72000" bIns="36000">
              <a:normAutofit/>
            </a:bodyPr>
            <a:lstStyle>
              <a:lvl1pPr marL="360000" indent="-36000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7675" lvl="1" indent="-28575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/>
                </a:rPr>
                <a:t>Non-discrimination principle </a:t>
              </a:r>
            </a:p>
            <a:p>
              <a:pPr marL="447675" lvl="1" indent="-28575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/>
                </a:rPr>
                <a:t>Avoid conflicts with existing rules (agreement on subsidies and countervailing measures)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D99AC38A-F5F0-81C0-6BE8-5E0A4B793BA5}"/>
                </a:ext>
              </a:extLst>
            </p:cNvPr>
            <p:cNvSpPr txBox="1">
              <a:spLocks/>
            </p:cNvSpPr>
            <p:nvPr/>
          </p:nvSpPr>
          <p:spPr>
            <a:xfrm>
              <a:off x="593999" y="3881256"/>
              <a:ext cx="7554182" cy="769572"/>
            </a:xfrm>
            <a:prstGeom prst="rect">
              <a:avLst/>
            </a:prstGeom>
            <a:solidFill>
              <a:schemeClr val="tx2"/>
            </a:solidFill>
          </p:spPr>
          <p:txBody>
            <a:bodyPr lIns="216000" tIns="108000" rIns="72000" bIns="36000">
              <a:noAutofit/>
            </a:bodyPr>
            <a:lstStyle>
              <a:lvl1pPr marL="360000" indent="-36000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525" marR="0" lvl="0" indent="-2635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BUT respect of international obligations, in particular those of the WTO</a:t>
              </a:r>
              <a:endParaRPr kumimoji="0" lang="fr-BE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5">
            <a:extLst>
              <a:ext uri="{FF2B5EF4-FFF2-40B4-BE49-F238E27FC236}">
                <a16:creationId xmlns:a16="http://schemas.microsoft.com/office/drawing/2014/main" id="{3DAE57D1-E84D-A8A5-CE6F-437AAB69A59F}"/>
              </a:ext>
            </a:extLst>
          </p:cNvPr>
          <p:cNvGrpSpPr/>
          <p:nvPr/>
        </p:nvGrpSpPr>
        <p:grpSpPr>
          <a:xfrm>
            <a:off x="4617359" y="1159594"/>
            <a:ext cx="3897991" cy="3180191"/>
            <a:chOff x="593999" y="1617614"/>
            <a:chExt cx="7554182" cy="1457256"/>
          </a:xfrm>
        </p:grpSpPr>
        <p:sp>
          <p:nvSpPr>
            <p:cNvPr id="3" name="Text Placeholder 2">
              <a:extLst>
                <a:ext uri="{FF2B5EF4-FFF2-40B4-BE49-F238E27FC236}">
                  <a16:creationId xmlns:a16="http://schemas.microsoft.com/office/drawing/2014/main" id="{A670A649-7CCB-2D02-35B3-7F895CDCC6CB}"/>
                </a:ext>
              </a:extLst>
            </p:cNvPr>
            <p:cNvSpPr txBox="1">
              <a:spLocks/>
            </p:cNvSpPr>
            <p:nvPr/>
          </p:nvSpPr>
          <p:spPr>
            <a:xfrm>
              <a:off x="593999" y="1982784"/>
              <a:ext cx="7554182" cy="1092086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</p:spPr>
          <p:txBody>
            <a:bodyPr lIns="216000" tIns="36000" rIns="72000" bIns="36000" anchor="t">
              <a:normAutofit/>
            </a:bodyPr>
            <a:lstStyle>
              <a:lvl1pPr marL="360000" indent="-36000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Target the subsidies with the most distortive effect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BE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  <a:latin typeface="Arial"/>
                </a:rPr>
                <a:t>M</a:t>
              </a: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inimize administrative constraints via :</a:t>
              </a:r>
            </a:p>
            <a:p>
              <a:pPr marR="0" lvl="1" indent="-285750" algn="l" defTabSz="914400" rtl="0" eaLnBrk="1" fontAlgn="auto" latinLnBrk="0" hangingPunct="1">
                <a:spcBef>
                  <a:spcPts val="600"/>
                </a:spcBef>
                <a:spcAft>
                  <a:spcPts val="600"/>
                </a:spcAft>
                <a:buSzPct val="6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 notification thresholds </a:t>
              </a:r>
            </a:p>
            <a:p>
              <a:pPr marR="0" lvl="1" indent="-285750" algn="l" defTabSz="914400" rtl="0" eaLnBrk="1" fontAlgn="auto" latinLnBrk="0" hangingPunct="1">
                <a:spcBef>
                  <a:spcPts val="600"/>
                </a:spcBef>
                <a:spcAft>
                  <a:spcPts val="600"/>
                </a:spcAft>
                <a:buSzPct val="6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Alignment on merger control concepts and procedures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D535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BE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2F0B4204-5181-5064-53E4-CE78E87C5596}"/>
                </a:ext>
              </a:extLst>
            </p:cNvPr>
            <p:cNvSpPr txBox="1">
              <a:spLocks/>
            </p:cNvSpPr>
            <p:nvPr/>
          </p:nvSpPr>
          <p:spPr>
            <a:xfrm>
              <a:off x="593999" y="1617614"/>
              <a:ext cx="7554182" cy="365170"/>
            </a:xfrm>
            <a:prstGeom prst="rect">
              <a:avLst/>
            </a:prstGeom>
            <a:solidFill>
              <a:schemeClr val="tx2"/>
            </a:solidFill>
          </p:spPr>
          <p:txBody>
            <a:bodyPr lIns="216000" tIns="108000" rIns="72000" bIns="36000">
              <a:noAutofit/>
            </a:bodyPr>
            <a:lstStyle>
              <a:lvl1pPr marL="360000" indent="-36000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Char char="-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Char char="è"/>
                <a:tabLst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</a:rPr>
                <a:t>Guaranteeing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 level playing field for all undertakings operating within the EU</a:t>
              </a:r>
              <a:r>
                <a:rPr kumimoji="0" lang="fr-BE" sz="14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26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B2D35-C212-E182-2D40-4B156B943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D42FEC-2839-47C1-E491-6FE440EE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409664"/>
            <a:ext cx="6840000" cy="900000"/>
          </a:xfrm>
        </p:spPr>
        <p:txBody>
          <a:bodyPr anchor="ctr" anchorCtr="0">
            <a:normAutofit/>
          </a:bodyPr>
          <a:lstStyle/>
          <a:p>
            <a:br>
              <a:rPr lang="fr-BE" sz="2000" b="1" dirty="0">
                <a:solidFill>
                  <a:srgbClr val="0C515C"/>
                </a:solidFill>
              </a:rPr>
            </a:br>
            <a:r>
              <a:rPr lang="en-US" sz="2000" b="1" dirty="0">
                <a:solidFill>
                  <a:srgbClr val="0C515C"/>
                </a:solidFill>
              </a:rPr>
              <a:t>Milestones of the FSR</a:t>
            </a:r>
            <a:br>
              <a:rPr lang="fr-BE" sz="2000" b="1" dirty="0">
                <a:solidFill>
                  <a:srgbClr val="0C515C"/>
                </a:solidFill>
              </a:rPr>
            </a:b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A6DF2F-678A-74BD-73DF-84CECF16D998}"/>
              </a:ext>
            </a:extLst>
          </p:cNvPr>
          <p:cNvSpPr txBox="1">
            <a:spLocks/>
          </p:cNvSpPr>
          <p:nvPr/>
        </p:nvSpPr>
        <p:spPr>
          <a:xfrm>
            <a:off x="2799316" y="1183220"/>
            <a:ext cx="5591151" cy="7924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/>
              <a:t>Entry into force of </a:t>
            </a:r>
            <a:r>
              <a:rPr lang="en-US" sz="1400" b="1" i="1" dirty="0">
                <a:hlinkClick r:id="rId2"/>
              </a:rPr>
              <a:t>Regulation on foreign subsidies distorting the internal </a:t>
            </a:r>
            <a:r>
              <a:rPr lang="en-US" sz="1400" b="1" i="1" u="sng" dirty="0">
                <a:hlinkClick r:id="rId2"/>
              </a:rPr>
              <a:t>market</a:t>
            </a:r>
            <a:r>
              <a:rPr lang="en-US" sz="1400" b="1" i="1" u="sng" dirty="0"/>
              <a:t> </a:t>
            </a:r>
            <a:r>
              <a:rPr lang="en-US" sz="1400" b="1" i="1" u="sng" dirty="0">
                <a:solidFill>
                  <a:srgbClr val="004D90"/>
                </a:solidFill>
              </a:rPr>
              <a:t>(EU) 2022/2560</a:t>
            </a:r>
            <a:endParaRPr lang="en-US" sz="1100" u="sng" dirty="0">
              <a:solidFill>
                <a:srgbClr val="004D90"/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11" name="Arrow: Pentagon 15">
            <a:extLst>
              <a:ext uri="{FF2B5EF4-FFF2-40B4-BE49-F238E27FC236}">
                <a16:creationId xmlns:a16="http://schemas.microsoft.com/office/drawing/2014/main" id="{914A44A4-3424-56C4-7952-979A12972822}"/>
              </a:ext>
            </a:extLst>
          </p:cNvPr>
          <p:cNvSpPr/>
          <p:nvPr/>
        </p:nvSpPr>
        <p:spPr>
          <a:xfrm>
            <a:off x="657697" y="1286496"/>
            <a:ext cx="2038222" cy="387702"/>
          </a:xfrm>
          <a:prstGeom prst="homePlate">
            <a:avLst/>
          </a:prstGeom>
          <a:solidFill>
            <a:srgbClr val="0D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12 January</a:t>
            </a:r>
            <a:r>
              <a:rPr lang="fr-BE" sz="1400" b="1" dirty="0"/>
              <a:t> 2023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5766E6D1-256D-0231-FABF-020E795DB889}"/>
              </a:ext>
            </a:extLst>
          </p:cNvPr>
          <p:cNvSpPr txBox="1"/>
          <p:nvPr/>
        </p:nvSpPr>
        <p:spPr>
          <a:xfrm>
            <a:off x="594000" y="1979895"/>
            <a:ext cx="7732770" cy="1627755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216000" tIns="36000" rIns="108000" bIns="36000" rtlCol="0" anchor="ctr">
            <a:normAutofit/>
          </a:bodyPr>
          <a:lstStyle>
            <a:lvl1pPr indent="0" defTabSz="9144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None/>
              <a:defRPr sz="1600" b="1" u="sng"/>
            </a:lvl1pPr>
            <a:lvl2pPr marL="628650" indent="-266700" defTabSz="9144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895350" indent="-266700" defTabSz="9144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/>
            </a:lvl3pPr>
            <a:lvl4pPr marL="1163638" indent="-268288" defTabSz="9144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1431925" indent="-268288" defTabSz="9144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European Commission may investigate financial contributions granted by third countries to all European and foreign undertakings and, if necessary, remedy their distortive effects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Undertakings must notify/declare these financial contributions in the event of concentration or participation in public procurement and concession procedures above certain thresholds </a:t>
            </a:r>
          </a:p>
        </p:txBody>
      </p:sp>
      <p:sp>
        <p:nvSpPr>
          <p:cNvPr id="13" name="Arrow: Pentagon 1">
            <a:extLst>
              <a:ext uri="{FF2B5EF4-FFF2-40B4-BE49-F238E27FC236}">
                <a16:creationId xmlns:a16="http://schemas.microsoft.com/office/drawing/2014/main" id="{146C21DC-3146-EB90-CE74-7EACD4B7159F}"/>
              </a:ext>
            </a:extLst>
          </p:cNvPr>
          <p:cNvSpPr/>
          <p:nvPr/>
        </p:nvSpPr>
        <p:spPr>
          <a:xfrm>
            <a:off x="657697" y="4720150"/>
            <a:ext cx="2038222" cy="387702"/>
          </a:xfrm>
          <a:prstGeom prst="homePlate">
            <a:avLst/>
          </a:prstGeom>
          <a:solidFill>
            <a:srgbClr val="0D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1400" b="1" dirty="0"/>
              <a:t>10 July 2023</a:t>
            </a:r>
            <a:endParaRPr lang="fr-BE" sz="1400" b="1" dirty="0">
              <a:effectLst/>
              <a:latin typeface="Arial"/>
              <a:cs typeface="Arial"/>
            </a:endParaRPr>
          </a:p>
        </p:txBody>
      </p:sp>
      <p:sp>
        <p:nvSpPr>
          <p:cNvPr id="14" name="Arrow: Pentagon 5">
            <a:extLst>
              <a:ext uri="{FF2B5EF4-FFF2-40B4-BE49-F238E27FC236}">
                <a16:creationId xmlns:a16="http://schemas.microsoft.com/office/drawing/2014/main" id="{443F54DC-53A5-89A2-7A19-F2C9703F1F3A}"/>
              </a:ext>
            </a:extLst>
          </p:cNvPr>
          <p:cNvSpPr/>
          <p:nvPr/>
        </p:nvSpPr>
        <p:spPr>
          <a:xfrm>
            <a:off x="657697" y="3814477"/>
            <a:ext cx="2038222" cy="387702"/>
          </a:xfrm>
          <a:prstGeom prst="homePlate">
            <a:avLst/>
          </a:prstGeom>
          <a:solidFill>
            <a:srgbClr val="0D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/>
              <a:t>June 2023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2075C403-6D28-2A47-6D1C-31C717F42C22}"/>
              </a:ext>
            </a:extLst>
          </p:cNvPr>
          <p:cNvSpPr txBox="1"/>
          <p:nvPr/>
        </p:nvSpPr>
        <p:spPr>
          <a:xfrm>
            <a:off x="2937251" y="3698939"/>
            <a:ext cx="566737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cs typeface="Arial"/>
                <a:hlinkClick r:id="rId4"/>
              </a:rPr>
              <a:t>Questions and Answers of the European Commission</a:t>
            </a:r>
            <a:r>
              <a:rPr lang="en-US" sz="1400" b="1" i="1" dirty="0">
                <a:cs typeface="Arial"/>
              </a:rPr>
              <a:t> relating to mergers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cs typeface="Arial"/>
                <a:hlinkClick r:id="rId5"/>
              </a:rPr>
              <a:t>Questions and Answers of the European Commission</a:t>
            </a:r>
            <a:r>
              <a:rPr lang="en-US" sz="1400" b="1" i="1" dirty="0">
                <a:cs typeface="Arial"/>
              </a:rPr>
              <a:t> relating to public procurement and concessions</a:t>
            </a:r>
            <a:endParaRPr lang="en-US" sz="1100" b="1" dirty="0">
              <a:cs typeface="Arial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A0DCB92-0E55-61D6-AA65-4B17CAFDD9A8}"/>
              </a:ext>
            </a:extLst>
          </p:cNvPr>
          <p:cNvSpPr txBox="1"/>
          <p:nvPr/>
        </p:nvSpPr>
        <p:spPr>
          <a:xfrm>
            <a:off x="2937251" y="4719710"/>
            <a:ext cx="53456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i="1" dirty="0">
                <a:cs typeface="Arial"/>
                <a:hlinkClick r:id="rId6"/>
              </a:rPr>
              <a:t>Regulation on detailed arrangements for the conduct of proceedings (EU) 2023/1441</a:t>
            </a:r>
            <a:endParaRPr lang="en-US" sz="1400" b="1" i="1" dirty="0">
              <a:cs typeface="Arial"/>
            </a:endParaRPr>
          </a:p>
        </p:txBody>
      </p:sp>
      <p:sp>
        <p:nvSpPr>
          <p:cNvPr id="17" name="Arrow: Pentagon 1">
            <a:extLst>
              <a:ext uri="{FF2B5EF4-FFF2-40B4-BE49-F238E27FC236}">
                <a16:creationId xmlns:a16="http://schemas.microsoft.com/office/drawing/2014/main" id="{D62852FE-B946-FEEC-0874-F59A4B8C0916}"/>
              </a:ext>
            </a:extLst>
          </p:cNvPr>
          <p:cNvSpPr/>
          <p:nvPr/>
        </p:nvSpPr>
        <p:spPr>
          <a:xfrm>
            <a:off x="657697" y="5412493"/>
            <a:ext cx="2038222" cy="387702"/>
          </a:xfrm>
          <a:prstGeom prst="homePlate">
            <a:avLst/>
          </a:prstGeom>
          <a:solidFill>
            <a:srgbClr val="0D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1400" b="1" dirty="0"/>
              <a:t>12 July 2023</a:t>
            </a:r>
            <a:endParaRPr lang="fr-BE" sz="1400" b="1" dirty="0">
              <a:effectLst/>
              <a:latin typeface="Arial"/>
              <a:cs typeface="Arial"/>
            </a:endParaRPr>
          </a:p>
        </p:txBody>
      </p:sp>
      <p:sp>
        <p:nvSpPr>
          <p:cNvPr id="18" name="Arrow: Pentagon 1">
            <a:extLst>
              <a:ext uri="{FF2B5EF4-FFF2-40B4-BE49-F238E27FC236}">
                <a16:creationId xmlns:a16="http://schemas.microsoft.com/office/drawing/2014/main" id="{A3052E0C-3B03-47BE-626B-F43F3F85D0C0}"/>
              </a:ext>
            </a:extLst>
          </p:cNvPr>
          <p:cNvSpPr/>
          <p:nvPr/>
        </p:nvSpPr>
        <p:spPr>
          <a:xfrm>
            <a:off x="657697" y="6011757"/>
            <a:ext cx="2038222" cy="387702"/>
          </a:xfrm>
          <a:prstGeom prst="homePlate">
            <a:avLst/>
          </a:prstGeom>
          <a:solidFill>
            <a:srgbClr val="0D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1400" b="1" dirty="0"/>
              <a:t>12 </a:t>
            </a:r>
            <a:r>
              <a:rPr lang="fr-BE" sz="1400" b="1" dirty="0" err="1"/>
              <a:t>October</a:t>
            </a:r>
            <a:r>
              <a:rPr lang="fr-BE" sz="1400" b="1" dirty="0"/>
              <a:t> 2023</a:t>
            </a:r>
            <a:endParaRPr lang="fr-BE" sz="1400" b="1" dirty="0">
              <a:effectLst/>
              <a:latin typeface="Arial"/>
              <a:cs typeface="Arial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EE38907D-6CF6-612E-1B32-08B95C2F05D5}"/>
              </a:ext>
            </a:extLst>
          </p:cNvPr>
          <p:cNvSpPr txBox="1"/>
          <p:nvPr/>
        </p:nvSpPr>
        <p:spPr>
          <a:xfrm>
            <a:off x="2937252" y="5416631"/>
            <a:ext cx="534561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i="1" dirty="0">
                <a:cs typeface="Arial"/>
              </a:rPr>
              <a:t>Start of the Commission’s investigative powers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90CCB022-0693-98FE-4E2C-B73273B85C3C}"/>
              </a:ext>
            </a:extLst>
          </p:cNvPr>
          <p:cNvSpPr txBox="1"/>
          <p:nvPr/>
        </p:nvSpPr>
        <p:spPr>
          <a:xfrm>
            <a:off x="2937251" y="5943998"/>
            <a:ext cx="53456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i="1" dirty="0">
                <a:cs typeface="Arial"/>
              </a:rPr>
              <a:t>Obligation to notify concentrations and public procurement / concessions</a:t>
            </a:r>
          </a:p>
        </p:txBody>
      </p:sp>
    </p:spTree>
    <p:extLst>
      <p:ext uri="{BB962C8B-B14F-4D97-AF65-F5344CB8AC3E}">
        <p14:creationId xmlns:p14="http://schemas.microsoft.com/office/powerpoint/2010/main" val="313997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3BE34C-2053-2B2F-C393-E3DBB3DED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41F274-AE5B-69E2-7C3A-F0F3BDAC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209" y="459499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“Financial contribution” and “foreign subsidy” under the FSR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96ECCE-F00E-C134-3545-61BF8F8A2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1071" y="3945749"/>
            <a:ext cx="6654139" cy="2219115"/>
          </a:xfrm>
          <a:solidFill>
            <a:schemeClr val="tx2">
              <a:alpha val="10000"/>
            </a:schemeClr>
          </a:solidFill>
        </p:spPr>
        <p:txBody>
          <a:bodyPr lIns="216000" tIns="108000" rIns="72000" bIns="36000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00" b="1" dirty="0">
                <a:solidFill>
                  <a:schemeClr val="tx2"/>
                </a:solidFill>
              </a:rPr>
              <a:t>Foreign subsidy: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BE" sz="11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111111"/>
                </a:solidFill>
                <a:effectLst/>
              </a:rPr>
              <a:t>Financial contribution directly or indirectly provided by a third country </a:t>
            </a:r>
            <a:r>
              <a:rPr lang="en-US" sz="1500" b="1" dirty="0">
                <a:solidFill>
                  <a:srgbClr val="111111"/>
                </a:solidFill>
              </a:rPr>
              <a:t>AND</a:t>
            </a:r>
            <a:endParaRPr lang="en-US" sz="1500" b="0" i="0" dirty="0">
              <a:solidFill>
                <a:srgbClr val="111111"/>
              </a:solidFill>
              <a:effectLst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11111"/>
                </a:solidFill>
              </a:rPr>
              <a:t>Which confers a benefit to an undertaking engaging in an economic activity in the internal market, </a:t>
            </a:r>
            <a:r>
              <a:rPr lang="en-US" sz="1500" b="1" dirty="0">
                <a:solidFill>
                  <a:srgbClr val="111111"/>
                </a:solidFill>
              </a:rPr>
              <a:t>AND</a:t>
            </a:r>
            <a:r>
              <a:rPr lang="en-US" sz="1500" dirty="0">
                <a:solidFill>
                  <a:srgbClr val="111111"/>
                </a:solidFill>
              </a:rPr>
              <a:t>  </a:t>
            </a:r>
            <a:endParaRPr lang="en-US" sz="1500" b="0" i="0" dirty="0">
              <a:solidFill>
                <a:srgbClr val="111111"/>
              </a:solidFill>
              <a:effectLst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11111"/>
                </a:solidFill>
              </a:rPr>
              <a:t>Which is limited, in law or in fact, to one or more undertakings or industries 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BE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069E-C6F4-631D-64A8-ADE10926E5D7}"/>
              </a:ext>
            </a:extLst>
          </p:cNvPr>
          <p:cNvSpPr/>
          <p:nvPr/>
        </p:nvSpPr>
        <p:spPr>
          <a:xfrm>
            <a:off x="3717647" y="3945749"/>
            <a:ext cx="1008000" cy="10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1519B9C3-CD05-BBDB-EFBE-0728A343659B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3951772" y="4220356"/>
            <a:ext cx="539750" cy="458787"/>
            <a:chOff x="2076" y="1173"/>
            <a:chExt cx="340" cy="289"/>
          </a:xfrm>
          <a:solidFill>
            <a:schemeClr val="bg1"/>
          </a:solidFill>
        </p:grpSpPr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AF1FC12-8DCE-A147-B891-D4722CF947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6" y="1173"/>
              <a:ext cx="145" cy="289"/>
            </a:xfrm>
            <a:custGeom>
              <a:avLst/>
              <a:gdLst>
                <a:gd name="T0" fmla="*/ 1114 w 1116"/>
                <a:gd name="T1" fmla="*/ 1659 h 2223"/>
                <a:gd name="T2" fmla="*/ 1114 w 1116"/>
                <a:gd name="T3" fmla="*/ 1659 h 2223"/>
                <a:gd name="T4" fmla="*/ 1081 w 1116"/>
                <a:gd name="T5" fmla="*/ 1582 h 2223"/>
                <a:gd name="T6" fmla="*/ 1010 w 1116"/>
                <a:gd name="T7" fmla="*/ 1512 h 2223"/>
                <a:gd name="T8" fmla="*/ 932 w 1116"/>
                <a:gd name="T9" fmla="*/ 1477 h 2223"/>
                <a:gd name="T10" fmla="*/ 931 w 1116"/>
                <a:gd name="T11" fmla="*/ 1477 h 2223"/>
                <a:gd name="T12" fmla="*/ 842 w 1116"/>
                <a:gd name="T13" fmla="*/ 1512 h 2223"/>
                <a:gd name="T14" fmla="*/ 756 w 1116"/>
                <a:gd name="T15" fmla="*/ 1594 h 2223"/>
                <a:gd name="T16" fmla="*/ 756 w 1116"/>
                <a:gd name="T17" fmla="*/ 1 h 2223"/>
                <a:gd name="T18" fmla="*/ 359 w 1116"/>
                <a:gd name="T19" fmla="*/ 0 h 2223"/>
                <a:gd name="T20" fmla="*/ 359 w 1116"/>
                <a:gd name="T21" fmla="*/ 1593 h 2223"/>
                <a:gd name="T22" fmla="*/ 273 w 1116"/>
                <a:gd name="T23" fmla="*/ 1520 h 2223"/>
                <a:gd name="T24" fmla="*/ 206 w 1116"/>
                <a:gd name="T25" fmla="*/ 1487 h 2223"/>
                <a:gd name="T26" fmla="*/ 184 w 1116"/>
                <a:gd name="T27" fmla="*/ 1486 h 2223"/>
                <a:gd name="T28" fmla="*/ 184 w 1116"/>
                <a:gd name="T29" fmla="*/ 1486 h 2223"/>
                <a:gd name="T30" fmla="*/ 105 w 1116"/>
                <a:gd name="T31" fmla="*/ 1521 h 2223"/>
                <a:gd name="T32" fmla="*/ 37 w 1116"/>
                <a:gd name="T33" fmla="*/ 1588 h 2223"/>
                <a:gd name="T34" fmla="*/ 2 w 1116"/>
                <a:gd name="T35" fmla="*/ 1665 h 2223"/>
                <a:gd name="T36" fmla="*/ 2 w 1116"/>
                <a:gd name="T37" fmla="*/ 1667 h 2223"/>
                <a:gd name="T38" fmla="*/ 2 w 1116"/>
                <a:gd name="T39" fmla="*/ 1668 h 2223"/>
                <a:gd name="T40" fmla="*/ 37 w 1116"/>
                <a:gd name="T41" fmla="*/ 1756 h 2223"/>
                <a:gd name="T42" fmla="*/ 493 w 1116"/>
                <a:gd name="T43" fmla="*/ 2196 h 2223"/>
                <a:gd name="T44" fmla="*/ 558 w 1116"/>
                <a:gd name="T45" fmla="*/ 2223 h 2223"/>
                <a:gd name="T46" fmla="*/ 623 w 1116"/>
                <a:gd name="T47" fmla="*/ 2196 h 2223"/>
                <a:gd name="T48" fmla="*/ 1080 w 1116"/>
                <a:gd name="T49" fmla="*/ 1746 h 2223"/>
                <a:gd name="T50" fmla="*/ 1114 w 1116"/>
                <a:gd name="T51" fmla="*/ 1659 h 2223"/>
                <a:gd name="T52" fmla="*/ 1011 w 1116"/>
                <a:gd name="T53" fmla="*/ 1705 h 2223"/>
                <a:gd name="T54" fmla="*/ 591 w 1116"/>
                <a:gd name="T55" fmla="*/ 2118 h 2223"/>
                <a:gd name="T56" fmla="*/ 558 w 1116"/>
                <a:gd name="T57" fmla="*/ 2132 h 2223"/>
                <a:gd name="T58" fmla="*/ 526 w 1116"/>
                <a:gd name="T59" fmla="*/ 2118 h 2223"/>
                <a:gd name="T60" fmla="*/ 104 w 1116"/>
                <a:gd name="T61" fmla="*/ 1713 h 2223"/>
                <a:gd name="T62" fmla="*/ 87 w 1116"/>
                <a:gd name="T63" fmla="*/ 1672 h 2223"/>
                <a:gd name="T64" fmla="*/ 104 w 1116"/>
                <a:gd name="T65" fmla="*/ 1631 h 2223"/>
                <a:gd name="T66" fmla="*/ 148 w 1116"/>
                <a:gd name="T67" fmla="*/ 1588 h 2223"/>
                <a:gd name="T68" fmla="*/ 189 w 1116"/>
                <a:gd name="T69" fmla="*/ 1571 h 2223"/>
                <a:gd name="T70" fmla="*/ 230 w 1116"/>
                <a:gd name="T71" fmla="*/ 1588 h 2223"/>
                <a:gd name="T72" fmla="*/ 439 w 1116"/>
                <a:gd name="T73" fmla="*/ 1781 h 2223"/>
                <a:gd name="T74" fmla="*/ 439 w 1116"/>
                <a:gd name="T75" fmla="*/ 80 h 2223"/>
                <a:gd name="T76" fmla="*/ 676 w 1116"/>
                <a:gd name="T77" fmla="*/ 80 h 2223"/>
                <a:gd name="T78" fmla="*/ 677 w 1116"/>
                <a:gd name="T79" fmla="*/ 1781 h 2223"/>
                <a:gd name="T80" fmla="*/ 885 w 1116"/>
                <a:gd name="T81" fmla="*/ 1579 h 2223"/>
                <a:gd name="T82" fmla="*/ 926 w 1116"/>
                <a:gd name="T83" fmla="*/ 1562 h 2223"/>
                <a:gd name="T84" fmla="*/ 967 w 1116"/>
                <a:gd name="T85" fmla="*/ 1579 h 2223"/>
                <a:gd name="T86" fmla="*/ 1011 w 1116"/>
                <a:gd name="T87" fmla="*/ 1622 h 2223"/>
                <a:gd name="T88" fmla="*/ 1028 w 1116"/>
                <a:gd name="T89" fmla="*/ 1664 h 2223"/>
                <a:gd name="T90" fmla="*/ 1011 w 1116"/>
                <a:gd name="T91" fmla="*/ 170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16" h="2223">
                  <a:moveTo>
                    <a:pt x="1114" y="1659"/>
                  </a:moveTo>
                  <a:cubicBezTo>
                    <a:pt x="1114" y="1659"/>
                    <a:pt x="1114" y="1659"/>
                    <a:pt x="1114" y="1659"/>
                  </a:cubicBezTo>
                  <a:cubicBezTo>
                    <a:pt x="1113" y="1626"/>
                    <a:pt x="1095" y="1596"/>
                    <a:pt x="1081" y="1582"/>
                  </a:cubicBezTo>
                  <a:cubicBezTo>
                    <a:pt x="1010" y="1512"/>
                    <a:pt x="1010" y="1512"/>
                    <a:pt x="1010" y="1512"/>
                  </a:cubicBezTo>
                  <a:cubicBezTo>
                    <a:pt x="997" y="1498"/>
                    <a:pt x="969" y="1479"/>
                    <a:pt x="932" y="1477"/>
                  </a:cubicBezTo>
                  <a:cubicBezTo>
                    <a:pt x="931" y="1477"/>
                    <a:pt x="931" y="1477"/>
                    <a:pt x="931" y="1477"/>
                  </a:cubicBezTo>
                  <a:cubicBezTo>
                    <a:pt x="890" y="1476"/>
                    <a:pt x="861" y="1494"/>
                    <a:pt x="842" y="1512"/>
                  </a:cubicBezTo>
                  <a:cubicBezTo>
                    <a:pt x="756" y="1594"/>
                    <a:pt x="756" y="1594"/>
                    <a:pt x="756" y="1594"/>
                  </a:cubicBezTo>
                  <a:cubicBezTo>
                    <a:pt x="756" y="1"/>
                    <a:pt x="756" y="1"/>
                    <a:pt x="756" y="1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1593"/>
                    <a:pt x="359" y="1593"/>
                    <a:pt x="359" y="1593"/>
                  </a:cubicBezTo>
                  <a:cubicBezTo>
                    <a:pt x="273" y="1520"/>
                    <a:pt x="273" y="1520"/>
                    <a:pt x="273" y="1520"/>
                  </a:cubicBezTo>
                  <a:cubicBezTo>
                    <a:pt x="257" y="1505"/>
                    <a:pt x="235" y="1491"/>
                    <a:pt x="206" y="1487"/>
                  </a:cubicBezTo>
                  <a:cubicBezTo>
                    <a:pt x="199" y="1486"/>
                    <a:pt x="192" y="1485"/>
                    <a:pt x="184" y="1486"/>
                  </a:cubicBezTo>
                  <a:cubicBezTo>
                    <a:pt x="184" y="1486"/>
                    <a:pt x="184" y="1486"/>
                    <a:pt x="184" y="1486"/>
                  </a:cubicBezTo>
                  <a:cubicBezTo>
                    <a:pt x="145" y="1488"/>
                    <a:pt x="118" y="1507"/>
                    <a:pt x="105" y="1521"/>
                  </a:cubicBezTo>
                  <a:cubicBezTo>
                    <a:pt x="37" y="1588"/>
                    <a:pt x="37" y="1588"/>
                    <a:pt x="37" y="1588"/>
                  </a:cubicBezTo>
                  <a:cubicBezTo>
                    <a:pt x="37" y="1588"/>
                    <a:pt x="5" y="1617"/>
                    <a:pt x="2" y="1665"/>
                  </a:cubicBezTo>
                  <a:cubicBezTo>
                    <a:pt x="2" y="1666"/>
                    <a:pt x="2" y="1666"/>
                    <a:pt x="2" y="1667"/>
                  </a:cubicBezTo>
                  <a:cubicBezTo>
                    <a:pt x="2" y="1667"/>
                    <a:pt x="2" y="1667"/>
                    <a:pt x="2" y="1668"/>
                  </a:cubicBezTo>
                  <a:cubicBezTo>
                    <a:pt x="0" y="1707"/>
                    <a:pt x="18" y="1737"/>
                    <a:pt x="37" y="1756"/>
                  </a:cubicBezTo>
                  <a:cubicBezTo>
                    <a:pt x="493" y="2196"/>
                    <a:pt x="493" y="2196"/>
                    <a:pt x="493" y="2196"/>
                  </a:cubicBezTo>
                  <a:cubicBezTo>
                    <a:pt x="495" y="2198"/>
                    <a:pt x="518" y="2223"/>
                    <a:pt x="558" y="2223"/>
                  </a:cubicBezTo>
                  <a:cubicBezTo>
                    <a:pt x="596" y="2223"/>
                    <a:pt x="620" y="2199"/>
                    <a:pt x="623" y="2196"/>
                  </a:cubicBezTo>
                  <a:cubicBezTo>
                    <a:pt x="1080" y="1746"/>
                    <a:pt x="1080" y="1746"/>
                    <a:pt x="1080" y="1746"/>
                  </a:cubicBezTo>
                  <a:cubicBezTo>
                    <a:pt x="1099" y="1727"/>
                    <a:pt x="1116" y="1694"/>
                    <a:pt x="1114" y="1659"/>
                  </a:cubicBezTo>
                  <a:close/>
                  <a:moveTo>
                    <a:pt x="1011" y="1705"/>
                  </a:moveTo>
                  <a:cubicBezTo>
                    <a:pt x="1011" y="1705"/>
                    <a:pt x="591" y="2118"/>
                    <a:pt x="591" y="2118"/>
                  </a:cubicBezTo>
                  <a:cubicBezTo>
                    <a:pt x="591" y="2118"/>
                    <a:pt x="578" y="2132"/>
                    <a:pt x="558" y="2132"/>
                  </a:cubicBezTo>
                  <a:cubicBezTo>
                    <a:pt x="537" y="2132"/>
                    <a:pt x="526" y="2119"/>
                    <a:pt x="526" y="2118"/>
                  </a:cubicBezTo>
                  <a:cubicBezTo>
                    <a:pt x="104" y="1713"/>
                    <a:pt x="104" y="1713"/>
                    <a:pt x="104" y="1713"/>
                  </a:cubicBezTo>
                  <a:cubicBezTo>
                    <a:pt x="104" y="1713"/>
                    <a:pt x="87" y="1698"/>
                    <a:pt x="87" y="1672"/>
                  </a:cubicBezTo>
                  <a:cubicBezTo>
                    <a:pt x="87" y="1647"/>
                    <a:pt x="104" y="1631"/>
                    <a:pt x="104" y="1631"/>
                  </a:cubicBezTo>
                  <a:cubicBezTo>
                    <a:pt x="148" y="1588"/>
                    <a:pt x="148" y="1588"/>
                    <a:pt x="148" y="1588"/>
                  </a:cubicBezTo>
                  <a:cubicBezTo>
                    <a:pt x="148" y="1588"/>
                    <a:pt x="163" y="1570"/>
                    <a:pt x="189" y="1571"/>
                  </a:cubicBezTo>
                  <a:cubicBezTo>
                    <a:pt x="214" y="1570"/>
                    <a:pt x="230" y="1588"/>
                    <a:pt x="230" y="1588"/>
                  </a:cubicBezTo>
                  <a:cubicBezTo>
                    <a:pt x="439" y="1781"/>
                    <a:pt x="439" y="1781"/>
                    <a:pt x="439" y="1781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676" y="80"/>
                    <a:pt x="676" y="80"/>
                    <a:pt x="676" y="80"/>
                  </a:cubicBezTo>
                  <a:cubicBezTo>
                    <a:pt x="677" y="1781"/>
                    <a:pt x="677" y="1781"/>
                    <a:pt x="677" y="1781"/>
                  </a:cubicBezTo>
                  <a:cubicBezTo>
                    <a:pt x="885" y="1579"/>
                    <a:pt x="885" y="1579"/>
                    <a:pt x="885" y="1579"/>
                  </a:cubicBezTo>
                  <a:cubicBezTo>
                    <a:pt x="885" y="1579"/>
                    <a:pt x="901" y="1562"/>
                    <a:pt x="926" y="1562"/>
                  </a:cubicBezTo>
                  <a:cubicBezTo>
                    <a:pt x="951" y="1562"/>
                    <a:pt x="967" y="1579"/>
                    <a:pt x="967" y="1579"/>
                  </a:cubicBezTo>
                  <a:cubicBezTo>
                    <a:pt x="1011" y="1622"/>
                    <a:pt x="1011" y="1622"/>
                    <a:pt x="1011" y="1622"/>
                  </a:cubicBezTo>
                  <a:cubicBezTo>
                    <a:pt x="1011" y="1622"/>
                    <a:pt x="1029" y="1639"/>
                    <a:pt x="1028" y="1664"/>
                  </a:cubicBezTo>
                  <a:cubicBezTo>
                    <a:pt x="1028" y="1689"/>
                    <a:pt x="1011" y="1705"/>
                    <a:pt x="1011" y="1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A4CA02FF-8616-1265-524F-ED608E2C9B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" y="1173"/>
              <a:ext cx="180" cy="289"/>
            </a:xfrm>
            <a:custGeom>
              <a:avLst/>
              <a:gdLst>
                <a:gd name="T0" fmla="*/ 1389 w 1391"/>
                <a:gd name="T1" fmla="*/ 1659 h 2223"/>
                <a:gd name="T2" fmla="*/ 1389 w 1391"/>
                <a:gd name="T3" fmla="*/ 1658 h 2223"/>
                <a:gd name="T4" fmla="*/ 1356 w 1391"/>
                <a:gd name="T5" fmla="*/ 1581 h 2223"/>
                <a:gd name="T6" fmla="*/ 1286 w 1391"/>
                <a:gd name="T7" fmla="*/ 1511 h 2223"/>
                <a:gd name="T8" fmla="*/ 1207 w 1391"/>
                <a:gd name="T9" fmla="*/ 1477 h 2223"/>
                <a:gd name="T10" fmla="*/ 1206 w 1391"/>
                <a:gd name="T11" fmla="*/ 1477 h 2223"/>
                <a:gd name="T12" fmla="*/ 1118 w 1391"/>
                <a:gd name="T13" fmla="*/ 1512 h 2223"/>
                <a:gd name="T14" fmla="*/ 1031 w 1391"/>
                <a:gd name="T15" fmla="*/ 1593 h 2223"/>
                <a:gd name="T16" fmla="*/ 1031 w 1391"/>
                <a:gd name="T17" fmla="*/ 0 h 2223"/>
                <a:gd name="T18" fmla="*/ 0 w 1391"/>
                <a:gd name="T19" fmla="*/ 0 h 2223"/>
                <a:gd name="T20" fmla="*/ 0 w 1391"/>
                <a:gd name="T21" fmla="*/ 397 h 2223"/>
                <a:gd name="T22" fmla="*/ 634 w 1391"/>
                <a:gd name="T23" fmla="*/ 397 h 2223"/>
                <a:gd name="T24" fmla="*/ 634 w 1391"/>
                <a:gd name="T25" fmla="*/ 1593 h 2223"/>
                <a:gd name="T26" fmla="*/ 548 w 1391"/>
                <a:gd name="T27" fmla="*/ 1520 h 2223"/>
                <a:gd name="T28" fmla="*/ 481 w 1391"/>
                <a:gd name="T29" fmla="*/ 1486 h 2223"/>
                <a:gd name="T30" fmla="*/ 460 w 1391"/>
                <a:gd name="T31" fmla="*/ 1485 h 2223"/>
                <a:gd name="T32" fmla="*/ 459 w 1391"/>
                <a:gd name="T33" fmla="*/ 1485 h 2223"/>
                <a:gd name="T34" fmla="*/ 380 w 1391"/>
                <a:gd name="T35" fmla="*/ 1520 h 2223"/>
                <a:gd name="T36" fmla="*/ 312 w 1391"/>
                <a:gd name="T37" fmla="*/ 1588 h 2223"/>
                <a:gd name="T38" fmla="*/ 277 w 1391"/>
                <a:gd name="T39" fmla="*/ 1664 h 2223"/>
                <a:gd name="T40" fmla="*/ 277 w 1391"/>
                <a:gd name="T41" fmla="*/ 1667 h 2223"/>
                <a:gd name="T42" fmla="*/ 277 w 1391"/>
                <a:gd name="T43" fmla="*/ 1667 h 2223"/>
                <a:gd name="T44" fmla="*/ 312 w 1391"/>
                <a:gd name="T45" fmla="*/ 1756 h 2223"/>
                <a:gd name="T46" fmla="*/ 769 w 1391"/>
                <a:gd name="T47" fmla="*/ 2196 h 2223"/>
                <a:gd name="T48" fmla="*/ 833 w 1391"/>
                <a:gd name="T49" fmla="*/ 2223 h 2223"/>
                <a:gd name="T50" fmla="*/ 898 w 1391"/>
                <a:gd name="T51" fmla="*/ 2196 h 2223"/>
                <a:gd name="T52" fmla="*/ 1356 w 1391"/>
                <a:gd name="T53" fmla="*/ 1746 h 2223"/>
                <a:gd name="T54" fmla="*/ 1389 w 1391"/>
                <a:gd name="T55" fmla="*/ 1659 h 2223"/>
                <a:gd name="T56" fmla="*/ 1286 w 1391"/>
                <a:gd name="T57" fmla="*/ 1704 h 2223"/>
                <a:gd name="T58" fmla="*/ 866 w 1391"/>
                <a:gd name="T59" fmla="*/ 2118 h 2223"/>
                <a:gd name="T60" fmla="*/ 833 w 1391"/>
                <a:gd name="T61" fmla="*/ 2132 h 2223"/>
                <a:gd name="T62" fmla="*/ 801 w 1391"/>
                <a:gd name="T63" fmla="*/ 2118 h 2223"/>
                <a:gd name="T64" fmla="*/ 379 w 1391"/>
                <a:gd name="T65" fmla="*/ 1713 h 2223"/>
                <a:gd name="T66" fmla="*/ 362 w 1391"/>
                <a:gd name="T67" fmla="*/ 1672 h 2223"/>
                <a:gd name="T68" fmla="*/ 379 w 1391"/>
                <a:gd name="T69" fmla="*/ 1631 h 2223"/>
                <a:gd name="T70" fmla="*/ 423 w 1391"/>
                <a:gd name="T71" fmla="*/ 1587 h 2223"/>
                <a:gd name="T72" fmla="*/ 464 w 1391"/>
                <a:gd name="T73" fmla="*/ 1570 h 2223"/>
                <a:gd name="T74" fmla="*/ 506 w 1391"/>
                <a:gd name="T75" fmla="*/ 1587 h 2223"/>
                <a:gd name="T76" fmla="*/ 714 w 1391"/>
                <a:gd name="T77" fmla="*/ 1780 h 2223"/>
                <a:gd name="T78" fmla="*/ 714 w 1391"/>
                <a:gd name="T79" fmla="*/ 317 h 2223"/>
                <a:gd name="T80" fmla="*/ 81 w 1391"/>
                <a:gd name="T81" fmla="*/ 317 h 2223"/>
                <a:gd name="T82" fmla="*/ 81 w 1391"/>
                <a:gd name="T83" fmla="*/ 79 h 2223"/>
                <a:gd name="T84" fmla="*/ 952 w 1391"/>
                <a:gd name="T85" fmla="*/ 79 h 2223"/>
                <a:gd name="T86" fmla="*/ 952 w 1391"/>
                <a:gd name="T87" fmla="*/ 1780 h 2223"/>
                <a:gd name="T88" fmla="*/ 1160 w 1391"/>
                <a:gd name="T89" fmla="*/ 1578 h 2223"/>
                <a:gd name="T90" fmla="*/ 1202 w 1391"/>
                <a:gd name="T91" fmla="*/ 1561 h 2223"/>
                <a:gd name="T92" fmla="*/ 1242 w 1391"/>
                <a:gd name="T93" fmla="*/ 1578 h 2223"/>
                <a:gd name="T94" fmla="*/ 1286 w 1391"/>
                <a:gd name="T95" fmla="*/ 1622 h 2223"/>
                <a:gd name="T96" fmla="*/ 1303 w 1391"/>
                <a:gd name="T97" fmla="*/ 1663 h 2223"/>
                <a:gd name="T98" fmla="*/ 1286 w 1391"/>
                <a:gd name="T99" fmla="*/ 1704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1" h="2223">
                  <a:moveTo>
                    <a:pt x="1389" y="1659"/>
                  </a:moveTo>
                  <a:cubicBezTo>
                    <a:pt x="1389" y="1659"/>
                    <a:pt x="1389" y="1658"/>
                    <a:pt x="1389" y="1658"/>
                  </a:cubicBezTo>
                  <a:cubicBezTo>
                    <a:pt x="1388" y="1626"/>
                    <a:pt x="1370" y="1595"/>
                    <a:pt x="1356" y="1581"/>
                  </a:cubicBezTo>
                  <a:cubicBezTo>
                    <a:pt x="1286" y="1511"/>
                    <a:pt x="1286" y="1511"/>
                    <a:pt x="1286" y="1511"/>
                  </a:cubicBezTo>
                  <a:cubicBezTo>
                    <a:pt x="1272" y="1498"/>
                    <a:pt x="1245" y="1479"/>
                    <a:pt x="1207" y="1477"/>
                  </a:cubicBezTo>
                  <a:cubicBezTo>
                    <a:pt x="1207" y="1477"/>
                    <a:pt x="1206" y="1477"/>
                    <a:pt x="1206" y="1477"/>
                  </a:cubicBezTo>
                  <a:cubicBezTo>
                    <a:pt x="1166" y="1476"/>
                    <a:pt x="1137" y="1493"/>
                    <a:pt x="1118" y="1512"/>
                  </a:cubicBezTo>
                  <a:cubicBezTo>
                    <a:pt x="1031" y="1593"/>
                    <a:pt x="1031" y="1593"/>
                    <a:pt x="1031" y="1593"/>
                  </a:cubicBezTo>
                  <a:cubicBezTo>
                    <a:pt x="1031" y="0"/>
                    <a:pt x="1031" y="0"/>
                    <a:pt x="10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634" y="397"/>
                    <a:pt x="634" y="397"/>
                    <a:pt x="634" y="397"/>
                  </a:cubicBezTo>
                  <a:cubicBezTo>
                    <a:pt x="634" y="1593"/>
                    <a:pt x="634" y="1593"/>
                    <a:pt x="634" y="1593"/>
                  </a:cubicBezTo>
                  <a:cubicBezTo>
                    <a:pt x="548" y="1520"/>
                    <a:pt x="548" y="1520"/>
                    <a:pt x="548" y="1520"/>
                  </a:cubicBezTo>
                  <a:cubicBezTo>
                    <a:pt x="533" y="1505"/>
                    <a:pt x="511" y="1491"/>
                    <a:pt x="481" y="1486"/>
                  </a:cubicBezTo>
                  <a:cubicBezTo>
                    <a:pt x="474" y="1485"/>
                    <a:pt x="467" y="1485"/>
                    <a:pt x="460" y="1485"/>
                  </a:cubicBezTo>
                  <a:cubicBezTo>
                    <a:pt x="459" y="1485"/>
                    <a:pt x="459" y="1485"/>
                    <a:pt x="459" y="1485"/>
                  </a:cubicBezTo>
                  <a:cubicBezTo>
                    <a:pt x="420" y="1487"/>
                    <a:pt x="394" y="1506"/>
                    <a:pt x="380" y="1520"/>
                  </a:cubicBezTo>
                  <a:cubicBezTo>
                    <a:pt x="312" y="1588"/>
                    <a:pt x="312" y="1588"/>
                    <a:pt x="312" y="1588"/>
                  </a:cubicBezTo>
                  <a:cubicBezTo>
                    <a:pt x="312" y="1588"/>
                    <a:pt x="280" y="1617"/>
                    <a:pt x="277" y="1664"/>
                  </a:cubicBezTo>
                  <a:cubicBezTo>
                    <a:pt x="277" y="1665"/>
                    <a:pt x="277" y="1666"/>
                    <a:pt x="277" y="1667"/>
                  </a:cubicBezTo>
                  <a:cubicBezTo>
                    <a:pt x="277" y="1667"/>
                    <a:pt x="277" y="1667"/>
                    <a:pt x="277" y="1667"/>
                  </a:cubicBezTo>
                  <a:cubicBezTo>
                    <a:pt x="276" y="1707"/>
                    <a:pt x="293" y="1737"/>
                    <a:pt x="312" y="1756"/>
                  </a:cubicBezTo>
                  <a:cubicBezTo>
                    <a:pt x="769" y="2196"/>
                    <a:pt x="769" y="2196"/>
                    <a:pt x="769" y="2196"/>
                  </a:cubicBezTo>
                  <a:cubicBezTo>
                    <a:pt x="771" y="2197"/>
                    <a:pt x="793" y="2223"/>
                    <a:pt x="833" y="2223"/>
                  </a:cubicBezTo>
                  <a:cubicBezTo>
                    <a:pt x="871" y="2223"/>
                    <a:pt x="896" y="2198"/>
                    <a:pt x="898" y="2196"/>
                  </a:cubicBezTo>
                  <a:cubicBezTo>
                    <a:pt x="1356" y="1746"/>
                    <a:pt x="1356" y="1746"/>
                    <a:pt x="1356" y="1746"/>
                  </a:cubicBezTo>
                  <a:cubicBezTo>
                    <a:pt x="1374" y="1727"/>
                    <a:pt x="1391" y="1693"/>
                    <a:pt x="1389" y="1659"/>
                  </a:cubicBezTo>
                  <a:close/>
                  <a:moveTo>
                    <a:pt x="1286" y="1704"/>
                  </a:moveTo>
                  <a:cubicBezTo>
                    <a:pt x="1286" y="1704"/>
                    <a:pt x="866" y="2118"/>
                    <a:pt x="866" y="2118"/>
                  </a:cubicBezTo>
                  <a:cubicBezTo>
                    <a:pt x="866" y="2118"/>
                    <a:pt x="853" y="2132"/>
                    <a:pt x="833" y="2132"/>
                  </a:cubicBezTo>
                  <a:cubicBezTo>
                    <a:pt x="812" y="2131"/>
                    <a:pt x="801" y="2118"/>
                    <a:pt x="801" y="2118"/>
                  </a:cubicBezTo>
                  <a:cubicBezTo>
                    <a:pt x="379" y="1713"/>
                    <a:pt x="379" y="1713"/>
                    <a:pt x="379" y="1713"/>
                  </a:cubicBezTo>
                  <a:cubicBezTo>
                    <a:pt x="379" y="1713"/>
                    <a:pt x="362" y="1698"/>
                    <a:pt x="362" y="1672"/>
                  </a:cubicBezTo>
                  <a:cubicBezTo>
                    <a:pt x="362" y="1646"/>
                    <a:pt x="379" y="1631"/>
                    <a:pt x="379" y="1631"/>
                  </a:cubicBezTo>
                  <a:cubicBezTo>
                    <a:pt x="423" y="1587"/>
                    <a:pt x="423" y="1587"/>
                    <a:pt x="423" y="1587"/>
                  </a:cubicBezTo>
                  <a:cubicBezTo>
                    <a:pt x="423" y="1587"/>
                    <a:pt x="438" y="1570"/>
                    <a:pt x="464" y="1570"/>
                  </a:cubicBezTo>
                  <a:cubicBezTo>
                    <a:pt x="490" y="1570"/>
                    <a:pt x="506" y="1587"/>
                    <a:pt x="506" y="1587"/>
                  </a:cubicBezTo>
                  <a:cubicBezTo>
                    <a:pt x="714" y="1780"/>
                    <a:pt x="714" y="1780"/>
                    <a:pt x="714" y="1780"/>
                  </a:cubicBezTo>
                  <a:cubicBezTo>
                    <a:pt x="714" y="317"/>
                    <a:pt x="714" y="317"/>
                    <a:pt x="714" y="317"/>
                  </a:cubicBezTo>
                  <a:cubicBezTo>
                    <a:pt x="81" y="317"/>
                    <a:pt x="81" y="317"/>
                    <a:pt x="81" y="317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952" y="79"/>
                    <a:pt x="952" y="79"/>
                    <a:pt x="952" y="79"/>
                  </a:cubicBezTo>
                  <a:cubicBezTo>
                    <a:pt x="952" y="1780"/>
                    <a:pt x="952" y="1780"/>
                    <a:pt x="952" y="1780"/>
                  </a:cubicBezTo>
                  <a:cubicBezTo>
                    <a:pt x="1160" y="1578"/>
                    <a:pt x="1160" y="1578"/>
                    <a:pt x="1160" y="1578"/>
                  </a:cubicBezTo>
                  <a:cubicBezTo>
                    <a:pt x="1160" y="1578"/>
                    <a:pt x="1176" y="1561"/>
                    <a:pt x="1202" y="1561"/>
                  </a:cubicBezTo>
                  <a:cubicBezTo>
                    <a:pt x="1226" y="1561"/>
                    <a:pt x="1242" y="1578"/>
                    <a:pt x="1242" y="1578"/>
                  </a:cubicBezTo>
                  <a:cubicBezTo>
                    <a:pt x="1286" y="1622"/>
                    <a:pt x="1286" y="1622"/>
                    <a:pt x="1286" y="1622"/>
                  </a:cubicBezTo>
                  <a:cubicBezTo>
                    <a:pt x="1286" y="1622"/>
                    <a:pt x="1304" y="1638"/>
                    <a:pt x="1303" y="1663"/>
                  </a:cubicBezTo>
                  <a:cubicBezTo>
                    <a:pt x="1304" y="1689"/>
                    <a:pt x="1286" y="1704"/>
                    <a:pt x="1286" y="17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64E23-80E2-9EE6-5F14-CDA076EC430F}"/>
              </a:ext>
            </a:extLst>
          </p:cNvPr>
          <p:cNvSpPr/>
          <p:nvPr/>
        </p:nvSpPr>
        <p:spPr>
          <a:xfrm>
            <a:off x="3725585" y="1531617"/>
            <a:ext cx="1008000" cy="10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9" name="Group 188">
            <a:extLst>
              <a:ext uri="{FF2B5EF4-FFF2-40B4-BE49-F238E27FC236}">
                <a16:creationId xmlns:a16="http://schemas.microsoft.com/office/drawing/2014/main" id="{CD387236-5AED-EBE3-B624-B2D627C996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78760" y="1751936"/>
            <a:ext cx="485775" cy="539750"/>
            <a:chOff x="267" y="2203"/>
            <a:chExt cx="306" cy="340"/>
          </a:xfrm>
          <a:solidFill>
            <a:schemeClr val="bg1"/>
          </a:solidFill>
        </p:grpSpPr>
        <p:sp>
          <p:nvSpPr>
            <p:cNvPr id="20" name="Freeform 189">
              <a:extLst>
                <a:ext uri="{FF2B5EF4-FFF2-40B4-BE49-F238E27FC236}">
                  <a16:creationId xmlns:a16="http://schemas.microsoft.com/office/drawing/2014/main" id="{3E8111BC-B810-B005-3F47-84FCCCA33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" y="2313"/>
              <a:ext cx="120" cy="120"/>
            </a:xfrm>
            <a:custGeom>
              <a:avLst/>
              <a:gdLst>
                <a:gd name="T0" fmla="*/ 458 w 916"/>
                <a:gd name="T1" fmla="*/ 916 h 916"/>
                <a:gd name="T2" fmla="*/ 0 w 916"/>
                <a:gd name="T3" fmla="*/ 458 h 916"/>
                <a:gd name="T4" fmla="*/ 458 w 916"/>
                <a:gd name="T5" fmla="*/ 0 h 916"/>
                <a:gd name="T6" fmla="*/ 916 w 916"/>
                <a:gd name="T7" fmla="*/ 458 h 916"/>
                <a:gd name="T8" fmla="*/ 458 w 916"/>
                <a:gd name="T9" fmla="*/ 916 h 916"/>
                <a:gd name="T10" fmla="*/ 458 w 916"/>
                <a:gd name="T11" fmla="*/ 80 h 916"/>
                <a:gd name="T12" fmla="*/ 80 w 916"/>
                <a:gd name="T13" fmla="*/ 458 h 916"/>
                <a:gd name="T14" fmla="*/ 458 w 916"/>
                <a:gd name="T15" fmla="*/ 836 h 916"/>
                <a:gd name="T16" fmla="*/ 836 w 916"/>
                <a:gd name="T17" fmla="*/ 458 h 916"/>
                <a:gd name="T18" fmla="*/ 458 w 916"/>
                <a:gd name="T19" fmla="*/ 8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6" h="916">
                  <a:moveTo>
                    <a:pt x="458" y="916"/>
                  </a:moveTo>
                  <a:cubicBezTo>
                    <a:pt x="206" y="916"/>
                    <a:pt x="0" y="710"/>
                    <a:pt x="0" y="458"/>
                  </a:cubicBezTo>
                  <a:cubicBezTo>
                    <a:pt x="0" y="206"/>
                    <a:pt x="206" y="0"/>
                    <a:pt x="458" y="0"/>
                  </a:cubicBezTo>
                  <a:cubicBezTo>
                    <a:pt x="710" y="0"/>
                    <a:pt x="916" y="206"/>
                    <a:pt x="916" y="458"/>
                  </a:cubicBezTo>
                  <a:cubicBezTo>
                    <a:pt x="916" y="710"/>
                    <a:pt x="710" y="916"/>
                    <a:pt x="458" y="916"/>
                  </a:cubicBezTo>
                  <a:close/>
                  <a:moveTo>
                    <a:pt x="458" y="80"/>
                  </a:moveTo>
                  <a:cubicBezTo>
                    <a:pt x="250" y="80"/>
                    <a:pt x="80" y="250"/>
                    <a:pt x="80" y="458"/>
                  </a:cubicBezTo>
                  <a:cubicBezTo>
                    <a:pt x="80" y="666"/>
                    <a:pt x="250" y="836"/>
                    <a:pt x="458" y="836"/>
                  </a:cubicBezTo>
                  <a:cubicBezTo>
                    <a:pt x="666" y="836"/>
                    <a:pt x="836" y="666"/>
                    <a:pt x="836" y="458"/>
                  </a:cubicBezTo>
                  <a:cubicBezTo>
                    <a:pt x="836" y="250"/>
                    <a:pt x="666" y="80"/>
                    <a:pt x="45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90">
              <a:extLst>
                <a:ext uri="{FF2B5EF4-FFF2-40B4-BE49-F238E27FC236}">
                  <a16:creationId xmlns:a16="http://schemas.microsoft.com/office/drawing/2014/main" id="{2F0E2E87-6B00-BEE9-2490-35F964026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" y="2274"/>
              <a:ext cx="54" cy="52"/>
            </a:xfrm>
            <a:custGeom>
              <a:avLst/>
              <a:gdLst>
                <a:gd name="T0" fmla="*/ 202 w 415"/>
                <a:gd name="T1" fmla="*/ 394 h 394"/>
                <a:gd name="T2" fmla="*/ 9 w 415"/>
                <a:gd name="T3" fmla="*/ 231 h 394"/>
                <a:gd name="T4" fmla="*/ 9 w 415"/>
                <a:gd name="T5" fmla="*/ 231 h 394"/>
                <a:gd name="T6" fmla="*/ 42 w 415"/>
                <a:gd name="T7" fmla="*/ 84 h 394"/>
                <a:gd name="T8" fmla="*/ 168 w 415"/>
                <a:gd name="T9" fmla="*/ 3 h 394"/>
                <a:gd name="T10" fmla="*/ 171 w 415"/>
                <a:gd name="T11" fmla="*/ 3 h 394"/>
                <a:gd name="T12" fmla="*/ 203 w 415"/>
                <a:gd name="T13" fmla="*/ 0 h 394"/>
                <a:gd name="T14" fmla="*/ 397 w 415"/>
                <a:gd name="T15" fmla="*/ 162 h 394"/>
                <a:gd name="T16" fmla="*/ 238 w 415"/>
                <a:gd name="T17" fmla="*/ 391 h 394"/>
                <a:gd name="T18" fmla="*/ 235 w 415"/>
                <a:gd name="T19" fmla="*/ 391 h 394"/>
                <a:gd name="T20" fmla="*/ 202 w 415"/>
                <a:gd name="T21" fmla="*/ 394 h 394"/>
                <a:gd name="T22" fmla="*/ 88 w 415"/>
                <a:gd name="T23" fmla="*/ 218 h 394"/>
                <a:gd name="T24" fmla="*/ 202 w 415"/>
                <a:gd name="T25" fmla="*/ 314 h 394"/>
                <a:gd name="T26" fmla="*/ 224 w 415"/>
                <a:gd name="T27" fmla="*/ 312 h 394"/>
                <a:gd name="T28" fmla="*/ 318 w 415"/>
                <a:gd name="T29" fmla="*/ 176 h 394"/>
                <a:gd name="T30" fmla="*/ 203 w 415"/>
                <a:gd name="T31" fmla="*/ 80 h 394"/>
                <a:gd name="T32" fmla="*/ 182 w 415"/>
                <a:gd name="T33" fmla="*/ 82 h 394"/>
                <a:gd name="T34" fmla="*/ 108 w 415"/>
                <a:gd name="T35" fmla="*/ 129 h 394"/>
                <a:gd name="T36" fmla="*/ 108 w 415"/>
                <a:gd name="T37" fmla="*/ 130 h 394"/>
                <a:gd name="T38" fmla="*/ 88 w 415"/>
                <a:gd name="T39" fmla="*/ 21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94">
                  <a:moveTo>
                    <a:pt x="202" y="394"/>
                  </a:moveTo>
                  <a:cubicBezTo>
                    <a:pt x="107" y="394"/>
                    <a:pt x="26" y="325"/>
                    <a:pt x="9" y="231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0" y="179"/>
                    <a:pt x="12" y="127"/>
                    <a:pt x="42" y="84"/>
                  </a:cubicBezTo>
                  <a:cubicBezTo>
                    <a:pt x="71" y="42"/>
                    <a:pt x="116" y="13"/>
                    <a:pt x="168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81" y="1"/>
                    <a:pt x="192" y="0"/>
                    <a:pt x="203" y="0"/>
                  </a:cubicBezTo>
                  <a:cubicBezTo>
                    <a:pt x="299" y="0"/>
                    <a:pt x="380" y="68"/>
                    <a:pt x="397" y="162"/>
                  </a:cubicBezTo>
                  <a:cubicBezTo>
                    <a:pt x="415" y="269"/>
                    <a:pt x="344" y="371"/>
                    <a:pt x="238" y="391"/>
                  </a:cubicBezTo>
                  <a:cubicBezTo>
                    <a:pt x="235" y="391"/>
                    <a:pt x="235" y="391"/>
                    <a:pt x="235" y="391"/>
                  </a:cubicBezTo>
                  <a:cubicBezTo>
                    <a:pt x="226" y="392"/>
                    <a:pt x="215" y="394"/>
                    <a:pt x="202" y="394"/>
                  </a:cubicBezTo>
                  <a:close/>
                  <a:moveTo>
                    <a:pt x="88" y="218"/>
                  </a:moveTo>
                  <a:cubicBezTo>
                    <a:pt x="98" y="273"/>
                    <a:pt x="146" y="314"/>
                    <a:pt x="202" y="314"/>
                  </a:cubicBezTo>
                  <a:cubicBezTo>
                    <a:pt x="210" y="314"/>
                    <a:pt x="216" y="313"/>
                    <a:pt x="224" y="312"/>
                  </a:cubicBezTo>
                  <a:cubicBezTo>
                    <a:pt x="287" y="300"/>
                    <a:pt x="329" y="239"/>
                    <a:pt x="318" y="176"/>
                  </a:cubicBezTo>
                  <a:cubicBezTo>
                    <a:pt x="308" y="121"/>
                    <a:pt x="260" y="80"/>
                    <a:pt x="203" y="80"/>
                  </a:cubicBezTo>
                  <a:cubicBezTo>
                    <a:pt x="197" y="80"/>
                    <a:pt x="189" y="81"/>
                    <a:pt x="182" y="82"/>
                  </a:cubicBezTo>
                  <a:cubicBezTo>
                    <a:pt x="151" y="88"/>
                    <a:pt x="125" y="104"/>
                    <a:pt x="108" y="129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90" y="156"/>
                    <a:pt x="83" y="186"/>
                    <a:pt x="88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1">
              <a:extLst>
                <a:ext uri="{FF2B5EF4-FFF2-40B4-BE49-F238E27FC236}">
                  <a16:creationId xmlns:a16="http://schemas.microsoft.com/office/drawing/2014/main" id="{C7B0A379-276A-636A-6432-9D4D7A023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" y="2274"/>
              <a:ext cx="54" cy="52"/>
            </a:xfrm>
            <a:custGeom>
              <a:avLst/>
              <a:gdLst>
                <a:gd name="T0" fmla="*/ 203 w 407"/>
                <a:gd name="T1" fmla="*/ 394 h 394"/>
                <a:gd name="T2" fmla="*/ 172 w 407"/>
                <a:gd name="T3" fmla="*/ 391 h 394"/>
                <a:gd name="T4" fmla="*/ 169 w 407"/>
                <a:gd name="T5" fmla="*/ 391 h 394"/>
                <a:gd name="T6" fmla="*/ 41 w 407"/>
                <a:gd name="T7" fmla="*/ 309 h 394"/>
                <a:gd name="T8" fmla="*/ 10 w 407"/>
                <a:gd name="T9" fmla="*/ 162 h 394"/>
                <a:gd name="T10" fmla="*/ 203 w 407"/>
                <a:gd name="T11" fmla="*/ 0 h 394"/>
                <a:gd name="T12" fmla="*/ 233 w 407"/>
                <a:gd name="T13" fmla="*/ 2 h 394"/>
                <a:gd name="T14" fmla="*/ 238 w 407"/>
                <a:gd name="T15" fmla="*/ 3 h 394"/>
                <a:gd name="T16" fmla="*/ 365 w 407"/>
                <a:gd name="T17" fmla="*/ 84 h 394"/>
                <a:gd name="T18" fmla="*/ 398 w 407"/>
                <a:gd name="T19" fmla="*/ 231 h 394"/>
                <a:gd name="T20" fmla="*/ 203 w 407"/>
                <a:gd name="T21" fmla="*/ 394 h 394"/>
                <a:gd name="T22" fmla="*/ 183 w 407"/>
                <a:gd name="T23" fmla="*/ 312 h 394"/>
                <a:gd name="T24" fmla="*/ 203 w 407"/>
                <a:gd name="T25" fmla="*/ 314 h 394"/>
                <a:gd name="T26" fmla="*/ 319 w 407"/>
                <a:gd name="T27" fmla="*/ 217 h 394"/>
                <a:gd name="T28" fmla="*/ 299 w 407"/>
                <a:gd name="T29" fmla="*/ 130 h 394"/>
                <a:gd name="T30" fmla="*/ 226 w 407"/>
                <a:gd name="T31" fmla="*/ 82 h 394"/>
                <a:gd name="T32" fmla="*/ 224 w 407"/>
                <a:gd name="T33" fmla="*/ 82 h 394"/>
                <a:gd name="T34" fmla="*/ 203 w 407"/>
                <a:gd name="T35" fmla="*/ 80 h 394"/>
                <a:gd name="T36" fmla="*/ 89 w 407"/>
                <a:gd name="T37" fmla="*/ 177 h 394"/>
                <a:gd name="T38" fmla="*/ 107 w 407"/>
                <a:gd name="T39" fmla="*/ 263 h 394"/>
                <a:gd name="T40" fmla="*/ 183 w 407"/>
                <a:gd name="T41" fmla="*/ 31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394">
                  <a:moveTo>
                    <a:pt x="203" y="394"/>
                  </a:moveTo>
                  <a:cubicBezTo>
                    <a:pt x="192" y="394"/>
                    <a:pt x="181" y="393"/>
                    <a:pt x="172" y="391"/>
                  </a:cubicBezTo>
                  <a:cubicBezTo>
                    <a:pt x="169" y="391"/>
                    <a:pt x="169" y="391"/>
                    <a:pt x="169" y="391"/>
                  </a:cubicBezTo>
                  <a:cubicBezTo>
                    <a:pt x="117" y="381"/>
                    <a:pt x="71" y="352"/>
                    <a:pt x="41" y="309"/>
                  </a:cubicBezTo>
                  <a:cubicBezTo>
                    <a:pt x="12" y="266"/>
                    <a:pt x="0" y="214"/>
                    <a:pt x="10" y="162"/>
                  </a:cubicBezTo>
                  <a:cubicBezTo>
                    <a:pt x="27" y="68"/>
                    <a:pt x="108" y="0"/>
                    <a:pt x="203" y="0"/>
                  </a:cubicBezTo>
                  <a:cubicBezTo>
                    <a:pt x="214" y="0"/>
                    <a:pt x="223" y="1"/>
                    <a:pt x="233" y="2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90" y="12"/>
                    <a:pt x="335" y="41"/>
                    <a:pt x="365" y="84"/>
                  </a:cubicBezTo>
                  <a:cubicBezTo>
                    <a:pt x="395" y="127"/>
                    <a:pt x="407" y="180"/>
                    <a:pt x="398" y="231"/>
                  </a:cubicBezTo>
                  <a:cubicBezTo>
                    <a:pt x="381" y="326"/>
                    <a:pt x="299" y="394"/>
                    <a:pt x="203" y="394"/>
                  </a:cubicBezTo>
                  <a:close/>
                  <a:moveTo>
                    <a:pt x="183" y="312"/>
                  </a:moveTo>
                  <a:cubicBezTo>
                    <a:pt x="190" y="313"/>
                    <a:pt x="197" y="314"/>
                    <a:pt x="203" y="314"/>
                  </a:cubicBezTo>
                  <a:cubicBezTo>
                    <a:pt x="260" y="314"/>
                    <a:pt x="309" y="273"/>
                    <a:pt x="319" y="217"/>
                  </a:cubicBezTo>
                  <a:cubicBezTo>
                    <a:pt x="324" y="187"/>
                    <a:pt x="317" y="156"/>
                    <a:pt x="299" y="130"/>
                  </a:cubicBezTo>
                  <a:cubicBezTo>
                    <a:pt x="282" y="104"/>
                    <a:pt x="255" y="87"/>
                    <a:pt x="226" y="82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16" y="81"/>
                    <a:pt x="209" y="80"/>
                    <a:pt x="203" y="80"/>
                  </a:cubicBezTo>
                  <a:cubicBezTo>
                    <a:pt x="147" y="80"/>
                    <a:pt x="99" y="121"/>
                    <a:pt x="89" y="177"/>
                  </a:cubicBezTo>
                  <a:cubicBezTo>
                    <a:pt x="83" y="207"/>
                    <a:pt x="90" y="238"/>
                    <a:pt x="107" y="263"/>
                  </a:cubicBezTo>
                  <a:cubicBezTo>
                    <a:pt x="125" y="289"/>
                    <a:pt x="152" y="306"/>
                    <a:pt x="183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2">
              <a:extLst>
                <a:ext uri="{FF2B5EF4-FFF2-40B4-BE49-F238E27FC236}">
                  <a16:creationId xmlns:a16="http://schemas.microsoft.com/office/drawing/2014/main" id="{EC8BC3EF-D9E4-5E91-7A71-57B8E60C40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" y="2492"/>
              <a:ext cx="52" cy="51"/>
            </a:xfrm>
            <a:custGeom>
              <a:avLst/>
              <a:gdLst>
                <a:gd name="T0" fmla="*/ 196 w 394"/>
                <a:gd name="T1" fmla="*/ 394 h 394"/>
                <a:gd name="T2" fmla="*/ 0 w 394"/>
                <a:gd name="T3" fmla="*/ 197 h 394"/>
                <a:gd name="T4" fmla="*/ 196 w 394"/>
                <a:gd name="T5" fmla="*/ 0 h 394"/>
                <a:gd name="T6" fmla="*/ 394 w 394"/>
                <a:gd name="T7" fmla="*/ 197 h 394"/>
                <a:gd name="T8" fmla="*/ 196 w 394"/>
                <a:gd name="T9" fmla="*/ 394 h 394"/>
                <a:gd name="T10" fmla="*/ 196 w 394"/>
                <a:gd name="T11" fmla="*/ 80 h 394"/>
                <a:gd name="T12" fmla="*/ 80 w 394"/>
                <a:gd name="T13" fmla="*/ 197 h 394"/>
                <a:gd name="T14" fmla="*/ 196 w 394"/>
                <a:gd name="T15" fmla="*/ 314 h 394"/>
                <a:gd name="T16" fmla="*/ 314 w 394"/>
                <a:gd name="T17" fmla="*/ 197 h 394"/>
                <a:gd name="T18" fmla="*/ 196 w 394"/>
                <a:gd name="T19" fmla="*/ 8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94">
                  <a:moveTo>
                    <a:pt x="196" y="394"/>
                  </a:moveTo>
                  <a:cubicBezTo>
                    <a:pt x="88" y="394"/>
                    <a:pt x="0" y="306"/>
                    <a:pt x="0" y="197"/>
                  </a:cubicBezTo>
                  <a:cubicBezTo>
                    <a:pt x="0" y="88"/>
                    <a:pt x="88" y="0"/>
                    <a:pt x="196" y="0"/>
                  </a:cubicBezTo>
                  <a:cubicBezTo>
                    <a:pt x="305" y="0"/>
                    <a:pt x="394" y="88"/>
                    <a:pt x="394" y="197"/>
                  </a:cubicBezTo>
                  <a:cubicBezTo>
                    <a:pt x="394" y="306"/>
                    <a:pt x="305" y="394"/>
                    <a:pt x="196" y="394"/>
                  </a:cubicBezTo>
                  <a:close/>
                  <a:moveTo>
                    <a:pt x="196" y="80"/>
                  </a:moveTo>
                  <a:cubicBezTo>
                    <a:pt x="132" y="80"/>
                    <a:pt x="80" y="133"/>
                    <a:pt x="80" y="197"/>
                  </a:cubicBezTo>
                  <a:cubicBezTo>
                    <a:pt x="80" y="261"/>
                    <a:pt x="132" y="314"/>
                    <a:pt x="196" y="314"/>
                  </a:cubicBezTo>
                  <a:cubicBezTo>
                    <a:pt x="261" y="314"/>
                    <a:pt x="314" y="261"/>
                    <a:pt x="314" y="197"/>
                  </a:cubicBezTo>
                  <a:cubicBezTo>
                    <a:pt x="314" y="133"/>
                    <a:pt x="261" y="80"/>
                    <a:pt x="1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3">
              <a:extLst>
                <a:ext uri="{FF2B5EF4-FFF2-40B4-BE49-F238E27FC236}">
                  <a16:creationId xmlns:a16="http://schemas.microsoft.com/office/drawing/2014/main" id="{50699AEA-82BF-A87D-6908-7CE6E9BC2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" y="2415"/>
              <a:ext cx="52" cy="51"/>
            </a:xfrm>
            <a:custGeom>
              <a:avLst/>
              <a:gdLst>
                <a:gd name="T0" fmla="*/ 197 w 393"/>
                <a:gd name="T1" fmla="*/ 393 h 393"/>
                <a:gd name="T2" fmla="*/ 0 w 393"/>
                <a:gd name="T3" fmla="*/ 197 h 393"/>
                <a:gd name="T4" fmla="*/ 197 w 393"/>
                <a:gd name="T5" fmla="*/ 0 h 393"/>
                <a:gd name="T6" fmla="*/ 393 w 393"/>
                <a:gd name="T7" fmla="*/ 197 h 393"/>
                <a:gd name="T8" fmla="*/ 197 w 393"/>
                <a:gd name="T9" fmla="*/ 393 h 393"/>
                <a:gd name="T10" fmla="*/ 197 w 393"/>
                <a:gd name="T11" fmla="*/ 80 h 393"/>
                <a:gd name="T12" fmla="*/ 80 w 393"/>
                <a:gd name="T13" fmla="*/ 197 h 393"/>
                <a:gd name="T14" fmla="*/ 197 w 393"/>
                <a:gd name="T15" fmla="*/ 313 h 393"/>
                <a:gd name="T16" fmla="*/ 313 w 393"/>
                <a:gd name="T17" fmla="*/ 197 h 393"/>
                <a:gd name="T18" fmla="*/ 197 w 393"/>
                <a:gd name="T19" fmla="*/ 8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3" h="393">
                  <a:moveTo>
                    <a:pt x="197" y="393"/>
                  </a:moveTo>
                  <a:cubicBezTo>
                    <a:pt x="88" y="393"/>
                    <a:pt x="0" y="305"/>
                    <a:pt x="0" y="197"/>
                  </a:cubicBezTo>
                  <a:cubicBezTo>
                    <a:pt x="0" y="88"/>
                    <a:pt x="88" y="0"/>
                    <a:pt x="197" y="0"/>
                  </a:cubicBezTo>
                  <a:cubicBezTo>
                    <a:pt x="305" y="0"/>
                    <a:pt x="393" y="88"/>
                    <a:pt x="393" y="197"/>
                  </a:cubicBezTo>
                  <a:cubicBezTo>
                    <a:pt x="393" y="305"/>
                    <a:pt x="305" y="393"/>
                    <a:pt x="197" y="393"/>
                  </a:cubicBezTo>
                  <a:close/>
                  <a:moveTo>
                    <a:pt x="197" y="80"/>
                  </a:moveTo>
                  <a:cubicBezTo>
                    <a:pt x="132" y="80"/>
                    <a:pt x="80" y="132"/>
                    <a:pt x="80" y="197"/>
                  </a:cubicBezTo>
                  <a:cubicBezTo>
                    <a:pt x="80" y="261"/>
                    <a:pt x="132" y="313"/>
                    <a:pt x="197" y="313"/>
                  </a:cubicBezTo>
                  <a:cubicBezTo>
                    <a:pt x="261" y="313"/>
                    <a:pt x="313" y="261"/>
                    <a:pt x="313" y="197"/>
                  </a:cubicBezTo>
                  <a:cubicBezTo>
                    <a:pt x="313" y="132"/>
                    <a:pt x="261" y="80"/>
                    <a:pt x="19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4">
              <a:extLst>
                <a:ext uri="{FF2B5EF4-FFF2-40B4-BE49-F238E27FC236}">
                  <a16:creationId xmlns:a16="http://schemas.microsoft.com/office/drawing/2014/main" id="{54340896-D241-8303-CF3D-B2A40FD0B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" y="2203"/>
              <a:ext cx="52" cy="52"/>
            </a:xfrm>
            <a:custGeom>
              <a:avLst/>
              <a:gdLst>
                <a:gd name="T0" fmla="*/ 196 w 394"/>
                <a:gd name="T1" fmla="*/ 394 h 394"/>
                <a:gd name="T2" fmla="*/ 0 w 394"/>
                <a:gd name="T3" fmla="*/ 198 h 394"/>
                <a:gd name="T4" fmla="*/ 196 w 394"/>
                <a:gd name="T5" fmla="*/ 0 h 394"/>
                <a:gd name="T6" fmla="*/ 394 w 394"/>
                <a:gd name="T7" fmla="*/ 198 h 394"/>
                <a:gd name="T8" fmla="*/ 196 w 394"/>
                <a:gd name="T9" fmla="*/ 394 h 394"/>
                <a:gd name="T10" fmla="*/ 196 w 394"/>
                <a:gd name="T11" fmla="*/ 80 h 394"/>
                <a:gd name="T12" fmla="*/ 80 w 394"/>
                <a:gd name="T13" fmla="*/ 198 h 394"/>
                <a:gd name="T14" fmla="*/ 196 w 394"/>
                <a:gd name="T15" fmla="*/ 314 h 394"/>
                <a:gd name="T16" fmla="*/ 314 w 394"/>
                <a:gd name="T17" fmla="*/ 198 h 394"/>
                <a:gd name="T18" fmla="*/ 196 w 394"/>
                <a:gd name="T19" fmla="*/ 8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94">
                  <a:moveTo>
                    <a:pt x="196" y="394"/>
                  </a:moveTo>
                  <a:cubicBezTo>
                    <a:pt x="88" y="394"/>
                    <a:pt x="0" y="306"/>
                    <a:pt x="0" y="198"/>
                  </a:cubicBezTo>
                  <a:cubicBezTo>
                    <a:pt x="0" y="89"/>
                    <a:pt x="88" y="0"/>
                    <a:pt x="196" y="0"/>
                  </a:cubicBezTo>
                  <a:cubicBezTo>
                    <a:pt x="305" y="0"/>
                    <a:pt x="394" y="89"/>
                    <a:pt x="394" y="198"/>
                  </a:cubicBezTo>
                  <a:cubicBezTo>
                    <a:pt x="394" y="306"/>
                    <a:pt x="305" y="394"/>
                    <a:pt x="196" y="394"/>
                  </a:cubicBezTo>
                  <a:close/>
                  <a:moveTo>
                    <a:pt x="196" y="80"/>
                  </a:moveTo>
                  <a:cubicBezTo>
                    <a:pt x="132" y="80"/>
                    <a:pt x="80" y="133"/>
                    <a:pt x="80" y="198"/>
                  </a:cubicBezTo>
                  <a:cubicBezTo>
                    <a:pt x="80" y="262"/>
                    <a:pt x="132" y="314"/>
                    <a:pt x="196" y="314"/>
                  </a:cubicBezTo>
                  <a:cubicBezTo>
                    <a:pt x="261" y="314"/>
                    <a:pt x="314" y="262"/>
                    <a:pt x="314" y="198"/>
                  </a:cubicBezTo>
                  <a:cubicBezTo>
                    <a:pt x="314" y="133"/>
                    <a:pt x="261" y="80"/>
                    <a:pt x="1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5">
              <a:extLst>
                <a:ext uri="{FF2B5EF4-FFF2-40B4-BE49-F238E27FC236}">
                  <a16:creationId xmlns:a16="http://schemas.microsoft.com/office/drawing/2014/main" id="{9230E8EE-1B71-51E6-B2F0-6524528EC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" y="2415"/>
              <a:ext cx="51" cy="51"/>
            </a:xfrm>
            <a:custGeom>
              <a:avLst/>
              <a:gdLst>
                <a:gd name="T0" fmla="*/ 197 w 393"/>
                <a:gd name="T1" fmla="*/ 394 h 394"/>
                <a:gd name="T2" fmla="*/ 0 w 393"/>
                <a:gd name="T3" fmla="*/ 198 h 394"/>
                <a:gd name="T4" fmla="*/ 197 w 393"/>
                <a:gd name="T5" fmla="*/ 0 h 394"/>
                <a:gd name="T6" fmla="*/ 393 w 393"/>
                <a:gd name="T7" fmla="*/ 198 h 394"/>
                <a:gd name="T8" fmla="*/ 197 w 393"/>
                <a:gd name="T9" fmla="*/ 394 h 394"/>
                <a:gd name="T10" fmla="*/ 197 w 393"/>
                <a:gd name="T11" fmla="*/ 80 h 394"/>
                <a:gd name="T12" fmla="*/ 80 w 393"/>
                <a:gd name="T13" fmla="*/ 198 h 394"/>
                <a:gd name="T14" fmla="*/ 197 w 393"/>
                <a:gd name="T15" fmla="*/ 314 h 394"/>
                <a:gd name="T16" fmla="*/ 313 w 393"/>
                <a:gd name="T17" fmla="*/ 198 h 394"/>
                <a:gd name="T18" fmla="*/ 197 w 393"/>
                <a:gd name="T19" fmla="*/ 8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3" h="394">
                  <a:moveTo>
                    <a:pt x="197" y="394"/>
                  </a:moveTo>
                  <a:cubicBezTo>
                    <a:pt x="88" y="394"/>
                    <a:pt x="0" y="306"/>
                    <a:pt x="0" y="198"/>
                  </a:cubicBezTo>
                  <a:cubicBezTo>
                    <a:pt x="0" y="89"/>
                    <a:pt x="88" y="0"/>
                    <a:pt x="197" y="0"/>
                  </a:cubicBezTo>
                  <a:cubicBezTo>
                    <a:pt x="305" y="0"/>
                    <a:pt x="393" y="89"/>
                    <a:pt x="393" y="198"/>
                  </a:cubicBezTo>
                  <a:cubicBezTo>
                    <a:pt x="393" y="306"/>
                    <a:pt x="305" y="394"/>
                    <a:pt x="197" y="394"/>
                  </a:cubicBezTo>
                  <a:close/>
                  <a:moveTo>
                    <a:pt x="197" y="80"/>
                  </a:moveTo>
                  <a:cubicBezTo>
                    <a:pt x="132" y="80"/>
                    <a:pt x="80" y="133"/>
                    <a:pt x="80" y="198"/>
                  </a:cubicBezTo>
                  <a:cubicBezTo>
                    <a:pt x="80" y="262"/>
                    <a:pt x="132" y="314"/>
                    <a:pt x="197" y="314"/>
                  </a:cubicBezTo>
                  <a:cubicBezTo>
                    <a:pt x="261" y="314"/>
                    <a:pt x="313" y="262"/>
                    <a:pt x="313" y="198"/>
                  </a:cubicBezTo>
                  <a:cubicBezTo>
                    <a:pt x="313" y="133"/>
                    <a:pt x="261" y="80"/>
                    <a:pt x="19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6">
              <a:extLst>
                <a:ext uri="{FF2B5EF4-FFF2-40B4-BE49-F238E27FC236}">
                  <a16:creationId xmlns:a16="http://schemas.microsoft.com/office/drawing/2014/main" id="{637EB0CA-962A-1DC7-4ED9-7AC2B75DE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2423"/>
              <a:ext cx="10" cy="79"/>
            </a:xfrm>
            <a:custGeom>
              <a:avLst/>
              <a:gdLst>
                <a:gd name="T0" fmla="*/ 40 w 81"/>
                <a:gd name="T1" fmla="*/ 604 h 604"/>
                <a:gd name="T2" fmla="*/ 40 w 81"/>
                <a:gd name="T3" fmla="*/ 604 h 604"/>
                <a:gd name="T4" fmla="*/ 0 w 81"/>
                <a:gd name="T5" fmla="*/ 564 h 604"/>
                <a:gd name="T6" fmla="*/ 1 w 81"/>
                <a:gd name="T7" fmla="*/ 40 h 604"/>
                <a:gd name="T8" fmla="*/ 41 w 81"/>
                <a:gd name="T9" fmla="*/ 0 h 604"/>
                <a:gd name="T10" fmla="*/ 41 w 81"/>
                <a:gd name="T11" fmla="*/ 0 h 604"/>
                <a:gd name="T12" fmla="*/ 81 w 81"/>
                <a:gd name="T13" fmla="*/ 40 h 604"/>
                <a:gd name="T14" fmla="*/ 80 w 81"/>
                <a:gd name="T15" fmla="*/ 564 h 604"/>
                <a:gd name="T16" fmla="*/ 40 w 81"/>
                <a:gd name="T17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604">
                  <a:moveTo>
                    <a:pt x="40" y="604"/>
                  </a:moveTo>
                  <a:cubicBezTo>
                    <a:pt x="40" y="604"/>
                    <a:pt x="40" y="604"/>
                    <a:pt x="40" y="604"/>
                  </a:cubicBezTo>
                  <a:cubicBezTo>
                    <a:pt x="18" y="604"/>
                    <a:pt x="0" y="586"/>
                    <a:pt x="0" y="564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18"/>
                    <a:pt x="19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63" y="0"/>
                    <a:pt x="81" y="18"/>
                    <a:pt x="81" y="40"/>
                  </a:cubicBezTo>
                  <a:cubicBezTo>
                    <a:pt x="80" y="564"/>
                    <a:pt x="80" y="564"/>
                    <a:pt x="80" y="564"/>
                  </a:cubicBezTo>
                  <a:cubicBezTo>
                    <a:pt x="80" y="586"/>
                    <a:pt x="63" y="604"/>
                    <a:pt x="40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7">
              <a:extLst>
                <a:ext uri="{FF2B5EF4-FFF2-40B4-BE49-F238E27FC236}">
                  <a16:creationId xmlns:a16="http://schemas.microsoft.com/office/drawing/2014/main" id="{30917AE2-E023-E056-DD48-C6451D316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306"/>
              <a:ext cx="68" cy="50"/>
            </a:xfrm>
            <a:custGeom>
              <a:avLst/>
              <a:gdLst>
                <a:gd name="T0" fmla="*/ 474 w 520"/>
                <a:gd name="T1" fmla="*/ 386 h 386"/>
                <a:gd name="T2" fmla="*/ 451 w 520"/>
                <a:gd name="T3" fmla="*/ 379 h 386"/>
                <a:gd name="T4" fmla="*/ 22 w 520"/>
                <a:gd name="T5" fmla="*/ 78 h 386"/>
                <a:gd name="T6" fmla="*/ 13 w 520"/>
                <a:gd name="T7" fmla="*/ 22 h 386"/>
                <a:gd name="T8" fmla="*/ 68 w 520"/>
                <a:gd name="T9" fmla="*/ 13 h 386"/>
                <a:gd name="T10" fmla="*/ 497 w 520"/>
                <a:gd name="T11" fmla="*/ 314 h 386"/>
                <a:gd name="T12" fmla="*/ 507 w 520"/>
                <a:gd name="T13" fmla="*/ 369 h 386"/>
                <a:gd name="T14" fmla="*/ 474 w 520"/>
                <a:gd name="T1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0" h="386">
                  <a:moveTo>
                    <a:pt x="474" y="386"/>
                  </a:moveTo>
                  <a:cubicBezTo>
                    <a:pt x="466" y="386"/>
                    <a:pt x="458" y="384"/>
                    <a:pt x="451" y="379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4" y="65"/>
                    <a:pt x="0" y="41"/>
                    <a:pt x="13" y="22"/>
                  </a:cubicBezTo>
                  <a:cubicBezTo>
                    <a:pt x="25" y="4"/>
                    <a:pt x="50" y="0"/>
                    <a:pt x="68" y="13"/>
                  </a:cubicBezTo>
                  <a:cubicBezTo>
                    <a:pt x="497" y="314"/>
                    <a:pt x="497" y="314"/>
                    <a:pt x="497" y="314"/>
                  </a:cubicBezTo>
                  <a:cubicBezTo>
                    <a:pt x="515" y="326"/>
                    <a:pt x="520" y="351"/>
                    <a:pt x="507" y="369"/>
                  </a:cubicBezTo>
                  <a:cubicBezTo>
                    <a:pt x="499" y="380"/>
                    <a:pt x="487" y="386"/>
                    <a:pt x="474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8">
              <a:extLst>
                <a:ext uri="{FF2B5EF4-FFF2-40B4-BE49-F238E27FC236}">
                  <a16:creationId xmlns:a16="http://schemas.microsoft.com/office/drawing/2014/main" id="{30FD1274-804C-2531-7769-41D8975E2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2305"/>
              <a:ext cx="68" cy="51"/>
            </a:xfrm>
            <a:custGeom>
              <a:avLst/>
              <a:gdLst>
                <a:gd name="T0" fmla="*/ 46 w 520"/>
                <a:gd name="T1" fmla="*/ 386 h 386"/>
                <a:gd name="T2" fmla="*/ 13 w 520"/>
                <a:gd name="T3" fmla="*/ 369 h 386"/>
                <a:gd name="T4" fmla="*/ 23 w 520"/>
                <a:gd name="T5" fmla="*/ 313 h 386"/>
                <a:gd name="T6" fmla="*/ 452 w 520"/>
                <a:gd name="T7" fmla="*/ 12 h 386"/>
                <a:gd name="T8" fmla="*/ 507 w 520"/>
                <a:gd name="T9" fmla="*/ 22 h 386"/>
                <a:gd name="T10" fmla="*/ 498 w 520"/>
                <a:gd name="T11" fmla="*/ 78 h 386"/>
                <a:gd name="T12" fmla="*/ 69 w 520"/>
                <a:gd name="T13" fmla="*/ 379 h 386"/>
                <a:gd name="T14" fmla="*/ 46 w 520"/>
                <a:gd name="T1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0" h="386">
                  <a:moveTo>
                    <a:pt x="46" y="386"/>
                  </a:moveTo>
                  <a:cubicBezTo>
                    <a:pt x="33" y="386"/>
                    <a:pt x="21" y="380"/>
                    <a:pt x="13" y="369"/>
                  </a:cubicBezTo>
                  <a:cubicBezTo>
                    <a:pt x="0" y="351"/>
                    <a:pt x="5" y="326"/>
                    <a:pt x="23" y="313"/>
                  </a:cubicBezTo>
                  <a:cubicBezTo>
                    <a:pt x="452" y="12"/>
                    <a:pt x="452" y="12"/>
                    <a:pt x="452" y="12"/>
                  </a:cubicBezTo>
                  <a:cubicBezTo>
                    <a:pt x="470" y="0"/>
                    <a:pt x="495" y="4"/>
                    <a:pt x="507" y="22"/>
                  </a:cubicBezTo>
                  <a:cubicBezTo>
                    <a:pt x="520" y="40"/>
                    <a:pt x="516" y="65"/>
                    <a:pt x="498" y="78"/>
                  </a:cubicBezTo>
                  <a:cubicBezTo>
                    <a:pt x="69" y="379"/>
                    <a:pt x="69" y="379"/>
                    <a:pt x="69" y="379"/>
                  </a:cubicBezTo>
                  <a:cubicBezTo>
                    <a:pt x="62" y="383"/>
                    <a:pt x="54" y="386"/>
                    <a:pt x="46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538180A-E0F3-8CAF-AE68-7E11C1989542}"/>
              </a:ext>
            </a:extLst>
          </p:cNvPr>
          <p:cNvSpPr txBox="1">
            <a:spLocks/>
          </p:cNvSpPr>
          <p:nvPr/>
        </p:nvSpPr>
        <p:spPr>
          <a:xfrm>
            <a:off x="4951071" y="6264000"/>
            <a:ext cx="6646928" cy="343448"/>
          </a:xfrm>
          <a:prstGeom prst="rect">
            <a:avLst/>
          </a:prstGeom>
          <a:solidFill>
            <a:srgbClr val="FCE6EB"/>
          </a:solidFill>
        </p:spPr>
        <p:txBody>
          <a:bodyPr vert="horz" lIns="216000" tIns="36000" rIns="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US" sz="1500" b="1" dirty="0">
                <a:solidFill>
                  <a:srgbClr val="E40039"/>
                </a:solidFill>
              </a:rPr>
              <a:t>The financing of non-economic activities is excluded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33AD541-C4C8-7066-6875-72671676F8B1}"/>
              </a:ext>
            </a:extLst>
          </p:cNvPr>
          <p:cNvSpPr txBox="1">
            <a:spLocks/>
          </p:cNvSpPr>
          <p:nvPr/>
        </p:nvSpPr>
        <p:spPr>
          <a:xfrm>
            <a:off x="4943860" y="1531617"/>
            <a:ext cx="6654139" cy="2219115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216000" tIns="108000" rIns="72000" bIns="3600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BE" sz="5500" b="1" dirty="0">
                <a:solidFill>
                  <a:schemeClr val="tx2"/>
                </a:solidFill>
              </a:rPr>
              <a:t>Financial contribution:</a:t>
            </a:r>
            <a:endParaRPr lang="fr-BE" sz="55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300" dirty="0">
                <a:solidFill>
                  <a:srgbClr val="111111"/>
                </a:solidFill>
              </a:rPr>
              <a:t>Broad notion including direct grants, fiscal incentives, the remuneration of goods or services, public debt write-offs, public loans and guarantees, capital injections granted :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4300" dirty="0">
                <a:solidFill>
                  <a:srgbClr val="111111"/>
                </a:solidFill>
              </a:rPr>
              <a:t>Directly by a third country </a:t>
            </a:r>
            <a:r>
              <a:rPr lang="en-US" sz="4300" b="0" i="0" dirty="0">
                <a:solidFill>
                  <a:srgbClr val="111111"/>
                </a:solidFill>
                <a:effectLst/>
              </a:rPr>
              <a:t>(non-EU</a:t>
            </a:r>
            <a:r>
              <a:rPr lang="en-US" sz="4300" dirty="0">
                <a:solidFill>
                  <a:srgbClr val="111111"/>
                </a:solidFill>
              </a:rPr>
              <a:t>) :</a:t>
            </a:r>
            <a:r>
              <a:rPr lang="en-US" sz="4300" b="0" i="0" dirty="0">
                <a:solidFill>
                  <a:srgbClr val="111111"/>
                </a:solidFill>
                <a:effectLst/>
              </a:rPr>
              <a:t> Switzerland, UK, Norway, Iceland, etc.</a:t>
            </a:r>
            <a:r>
              <a:rPr lang="en-US" sz="4300" dirty="0">
                <a:solidFill>
                  <a:srgbClr val="111111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4300" dirty="0">
                <a:solidFill>
                  <a:srgbClr val="111111"/>
                </a:solidFill>
              </a:rPr>
              <a:t>Via public or private entities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BE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57B075-6E7D-98F9-23C8-F0C920DD7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87A981-C612-E27B-08EB-3094880C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210" y="594000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Commission analysis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5E61AB-9966-5D99-07DF-82C08501B315}"/>
              </a:ext>
            </a:extLst>
          </p:cNvPr>
          <p:cNvSpPr txBox="1">
            <a:spLocks/>
          </p:cNvSpPr>
          <p:nvPr/>
        </p:nvSpPr>
        <p:spPr>
          <a:xfrm>
            <a:off x="6661195" y="4541561"/>
            <a:ext cx="2252126" cy="2003618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324000" tIns="108000" rIns="0" bIns="3600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BE" sz="1400" b="1" dirty="0">
                <a:solidFill>
                  <a:schemeClr val="tx2"/>
                </a:solidFill>
              </a:rPr>
              <a:t>BALANCING TEST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BE" sz="12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Balancing the negative effects in terms of the distortion with the positive effects of the subsidy on the development of the subsidized economic activity </a:t>
            </a:r>
            <a:endParaRPr lang="en-US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18">
            <a:extLst>
              <a:ext uri="{FF2B5EF4-FFF2-40B4-BE49-F238E27FC236}">
                <a16:creationId xmlns:a16="http://schemas.microsoft.com/office/drawing/2014/main" id="{94E75F0A-F2D6-473D-6D06-87143EAD3D65}"/>
              </a:ext>
            </a:extLst>
          </p:cNvPr>
          <p:cNvCxnSpPr>
            <a:cxnSpLocks/>
          </p:cNvCxnSpPr>
          <p:nvPr/>
        </p:nvCxnSpPr>
        <p:spPr>
          <a:xfrm>
            <a:off x="7452201" y="2899056"/>
            <a:ext cx="755737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23">
            <a:extLst>
              <a:ext uri="{FF2B5EF4-FFF2-40B4-BE49-F238E27FC236}">
                <a16:creationId xmlns:a16="http://schemas.microsoft.com/office/drawing/2014/main" id="{5685AC6B-03A7-7EE7-AA18-7BCCBDBCD826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5928048" y="5543370"/>
            <a:ext cx="733147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6">
            <a:extLst>
              <a:ext uri="{FF2B5EF4-FFF2-40B4-BE49-F238E27FC236}">
                <a16:creationId xmlns:a16="http://schemas.microsoft.com/office/drawing/2014/main" id="{7E55F07E-6552-2630-F121-F38FD62813F4}"/>
              </a:ext>
            </a:extLst>
          </p:cNvPr>
          <p:cNvCxnSpPr>
            <a:cxnSpLocks/>
            <a:stCxn id="7" idx="3"/>
            <a:endCxn id="23" idx="1"/>
          </p:cNvCxnSpPr>
          <p:nvPr/>
        </p:nvCxnSpPr>
        <p:spPr>
          <a:xfrm>
            <a:off x="8913321" y="5543370"/>
            <a:ext cx="733145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30">
            <a:extLst>
              <a:ext uri="{FF2B5EF4-FFF2-40B4-BE49-F238E27FC236}">
                <a16:creationId xmlns:a16="http://schemas.microsoft.com/office/drawing/2014/main" id="{A76B5423-EE0A-B6DE-DC8A-E4E3066283FC}"/>
              </a:ext>
            </a:extLst>
          </p:cNvPr>
          <p:cNvCxnSpPr>
            <a:cxnSpLocks/>
            <a:stCxn id="35" idx="2"/>
            <a:endCxn id="17" idx="0"/>
          </p:cNvCxnSpPr>
          <p:nvPr/>
        </p:nvCxnSpPr>
        <p:spPr>
          <a:xfrm rot="5400000">
            <a:off x="7082924" y="1760824"/>
            <a:ext cx="499798" cy="5061676"/>
          </a:xfrm>
          <a:prstGeom prst="bentConnector3">
            <a:avLst>
              <a:gd name="adj1" fmla="val 28401"/>
            </a:avLst>
          </a:prstGeom>
          <a:ln w="19050">
            <a:solidFill>
              <a:schemeClr val="accent3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86">
            <a:extLst>
              <a:ext uri="{FF2B5EF4-FFF2-40B4-BE49-F238E27FC236}">
                <a16:creationId xmlns:a16="http://schemas.microsoft.com/office/drawing/2014/main" id="{8AB1192C-1C94-5C4D-7B52-63AE16F0F887}"/>
              </a:ext>
            </a:extLst>
          </p:cNvPr>
          <p:cNvGrpSpPr/>
          <p:nvPr/>
        </p:nvGrpSpPr>
        <p:grpSpPr>
          <a:xfrm>
            <a:off x="3867687" y="1478149"/>
            <a:ext cx="3719739" cy="2573139"/>
            <a:chOff x="4317169" y="1347127"/>
            <a:chExt cx="3719739" cy="2573139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F2A6258D-F694-C151-8E04-A15CFAC64347}"/>
                </a:ext>
              </a:extLst>
            </p:cNvPr>
            <p:cNvSpPr txBox="1">
              <a:spLocks/>
            </p:cNvSpPr>
            <p:nvPr/>
          </p:nvSpPr>
          <p:spPr>
            <a:xfrm>
              <a:off x="4590238" y="1615801"/>
              <a:ext cx="3446670" cy="2304465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</p:spPr>
          <p:txBody>
            <a:bodyPr vert="horz" lIns="324000" tIns="108000" rIns="0" bIns="3600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400" b="1" dirty="0">
                  <a:solidFill>
                    <a:schemeClr val="tx2"/>
                  </a:solidFill>
                </a:rPr>
                <a:t>FOREIGN FINANCIAL CONTRIBUTIONS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</a:pPr>
              <a:endParaRPr lang="en-US" sz="1200" dirty="0"/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subsidies</a:t>
              </a:r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Interest-free loans </a:t>
              </a:r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Unlimited guarantees</a:t>
              </a:r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Capital injections</a:t>
              </a:r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Tax advantages</a:t>
              </a:r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Debt write-offs</a:t>
              </a:r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Remuneration for the purchase of goods or services 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endParaRPr lang="fr-BE" sz="12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4" name="Group 74">
              <a:extLst>
                <a:ext uri="{FF2B5EF4-FFF2-40B4-BE49-F238E27FC236}">
                  <a16:creationId xmlns:a16="http://schemas.microsoft.com/office/drawing/2014/main" id="{D33E8EFE-A89A-4DF9-198D-EE87C2730993}"/>
                </a:ext>
              </a:extLst>
            </p:cNvPr>
            <p:cNvGrpSpPr/>
            <p:nvPr/>
          </p:nvGrpSpPr>
          <p:grpSpPr>
            <a:xfrm>
              <a:off x="4317169" y="1347127"/>
              <a:ext cx="546140" cy="546140"/>
              <a:chOff x="9755949" y="-267127"/>
              <a:chExt cx="1008000" cy="1008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09D26B-9C48-2DFC-16B6-736DB54D50CE}"/>
                  </a:ext>
                </a:extLst>
              </p:cNvPr>
              <p:cNvSpPr/>
              <p:nvPr/>
            </p:nvSpPr>
            <p:spPr>
              <a:xfrm>
                <a:off x="9755949" y="-267127"/>
                <a:ext cx="1008000" cy="100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6" name="Freeform 43">
                <a:extLst>
                  <a:ext uri="{FF2B5EF4-FFF2-40B4-BE49-F238E27FC236}">
                    <a16:creationId xmlns:a16="http://schemas.microsoft.com/office/drawing/2014/main" id="{B24846F1-4E5A-41C6-E09C-CBE8EB72C7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90074" y="-8396"/>
                <a:ext cx="539750" cy="490538"/>
              </a:xfrm>
              <a:custGeom>
                <a:avLst/>
                <a:gdLst>
                  <a:gd name="T0" fmla="*/ 1747 w 2518"/>
                  <a:gd name="T1" fmla="*/ 1132 h 2288"/>
                  <a:gd name="T2" fmla="*/ 926 w 2518"/>
                  <a:gd name="T3" fmla="*/ 45 h 2288"/>
                  <a:gd name="T4" fmla="*/ 766 w 2518"/>
                  <a:gd name="T5" fmla="*/ 866 h 2288"/>
                  <a:gd name="T6" fmla="*/ 0 w 2518"/>
                  <a:gd name="T7" fmla="*/ 2103 h 2288"/>
                  <a:gd name="T8" fmla="*/ 980 w 2518"/>
                  <a:gd name="T9" fmla="*/ 2103 h 2288"/>
                  <a:gd name="T10" fmla="*/ 1538 w 2518"/>
                  <a:gd name="T11" fmla="*/ 2099 h 2288"/>
                  <a:gd name="T12" fmla="*/ 2518 w 2518"/>
                  <a:gd name="T13" fmla="*/ 2099 h 2288"/>
                  <a:gd name="T14" fmla="*/ 2440 w 2518"/>
                  <a:gd name="T15" fmla="*/ 1287 h 2288"/>
                  <a:gd name="T16" fmla="*/ 1616 w 2518"/>
                  <a:gd name="T17" fmla="*/ 1287 h 2288"/>
                  <a:gd name="T18" fmla="*/ 1538 w 2518"/>
                  <a:gd name="T19" fmla="*/ 1614 h 2288"/>
                  <a:gd name="T20" fmla="*/ 1257 w 2518"/>
                  <a:gd name="T21" fmla="*/ 1456 h 2288"/>
                  <a:gd name="T22" fmla="*/ 797 w 2518"/>
                  <a:gd name="T23" fmla="*/ 1362 h 2288"/>
                  <a:gd name="T24" fmla="*/ 78 w 2518"/>
                  <a:gd name="T25" fmla="*/ 1127 h 2288"/>
                  <a:gd name="T26" fmla="*/ 902 w 2518"/>
                  <a:gd name="T27" fmla="*/ 1127 h 2288"/>
                  <a:gd name="T28" fmla="*/ 821 w 2518"/>
                  <a:gd name="T29" fmla="*/ 1436 h 2288"/>
                  <a:gd name="T30" fmla="*/ 490 w 2518"/>
                  <a:gd name="T31" fmla="*/ 1672 h 2288"/>
                  <a:gd name="T32" fmla="*/ 159 w 2518"/>
                  <a:gd name="T33" fmla="*/ 1436 h 2288"/>
                  <a:gd name="T34" fmla="*/ 821 w 2518"/>
                  <a:gd name="T35" fmla="*/ 1705 h 2288"/>
                  <a:gd name="T36" fmla="*/ 490 w 2518"/>
                  <a:gd name="T37" fmla="*/ 1942 h 2288"/>
                  <a:gd name="T38" fmla="*/ 1538 w 2518"/>
                  <a:gd name="T39" fmla="*/ 1275 h 2288"/>
                  <a:gd name="T40" fmla="*/ 980 w 2518"/>
                  <a:gd name="T41" fmla="*/ 1157 h 2288"/>
                  <a:gd name="T42" fmla="*/ 1669 w 2518"/>
                  <a:gd name="T43" fmla="*/ 1156 h 2288"/>
                  <a:gd name="T44" fmla="*/ 1257 w 2518"/>
                  <a:gd name="T45" fmla="*/ 1109 h 2288"/>
                  <a:gd name="T46" fmla="*/ 844 w 2518"/>
                  <a:gd name="T47" fmla="*/ 837 h 2288"/>
                  <a:gd name="T48" fmla="*/ 1669 w 2518"/>
                  <a:gd name="T49" fmla="*/ 838 h 2288"/>
                  <a:gd name="T50" fmla="*/ 1257 w 2518"/>
                  <a:gd name="T51" fmla="*/ 840 h 2288"/>
                  <a:gd name="T52" fmla="*/ 844 w 2518"/>
                  <a:gd name="T53" fmla="*/ 568 h 2288"/>
                  <a:gd name="T54" fmla="*/ 1669 w 2518"/>
                  <a:gd name="T55" fmla="*/ 568 h 2288"/>
                  <a:gd name="T56" fmla="*/ 1257 w 2518"/>
                  <a:gd name="T57" fmla="*/ 571 h 2288"/>
                  <a:gd name="T58" fmla="*/ 844 w 2518"/>
                  <a:gd name="T59" fmla="*/ 290 h 2288"/>
                  <a:gd name="T60" fmla="*/ 1669 w 2518"/>
                  <a:gd name="T61" fmla="*/ 291 h 2288"/>
                  <a:gd name="T62" fmla="*/ 1257 w 2518"/>
                  <a:gd name="T63" fmla="*/ 77 h 2288"/>
                  <a:gd name="T64" fmla="*/ 1257 w 2518"/>
                  <a:gd name="T65" fmla="*/ 293 h 2288"/>
                  <a:gd name="T66" fmla="*/ 183 w 2518"/>
                  <a:gd name="T67" fmla="*/ 955 h 2288"/>
                  <a:gd name="T68" fmla="*/ 797 w 2518"/>
                  <a:gd name="T69" fmla="*/ 1089 h 2288"/>
                  <a:gd name="T70" fmla="*/ 183 w 2518"/>
                  <a:gd name="T71" fmla="*/ 955 h 2288"/>
                  <a:gd name="T72" fmla="*/ 78 w 2518"/>
                  <a:gd name="T73" fmla="*/ 2103 h 2288"/>
                  <a:gd name="T74" fmla="*/ 821 w 2518"/>
                  <a:gd name="T75" fmla="*/ 1974 h 2288"/>
                  <a:gd name="T76" fmla="*/ 1257 w 2518"/>
                  <a:gd name="T77" fmla="*/ 1917 h 2288"/>
                  <a:gd name="T78" fmla="*/ 1538 w 2518"/>
                  <a:gd name="T79" fmla="*/ 1694 h 2288"/>
                  <a:gd name="T80" fmla="*/ 2028 w 2518"/>
                  <a:gd name="T81" fmla="*/ 2207 h 2288"/>
                  <a:gd name="T82" fmla="*/ 1697 w 2518"/>
                  <a:gd name="T83" fmla="*/ 1970 h 2288"/>
                  <a:gd name="T84" fmla="*/ 2440 w 2518"/>
                  <a:gd name="T85" fmla="*/ 2099 h 2288"/>
                  <a:gd name="T86" fmla="*/ 1721 w 2518"/>
                  <a:gd name="T87" fmla="*/ 1896 h 2288"/>
                  <a:gd name="T88" fmla="*/ 2028 w 2518"/>
                  <a:gd name="T89" fmla="*/ 1746 h 2288"/>
                  <a:gd name="T90" fmla="*/ 2335 w 2518"/>
                  <a:gd name="T91" fmla="*/ 1896 h 2288"/>
                  <a:gd name="T92" fmla="*/ 1616 w 2518"/>
                  <a:gd name="T93" fmla="*/ 1560 h 2288"/>
                  <a:gd name="T94" fmla="*/ 2359 w 2518"/>
                  <a:gd name="T95" fmla="*/ 1428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18" h="2288">
                    <a:moveTo>
                      <a:pt x="2517" y="1275"/>
                    </a:moveTo>
                    <a:cubicBezTo>
                      <a:pt x="2511" y="1235"/>
                      <a:pt x="2477" y="1185"/>
                      <a:pt x="2359" y="1146"/>
                    </a:cubicBezTo>
                    <a:cubicBezTo>
                      <a:pt x="2270" y="1117"/>
                      <a:pt x="2152" y="1101"/>
                      <a:pt x="2028" y="1101"/>
                    </a:cubicBezTo>
                    <a:cubicBezTo>
                      <a:pt x="1925" y="1101"/>
                      <a:pt x="1828" y="1112"/>
                      <a:pt x="1747" y="1132"/>
                    </a:cubicBezTo>
                    <a:cubicBezTo>
                      <a:pt x="1747" y="185"/>
                      <a:pt x="1747" y="185"/>
                      <a:pt x="1747" y="185"/>
                    </a:cubicBezTo>
                    <a:cubicBezTo>
                      <a:pt x="1747" y="145"/>
                      <a:pt x="1719" y="87"/>
                      <a:pt x="1588" y="45"/>
                    </a:cubicBezTo>
                    <a:cubicBezTo>
                      <a:pt x="1499" y="16"/>
                      <a:pt x="1381" y="0"/>
                      <a:pt x="1257" y="0"/>
                    </a:cubicBezTo>
                    <a:cubicBezTo>
                      <a:pt x="1133" y="0"/>
                      <a:pt x="1015" y="16"/>
                      <a:pt x="926" y="45"/>
                    </a:cubicBezTo>
                    <a:cubicBezTo>
                      <a:pt x="795" y="87"/>
                      <a:pt x="767" y="145"/>
                      <a:pt x="767" y="185"/>
                    </a:cubicBezTo>
                    <a:cubicBezTo>
                      <a:pt x="767" y="188"/>
                      <a:pt x="768" y="192"/>
                      <a:pt x="768" y="195"/>
                    </a:cubicBezTo>
                    <a:cubicBezTo>
                      <a:pt x="766" y="195"/>
                      <a:pt x="766" y="195"/>
                      <a:pt x="766" y="195"/>
                    </a:cubicBezTo>
                    <a:cubicBezTo>
                      <a:pt x="766" y="866"/>
                      <a:pt x="766" y="866"/>
                      <a:pt x="766" y="866"/>
                    </a:cubicBezTo>
                    <a:cubicBezTo>
                      <a:pt x="686" y="846"/>
                      <a:pt x="590" y="836"/>
                      <a:pt x="490" y="836"/>
                    </a:cubicBezTo>
                    <a:cubicBezTo>
                      <a:pt x="366" y="836"/>
                      <a:pt x="248" y="852"/>
                      <a:pt x="159" y="881"/>
                    </a:cubicBezTo>
                    <a:cubicBezTo>
                      <a:pt x="28" y="924"/>
                      <a:pt x="0" y="981"/>
                      <a:pt x="0" y="1022"/>
                    </a:cubicBezTo>
                    <a:cubicBezTo>
                      <a:pt x="0" y="2103"/>
                      <a:pt x="0" y="2103"/>
                      <a:pt x="0" y="2103"/>
                    </a:cubicBezTo>
                    <a:cubicBezTo>
                      <a:pt x="0" y="2143"/>
                      <a:pt x="28" y="2201"/>
                      <a:pt x="159" y="2243"/>
                    </a:cubicBezTo>
                    <a:cubicBezTo>
                      <a:pt x="248" y="2272"/>
                      <a:pt x="366" y="2288"/>
                      <a:pt x="490" y="2288"/>
                    </a:cubicBezTo>
                    <a:cubicBezTo>
                      <a:pt x="614" y="2288"/>
                      <a:pt x="732" y="2272"/>
                      <a:pt x="821" y="2243"/>
                    </a:cubicBezTo>
                    <a:cubicBezTo>
                      <a:pt x="952" y="2201"/>
                      <a:pt x="980" y="2143"/>
                      <a:pt x="980" y="2103"/>
                    </a:cubicBezTo>
                    <a:cubicBezTo>
                      <a:pt x="980" y="1965"/>
                      <a:pt x="980" y="1965"/>
                      <a:pt x="980" y="1965"/>
                    </a:cubicBezTo>
                    <a:cubicBezTo>
                      <a:pt x="1060" y="1984"/>
                      <a:pt x="1157" y="1995"/>
                      <a:pt x="1257" y="1995"/>
                    </a:cubicBezTo>
                    <a:cubicBezTo>
                      <a:pt x="1359" y="1995"/>
                      <a:pt x="1457" y="1984"/>
                      <a:pt x="1538" y="1964"/>
                    </a:cubicBezTo>
                    <a:cubicBezTo>
                      <a:pt x="1538" y="2099"/>
                      <a:pt x="1538" y="2099"/>
                      <a:pt x="1538" y="2099"/>
                    </a:cubicBezTo>
                    <a:cubicBezTo>
                      <a:pt x="1538" y="2139"/>
                      <a:pt x="1566" y="2197"/>
                      <a:pt x="1697" y="2239"/>
                    </a:cubicBezTo>
                    <a:cubicBezTo>
                      <a:pt x="1786" y="2268"/>
                      <a:pt x="1904" y="2284"/>
                      <a:pt x="2028" y="2284"/>
                    </a:cubicBezTo>
                    <a:cubicBezTo>
                      <a:pt x="2152" y="2284"/>
                      <a:pt x="2270" y="2268"/>
                      <a:pt x="2359" y="2239"/>
                    </a:cubicBezTo>
                    <a:cubicBezTo>
                      <a:pt x="2490" y="2197"/>
                      <a:pt x="2518" y="2139"/>
                      <a:pt x="2518" y="2099"/>
                    </a:cubicBezTo>
                    <a:cubicBezTo>
                      <a:pt x="2518" y="1275"/>
                      <a:pt x="2518" y="1275"/>
                      <a:pt x="2518" y="1275"/>
                    </a:cubicBezTo>
                    <a:lnTo>
                      <a:pt x="2517" y="1275"/>
                    </a:lnTo>
                    <a:close/>
                    <a:moveTo>
                      <a:pt x="2335" y="1220"/>
                    </a:moveTo>
                    <a:cubicBezTo>
                      <a:pt x="2412" y="1245"/>
                      <a:pt x="2440" y="1274"/>
                      <a:pt x="2440" y="1287"/>
                    </a:cubicBezTo>
                    <a:cubicBezTo>
                      <a:pt x="2440" y="1300"/>
                      <a:pt x="2412" y="1329"/>
                      <a:pt x="2335" y="1354"/>
                    </a:cubicBezTo>
                    <a:cubicBezTo>
                      <a:pt x="2253" y="1380"/>
                      <a:pt x="2144" y="1395"/>
                      <a:pt x="2028" y="1395"/>
                    </a:cubicBezTo>
                    <a:cubicBezTo>
                      <a:pt x="1912" y="1395"/>
                      <a:pt x="1803" y="1380"/>
                      <a:pt x="1721" y="1354"/>
                    </a:cubicBezTo>
                    <a:cubicBezTo>
                      <a:pt x="1644" y="1329"/>
                      <a:pt x="1616" y="1300"/>
                      <a:pt x="1616" y="1287"/>
                    </a:cubicBezTo>
                    <a:cubicBezTo>
                      <a:pt x="1616" y="1274"/>
                      <a:pt x="1644" y="1245"/>
                      <a:pt x="1721" y="1220"/>
                    </a:cubicBezTo>
                    <a:cubicBezTo>
                      <a:pt x="1803" y="1193"/>
                      <a:pt x="1912" y="1179"/>
                      <a:pt x="2028" y="1179"/>
                    </a:cubicBezTo>
                    <a:cubicBezTo>
                      <a:pt x="2144" y="1179"/>
                      <a:pt x="2253" y="1193"/>
                      <a:pt x="2335" y="1220"/>
                    </a:cubicBezTo>
                    <a:close/>
                    <a:moveTo>
                      <a:pt x="1538" y="1614"/>
                    </a:moveTo>
                    <a:cubicBezTo>
                      <a:pt x="1460" y="1636"/>
                      <a:pt x="1361" y="1648"/>
                      <a:pt x="1257" y="1648"/>
                    </a:cubicBezTo>
                    <a:cubicBezTo>
                      <a:pt x="1155" y="1648"/>
                      <a:pt x="1057" y="1636"/>
                      <a:pt x="980" y="1615"/>
                    </a:cubicBezTo>
                    <a:cubicBezTo>
                      <a:pt x="980" y="1426"/>
                      <a:pt x="980" y="1426"/>
                      <a:pt x="980" y="1426"/>
                    </a:cubicBezTo>
                    <a:cubicBezTo>
                      <a:pt x="1060" y="1446"/>
                      <a:pt x="1156" y="1456"/>
                      <a:pt x="1257" y="1456"/>
                    </a:cubicBezTo>
                    <a:cubicBezTo>
                      <a:pt x="1360" y="1456"/>
                      <a:pt x="1457" y="1445"/>
                      <a:pt x="1538" y="1425"/>
                    </a:cubicBezTo>
                    <a:lnTo>
                      <a:pt x="1538" y="1614"/>
                    </a:lnTo>
                    <a:close/>
                    <a:moveTo>
                      <a:pt x="902" y="1295"/>
                    </a:moveTo>
                    <a:cubicBezTo>
                      <a:pt x="902" y="1308"/>
                      <a:pt x="874" y="1337"/>
                      <a:pt x="797" y="1362"/>
                    </a:cubicBezTo>
                    <a:cubicBezTo>
                      <a:pt x="715" y="1388"/>
                      <a:pt x="606" y="1403"/>
                      <a:pt x="490" y="1403"/>
                    </a:cubicBezTo>
                    <a:cubicBezTo>
                      <a:pt x="374" y="1403"/>
                      <a:pt x="265" y="1388"/>
                      <a:pt x="183" y="1362"/>
                    </a:cubicBezTo>
                    <a:cubicBezTo>
                      <a:pt x="106" y="1337"/>
                      <a:pt x="78" y="1308"/>
                      <a:pt x="78" y="1295"/>
                    </a:cubicBezTo>
                    <a:cubicBezTo>
                      <a:pt x="78" y="1127"/>
                      <a:pt x="78" y="1127"/>
                      <a:pt x="78" y="1127"/>
                    </a:cubicBezTo>
                    <a:cubicBezTo>
                      <a:pt x="99" y="1140"/>
                      <a:pt x="126" y="1151"/>
                      <a:pt x="159" y="1162"/>
                    </a:cubicBezTo>
                    <a:cubicBezTo>
                      <a:pt x="248" y="1191"/>
                      <a:pt x="366" y="1207"/>
                      <a:pt x="490" y="1207"/>
                    </a:cubicBezTo>
                    <a:cubicBezTo>
                      <a:pt x="614" y="1207"/>
                      <a:pt x="732" y="1191"/>
                      <a:pt x="821" y="1162"/>
                    </a:cubicBezTo>
                    <a:cubicBezTo>
                      <a:pt x="854" y="1151"/>
                      <a:pt x="881" y="1140"/>
                      <a:pt x="902" y="1127"/>
                    </a:cubicBezTo>
                    <a:lnTo>
                      <a:pt x="902" y="1295"/>
                    </a:lnTo>
                    <a:close/>
                    <a:moveTo>
                      <a:pt x="159" y="1436"/>
                    </a:moveTo>
                    <a:cubicBezTo>
                      <a:pt x="248" y="1465"/>
                      <a:pt x="366" y="1481"/>
                      <a:pt x="490" y="1481"/>
                    </a:cubicBezTo>
                    <a:cubicBezTo>
                      <a:pt x="614" y="1481"/>
                      <a:pt x="732" y="1465"/>
                      <a:pt x="821" y="1436"/>
                    </a:cubicBezTo>
                    <a:cubicBezTo>
                      <a:pt x="854" y="1425"/>
                      <a:pt x="881" y="1413"/>
                      <a:pt x="902" y="1401"/>
                    </a:cubicBezTo>
                    <a:cubicBezTo>
                      <a:pt x="902" y="1564"/>
                      <a:pt x="902" y="1564"/>
                      <a:pt x="902" y="1564"/>
                    </a:cubicBezTo>
                    <a:cubicBezTo>
                      <a:pt x="902" y="1577"/>
                      <a:pt x="874" y="1606"/>
                      <a:pt x="797" y="1631"/>
                    </a:cubicBezTo>
                    <a:cubicBezTo>
                      <a:pt x="715" y="1658"/>
                      <a:pt x="606" y="1672"/>
                      <a:pt x="490" y="1672"/>
                    </a:cubicBezTo>
                    <a:cubicBezTo>
                      <a:pt x="374" y="1672"/>
                      <a:pt x="265" y="1658"/>
                      <a:pt x="183" y="1631"/>
                    </a:cubicBezTo>
                    <a:cubicBezTo>
                      <a:pt x="106" y="1606"/>
                      <a:pt x="78" y="1577"/>
                      <a:pt x="78" y="1564"/>
                    </a:cubicBezTo>
                    <a:cubicBezTo>
                      <a:pt x="78" y="1401"/>
                      <a:pt x="78" y="1401"/>
                      <a:pt x="78" y="1401"/>
                    </a:cubicBezTo>
                    <a:cubicBezTo>
                      <a:pt x="99" y="1413"/>
                      <a:pt x="126" y="1425"/>
                      <a:pt x="159" y="1436"/>
                    </a:cubicBezTo>
                    <a:close/>
                    <a:moveTo>
                      <a:pt x="78" y="1670"/>
                    </a:moveTo>
                    <a:cubicBezTo>
                      <a:pt x="99" y="1682"/>
                      <a:pt x="126" y="1694"/>
                      <a:pt x="159" y="1705"/>
                    </a:cubicBezTo>
                    <a:cubicBezTo>
                      <a:pt x="248" y="1734"/>
                      <a:pt x="366" y="1750"/>
                      <a:pt x="490" y="1750"/>
                    </a:cubicBezTo>
                    <a:cubicBezTo>
                      <a:pt x="614" y="1750"/>
                      <a:pt x="732" y="1734"/>
                      <a:pt x="821" y="1705"/>
                    </a:cubicBezTo>
                    <a:cubicBezTo>
                      <a:pt x="854" y="1694"/>
                      <a:pt x="881" y="1682"/>
                      <a:pt x="902" y="1670"/>
                    </a:cubicBezTo>
                    <a:cubicBezTo>
                      <a:pt x="902" y="1833"/>
                      <a:pt x="902" y="1833"/>
                      <a:pt x="902" y="1833"/>
                    </a:cubicBezTo>
                    <a:cubicBezTo>
                      <a:pt x="902" y="1847"/>
                      <a:pt x="874" y="1875"/>
                      <a:pt x="797" y="1900"/>
                    </a:cubicBezTo>
                    <a:cubicBezTo>
                      <a:pt x="715" y="1927"/>
                      <a:pt x="606" y="1942"/>
                      <a:pt x="490" y="1942"/>
                    </a:cubicBezTo>
                    <a:cubicBezTo>
                      <a:pt x="374" y="1942"/>
                      <a:pt x="265" y="1927"/>
                      <a:pt x="183" y="1900"/>
                    </a:cubicBezTo>
                    <a:cubicBezTo>
                      <a:pt x="106" y="1875"/>
                      <a:pt x="78" y="1847"/>
                      <a:pt x="78" y="1833"/>
                    </a:cubicBezTo>
                    <a:lnTo>
                      <a:pt x="78" y="1670"/>
                    </a:lnTo>
                    <a:close/>
                    <a:moveTo>
                      <a:pt x="1538" y="1275"/>
                    </a:moveTo>
                    <a:cubicBezTo>
                      <a:pt x="1538" y="1345"/>
                      <a:pt x="1538" y="1345"/>
                      <a:pt x="1538" y="1345"/>
                    </a:cubicBezTo>
                    <a:cubicBezTo>
                      <a:pt x="1461" y="1366"/>
                      <a:pt x="1360" y="1379"/>
                      <a:pt x="1257" y="1379"/>
                    </a:cubicBezTo>
                    <a:cubicBezTo>
                      <a:pt x="1155" y="1379"/>
                      <a:pt x="1057" y="1367"/>
                      <a:pt x="980" y="1346"/>
                    </a:cubicBezTo>
                    <a:cubicBezTo>
                      <a:pt x="980" y="1157"/>
                      <a:pt x="980" y="1157"/>
                      <a:pt x="980" y="1157"/>
                    </a:cubicBezTo>
                    <a:cubicBezTo>
                      <a:pt x="1060" y="1176"/>
                      <a:pt x="1156" y="1187"/>
                      <a:pt x="1257" y="1187"/>
                    </a:cubicBezTo>
                    <a:cubicBezTo>
                      <a:pt x="1385" y="1187"/>
                      <a:pt x="1504" y="1170"/>
                      <a:pt x="1594" y="1140"/>
                    </a:cubicBezTo>
                    <a:cubicBezTo>
                      <a:pt x="1624" y="1130"/>
                      <a:pt x="1649" y="1118"/>
                      <a:pt x="1669" y="1107"/>
                    </a:cubicBezTo>
                    <a:cubicBezTo>
                      <a:pt x="1669" y="1156"/>
                      <a:pt x="1669" y="1156"/>
                      <a:pt x="1669" y="1156"/>
                    </a:cubicBezTo>
                    <a:cubicBezTo>
                      <a:pt x="1573" y="1193"/>
                      <a:pt x="1544" y="1239"/>
                      <a:pt x="1539" y="1275"/>
                    </a:cubicBezTo>
                    <a:lnTo>
                      <a:pt x="1538" y="1275"/>
                    </a:lnTo>
                    <a:close/>
                    <a:moveTo>
                      <a:pt x="1569" y="1066"/>
                    </a:moveTo>
                    <a:cubicBezTo>
                      <a:pt x="1488" y="1094"/>
                      <a:pt x="1375" y="1109"/>
                      <a:pt x="1257" y="1109"/>
                    </a:cubicBezTo>
                    <a:cubicBezTo>
                      <a:pt x="1155" y="1109"/>
                      <a:pt x="1057" y="1098"/>
                      <a:pt x="980" y="1077"/>
                    </a:cubicBezTo>
                    <a:cubicBezTo>
                      <a:pt x="980" y="1022"/>
                      <a:pt x="980" y="1022"/>
                      <a:pt x="980" y="1022"/>
                    </a:cubicBezTo>
                    <a:cubicBezTo>
                      <a:pt x="980" y="984"/>
                      <a:pt x="955" y="931"/>
                      <a:pt x="844" y="889"/>
                    </a:cubicBezTo>
                    <a:cubicBezTo>
                      <a:pt x="844" y="837"/>
                      <a:pt x="844" y="837"/>
                      <a:pt x="844" y="837"/>
                    </a:cubicBezTo>
                    <a:cubicBezTo>
                      <a:pt x="865" y="849"/>
                      <a:pt x="892" y="862"/>
                      <a:pt x="926" y="873"/>
                    </a:cubicBezTo>
                    <a:cubicBezTo>
                      <a:pt x="1015" y="902"/>
                      <a:pt x="1133" y="918"/>
                      <a:pt x="1257" y="918"/>
                    </a:cubicBezTo>
                    <a:cubicBezTo>
                      <a:pt x="1381" y="918"/>
                      <a:pt x="1499" y="902"/>
                      <a:pt x="1588" y="873"/>
                    </a:cubicBezTo>
                    <a:cubicBezTo>
                      <a:pt x="1621" y="862"/>
                      <a:pt x="1648" y="850"/>
                      <a:pt x="1669" y="838"/>
                    </a:cubicBezTo>
                    <a:cubicBezTo>
                      <a:pt x="1669" y="1001"/>
                      <a:pt x="1669" y="1001"/>
                      <a:pt x="1669" y="1001"/>
                    </a:cubicBezTo>
                    <a:cubicBezTo>
                      <a:pt x="1669" y="1014"/>
                      <a:pt x="1642" y="1042"/>
                      <a:pt x="1569" y="1066"/>
                    </a:cubicBezTo>
                    <a:close/>
                    <a:moveTo>
                      <a:pt x="1564" y="799"/>
                    </a:moveTo>
                    <a:cubicBezTo>
                      <a:pt x="1482" y="825"/>
                      <a:pt x="1373" y="840"/>
                      <a:pt x="1257" y="840"/>
                    </a:cubicBezTo>
                    <a:cubicBezTo>
                      <a:pt x="1141" y="840"/>
                      <a:pt x="1032" y="825"/>
                      <a:pt x="950" y="799"/>
                    </a:cubicBezTo>
                    <a:cubicBezTo>
                      <a:pt x="873" y="774"/>
                      <a:pt x="845" y="745"/>
                      <a:pt x="845" y="732"/>
                    </a:cubicBezTo>
                    <a:cubicBezTo>
                      <a:pt x="844" y="732"/>
                      <a:pt x="844" y="732"/>
                      <a:pt x="844" y="732"/>
                    </a:cubicBezTo>
                    <a:cubicBezTo>
                      <a:pt x="844" y="568"/>
                      <a:pt x="844" y="568"/>
                      <a:pt x="844" y="568"/>
                    </a:cubicBezTo>
                    <a:cubicBezTo>
                      <a:pt x="865" y="580"/>
                      <a:pt x="892" y="592"/>
                      <a:pt x="926" y="603"/>
                    </a:cubicBezTo>
                    <a:cubicBezTo>
                      <a:pt x="1015" y="632"/>
                      <a:pt x="1133" y="648"/>
                      <a:pt x="1257" y="648"/>
                    </a:cubicBezTo>
                    <a:cubicBezTo>
                      <a:pt x="1381" y="648"/>
                      <a:pt x="1499" y="632"/>
                      <a:pt x="1588" y="603"/>
                    </a:cubicBezTo>
                    <a:cubicBezTo>
                      <a:pt x="1621" y="592"/>
                      <a:pt x="1648" y="581"/>
                      <a:pt x="1669" y="568"/>
                    </a:cubicBezTo>
                    <a:cubicBezTo>
                      <a:pt x="1669" y="732"/>
                      <a:pt x="1669" y="732"/>
                      <a:pt x="1669" y="732"/>
                    </a:cubicBezTo>
                    <a:cubicBezTo>
                      <a:pt x="1669" y="745"/>
                      <a:pt x="1641" y="774"/>
                      <a:pt x="1564" y="799"/>
                    </a:cubicBezTo>
                    <a:close/>
                    <a:moveTo>
                      <a:pt x="1564" y="530"/>
                    </a:moveTo>
                    <a:cubicBezTo>
                      <a:pt x="1482" y="556"/>
                      <a:pt x="1373" y="571"/>
                      <a:pt x="1257" y="571"/>
                    </a:cubicBezTo>
                    <a:cubicBezTo>
                      <a:pt x="1141" y="571"/>
                      <a:pt x="1032" y="556"/>
                      <a:pt x="950" y="530"/>
                    </a:cubicBezTo>
                    <a:cubicBezTo>
                      <a:pt x="873" y="504"/>
                      <a:pt x="845" y="476"/>
                      <a:pt x="845" y="463"/>
                    </a:cubicBezTo>
                    <a:cubicBezTo>
                      <a:pt x="844" y="463"/>
                      <a:pt x="844" y="463"/>
                      <a:pt x="844" y="463"/>
                    </a:cubicBezTo>
                    <a:cubicBezTo>
                      <a:pt x="844" y="290"/>
                      <a:pt x="844" y="290"/>
                      <a:pt x="844" y="290"/>
                    </a:cubicBezTo>
                    <a:cubicBezTo>
                      <a:pt x="865" y="303"/>
                      <a:pt x="892" y="315"/>
                      <a:pt x="926" y="326"/>
                    </a:cubicBezTo>
                    <a:cubicBezTo>
                      <a:pt x="1015" y="355"/>
                      <a:pt x="1133" y="371"/>
                      <a:pt x="1257" y="371"/>
                    </a:cubicBezTo>
                    <a:cubicBezTo>
                      <a:pt x="1381" y="371"/>
                      <a:pt x="1499" y="355"/>
                      <a:pt x="1588" y="326"/>
                    </a:cubicBezTo>
                    <a:cubicBezTo>
                      <a:pt x="1621" y="315"/>
                      <a:pt x="1648" y="303"/>
                      <a:pt x="1669" y="291"/>
                    </a:cubicBezTo>
                    <a:cubicBezTo>
                      <a:pt x="1669" y="463"/>
                      <a:pt x="1669" y="463"/>
                      <a:pt x="1669" y="463"/>
                    </a:cubicBezTo>
                    <a:cubicBezTo>
                      <a:pt x="1669" y="476"/>
                      <a:pt x="1641" y="504"/>
                      <a:pt x="1564" y="530"/>
                    </a:cubicBezTo>
                    <a:close/>
                    <a:moveTo>
                      <a:pt x="950" y="118"/>
                    </a:moveTo>
                    <a:cubicBezTo>
                      <a:pt x="1032" y="92"/>
                      <a:pt x="1141" y="77"/>
                      <a:pt x="1257" y="77"/>
                    </a:cubicBezTo>
                    <a:cubicBezTo>
                      <a:pt x="1373" y="77"/>
                      <a:pt x="1482" y="92"/>
                      <a:pt x="1564" y="118"/>
                    </a:cubicBezTo>
                    <a:cubicBezTo>
                      <a:pt x="1641" y="143"/>
                      <a:pt x="1669" y="172"/>
                      <a:pt x="1669" y="185"/>
                    </a:cubicBezTo>
                    <a:cubicBezTo>
                      <a:pt x="1669" y="198"/>
                      <a:pt x="1641" y="227"/>
                      <a:pt x="1564" y="252"/>
                    </a:cubicBezTo>
                    <a:cubicBezTo>
                      <a:pt x="1482" y="279"/>
                      <a:pt x="1373" y="293"/>
                      <a:pt x="1257" y="293"/>
                    </a:cubicBezTo>
                    <a:cubicBezTo>
                      <a:pt x="1141" y="293"/>
                      <a:pt x="1032" y="279"/>
                      <a:pt x="950" y="252"/>
                    </a:cubicBezTo>
                    <a:cubicBezTo>
                      <a:pt x="873" y="227"/>
                      <a:pt x="845" y="198"/>
                      <a:pt x="845" y="185"/>
                    </a:cubicBezTo>
                    <a:cubicBezTo>
                      <a:pt x="845" y="172"/>
                      <a:pt x="873" y="143"/>
                      <a:pt x="950" y="118"/>
                    </a:cubicBezTo>
                    <a:close/>
                    <a:moveTo>
                      <a:pt x="183" y="955"/>
                    </a:moveTo>
                    <a:cubicBezTo>
                      <a:pt x="265" y="928"/>
                      <a:pt x="374" y="914"/>
                      <a:pt x="490" y="914"/>
                    </a:cubicBezTo>
                    <a:cubicBezTo>
                      <a:pt x="606" y="914"/>
                      <a:pt x="715" y="928"/>
                      <a:pt x="797" y="955"/>
                    </a:cubicBezTo>
                    <a:cubicBezTo>
                      <a:pt x="874" y="980"/>
                      <a:pt x="902" y="1008"/>
                      <a:pt x="902" y="1022"/>
                    </a:cubicBezTo>
                    <a:cubicBezTo>
                      <a:pt x="902" y="1035"/>
                      <a:pt x="874" y="1063"/>
                      <a:pt x="797" y="1089"/>
                    </a:cubicBezTo>
                    <a:cubicBezTo>
                      <a:pt x="715" y="1115"/>
                      <a:pt x="606" y="1130"/>
                      <a:pt x="490" y="1130"/>
                    </a:cubicBezTo>
                    <a:cubicBezTo>
                      <a:pt x="374" y="1130"/>
                      <a:pt x="265" y="1115"/>
                      <a:pt x="183" y="1089"/>
                    </a:cubicBezTo>
                    <a:cubicBezTo>
                      <a:pt x="106" y="1063"/>
                      <a:pt x="78" y="1035"/>
                      <a:pt x="78" y="1022"/>
                    </a:cubicBezTo>
                    <a:cubicBezTo>
                      <a:pt x="78" y="1008"/>
                      <a:pt x="106" y="980"/>
                      <a:pt x="183" y="955"/>
                    </a:cubicBezTo>
                    <a:close/>
                    <a:moveTo>
                      <a:pt x="797" y="2170"/>
                    </a:moveTo>
                    <a:cubicBezTo>
                      <a:pt x="715" y="2196"/>
                      <a:pt x="606" y="2211"/>
                      <a:pt x="490" y="2211"/>
                    </a:cubicBezTo>
                    <a:cubicBezTo>
                      <a:pt x="374" y="2211"/>
                      <a:pt x="265" y="2196"/>
                      <a:pt x="183" y="2170"/>
                    </a:cubicBezTo>
                    <a:cubicBezTo>
                      <a:pt x="106" y="2145"/>
                      <a:pt x="78" y="2116"/>
                      <a:pt x="78" y="2103"/>
                    </a:cubicBezTo>
                    <a:cubicBezTo>
                      <a:pt x="78" y="1939"/>
                      <a:pt x="78" y="1939"/>
                      <a:pt x="78" y="1939"/>
                    </a:cubicBezTo>
                    <a:cubicBezTo>
                      <a:pt x="99" y="1951"/>
                      <a:pt x="126" y="1963"/>
                      <a:pt x="159" y="1974"/>
                    </a:cubicBezTo>
                    <a:cubicBezTo>
                      <a:pt x="248" y="2003"/>
                      <a:pt x="366" y="2019"/>
                      <a:pt x="490" y="2019"/>
                    </a:cubicBezTo>
                    <a:cubicBezTo>
                      <a:pt x="614" y="2019"/>
                      <a:pt x="732" y="2003"/>
                      <a:pt x="821" y="1974"/>
                    </a:cubicBezTo>
                    <a:cubicBezTo>
                      <a:pt x="854" y="1963"/>
                      <a:pt x="881" y="1951"/>
                      <a:pt x="902" y="1939"/>
                    </a:cubicBezTo>
                    <a:cubicBezTo>
                      <a:pt x="902" y="2103"/>
                      <a:pt x="902" y="2103"/>
                      <a:pt x="902" y="2103"/>
                    </a:cubicBezTo>
                    <a:cubicBezTo>
                      <a:pt x="902" y="2116"/>
                      <a:pt x="874" y="2145"/>
                      <a:pt x="797" y="2170"/>
                    </a:cubicBezTo>
                    <a:close/>
                    <a:moveTo>
                      <a:pt x="1257" y="1917"/>
                    </a:moveTo>
                    <a:cubicBezTo>
                      <a:pt x="1155" y="1917"/>
                      <a:pt x="1057" y="1906"/>
                      <a:pt x="980" y="1885"/>
                    </a:cubicBezTo>
                    <a:cubicBezTo>
                      <a:pt x="980" y="1695"/>
                      <a:pt x="980" y="1695"/>
                      <a:pt x="980" y="1695"/>
                    </a:cubicBezTo>
                    <a:cubicBezTo>
                      <a:pt x="1060" y="1715"/>
                      <a:pt x="1156" y="1725"/>
                      <a:pt x="1257" y="1725"/>
                    </a:cubicBezTo>
                    <a:cubicBezTo>
                      <a:pt x="1359" y="1725"/>
                      <a:pt x="1457" y="1714"/>
                      <a:pt x="1538" y="1694"/>
                    </a:cubicBezTo>
                    <a:cubicBezTo>
                      <a:pt x="1538" y="1884"/>
                      <a:pt x="1538" y="1884"/>
                      <a:pt x="1538" y="1884"/>
                    </a:cubicBezTo>
                    <a:cubicBezTo>
                      <a:pt x="1460" y="1905"/>
                      <a:pt x="1361" y="1917"/>
                      <a:pt x="1257" y="1917"/>
                    </a:cubicBezTo>
                    <a:close/>
                    <a:moveTo>
                      <a:pt x="2335" y="2166"/>
                    </a:moveTo>
                    <a:cubicBezTo>
                      <a:pt x="2253" y="2192"/>
                      <a:pt x="2144" y="2207"/>
                      <a:pt x="2028" y="2207"/>
                    </a:cubicBezTo>
                    <a:cubicBezTo>
                      <a:pt x="1912" y="2207"/>
                      <a:pt x="1803" y="2192"/>
                      <a:pt x="1721" y="2166"/>
                    </a:cubicBezTo>
                    <a:cubicBezTo>
                      <a:pt x="1644" y="2141"/>
                      <a:pt x="1616" y="2112"/>
                      <a:pt x="1616" y="2099"/>
                    </a:cubicBezTo>
                    <a:cubicBezTo>
                      <a:pt x="1616" y="1935"/>
                      <a:pt x="1616" y="1935"/>
                      <a:pt x="1616" y="1935"/>
                    </a:cubicBezTo>
                    <a:cubicBezTo>
                      <a:pt x="1637" y="1947"/>
                      <a:pt x="1664" y="1959"/>
                      <a:pt x="1697" y="1970"/>
                    </a:cubicBezTo>
                    <a:cubicBezTo>
                      <a:pt x="1786" y="1999"/>
                      <a:pt x="1904" y="2015"/>
                      <a:pt x="2028" y="2015"/>
                    </a:cubicBezTo>
                    <a:cubicBezTo>
                      <a:pt x="2152" y="2015"/>
                      <a:pt x="2270" y="1999"/>
                      <a:pt x="2359" y="1970"/>
                    </a:cubicBezTo>
                    <a:cubicBezTo>
                      <a:pt x="2392" y="1959"/>
                      <a:pt x="2419" y="1947"/>
                      <a:pt x="2440" y="1935"/>
                    </a:cubicBezTo>
                    <a:cubicBezTo>
                      <a:pt x="2440" y="2099"/>
                      <a:pt x="2440" y="2099"/>
                      <a:pt x="2440" y="2099"/>
                    </a:cubicBezTo>
                    <a:cubicBezTo>
                      <a:pt x="2440" y="2112"/>
                      <a:pt x="2412" y="2141"/>
                      <a:pt x="2335" y="2166"/>
                    </a:cubicBezTo>
                    <a:close/>
                    <a:moveTo>
                      <a:pt x="2335" y="1896"/>
                    </a:moveTo>
                    <a:cubicBezTo>
                      <a:pt x="2253" y="1923"/>
                      <a:pt x="2144" y="1938"/>
                      <a:pt x="2028" y="1938"/>
                    </a:cubicBezTo>
                    <a:cubicBezTo>
                      <a:pt x="1912" y="1938"/>
                      <a:pt x="1803" y="1923"/>
                      <a:pt x="1721" y="1896"/>
                    </a:cubicBezTo>
                    <a:cubicBezTo>
                      <a:pt x="1644" y="1871"/>
                      <a:pt x="1616" y="1843"/>
                      <a:pt x="1616" y="1829"/>
                    </a:cubicBezTo>
                    <a:cubicBezTo>
                      <a:pt x="1616" y="1666"/>
                      <a:pt x="1616" y="1666"/>
                      <a:pt x="1616" y="1666"/>
                    </a:cubicBezTo>
                    <a:cubicBezTo>
                      <a:pt x="1637" y="1678"/>
                      <a:pt x="1664" y="1690"/>
                      <a:pt x="1697" y="1701"/>
                    </a:cubicBezTo>
                    <a:cubicBezTo>
                      <a:pt x="1786" y="1730"/>
                      <a:pt x="1904" y="1746"/>
                      <a:pt x="2028" y="1746"/>
                    </a:cubicBezTo>
                    <a:cubicBezTo>
                      <a:pt x="2152" y="1746"/>
                      <a:pt x="2270" y="1730"/>
                      <a:pt x="2359" y="1701"/>
                    </a:cubicBezTo>
                    <a:cubicBezTo>
                      <a:pt x="2392" y="1690"/>
                      <a:pt x="2419" y="1678"/>
                      <a:pt x="2440" y="1666"/>
                    </a:cubicBezTo>
                    <a:cubicBezTo>
                      <a:pt x="2440" y="1829"/>
                      <a:pt x="2440" y="1829"/>
                      <a:pt x="2440" y="1829"/>
                    </a:cubicBezTo>
                    <a:cubicBezTo>
                      <a:pt x="2440" y="1843"/>
                      <a:pt x="2412" y="1871"/>
                      <a:pt x="2335" y="1896"/>
                    </a:cubicBezTo>
                    <a:close/>
                    <a:moveTo>
                      <a:pt x="2335" y="1627"/>
                    </a:moveTo>
                    <a:cubicBezTo>
                      <a:pt x="2253" y="1654"/>
                      <a:pt x="2144" y="1668"/>
                      <a:pt x="2028" y="1668"/>
                    </a:cubicBezTo>
                    <a:cubicBezTo>
                      <a:pt x="1912" y="1668"/>
                      <a:pt x="1803" y="1654"/>
                      <a:pt x="1721" y="1627"/>
                    </a:cubicBezTo>
                    <a:cubicBezTo>
                      <a:pt x="1644" y="1602"/>
                      <a:pt x="1616" y="1573"/>
                      <a:pt x="1616" y="1560"/>
                    </a:cubicBezTo>
                    <a:cubicBezTo>
                      <a:pt x="1616" y="1393"/>
                      <a:pt x="1616" y="1393"/>
                      <a:pt x="1616" y="1393"/>
                    </a:cubicBezTo>
                    <a:cubicBezTo>
                      <a:pt x="1637" y="1405"/>
                      <a:pt x="1664" y="1417"/>
                      <a:pt x="1697" y="1428"/>
                    </a:cubicBezTo>
                    <a:cubicBezTo>
                      <a:pt x="1786" y="1457"/>
                      <a:pt x="1904" y="1472"/>
                      <a:pt x="2028" y="1472"/>
                    </a:cubicBezTo>
                    <a:cubicBezTo>
                      <a:pt x="2152" y="1472"/>
                      <a:pt x="2270" y="1457"/>
                      <a:pt x="2359" y="1428"/>
                    </a:cubicBezTo>
                    <a:cubicBezTo>
                      <a:pt x="2392" y="1417"/>
                      <a:pt x="2419" y="1405"/>
                      <a:pt x="2440" y="1393"/>
                    </a:cubicBezTo>
                    <a:cubicBezTo>
                      <a:pt x="2440" y="1560"/>
                      <a:pt x="2440" y="1560"/>
                      <a:pt x="2440" y="1560"/>
                    </a:cubicBezTo>
                    <a:cubicBezTo>
                      <a:pt x="2440" y="1573"/>
                      <a:pt x="2412" y="1602"/>
                      <a:pt x="2335" y="1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1675DC1-9C9F-073A-D432-ACF0A3E7EA97}"/>
              </a:ext>
            </a:extLst>
          </p:cNvPr>
          <p:cNvSpPr txBox="1">
            <a:spLocks/>
          </p:cNvSpPr>
          <p:nvPr/>
        </p:nvSpPr>
        <p:spPr>
          <a:xfrm>
            <a:off x="3675922" y="4541561"/>
            <a:ext cx="2252126" cy="2003618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324000" tIns="108000" rIns="0" bIns="36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tx2"/>
                </a:solidFill>
              </a:rPr>
              <a:t>ASSESSMENT OF DISTORTION</a:t>
            </a:r>
            <a:endParaRPr lang="en-US" sz="1200" b="1" dirty="0">
              <a:solidFill>
                <a:schemeClr val="tx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Damage to competition in the internal market ?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Indicators of a distortion : amount, form and purpose of the subsidy, situation of the undertaking, markets concerned, etc.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BE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8" name="Group 75">
            <a:extLst>
              <a:ext uri="{FF2B5EF4-FFF2-40B4-BE49-F238E27FC236}">
                <a16:creationId xmlns:a16="http://schemas.microsoft.com/office/drawing/2014/main" id="{83DDF80A-C08C-822D-5DD5-37234159C96B}"/>
              </a:ext>
            </a:extLst>
          </p:cNvPr>
          <p:cNvGrpSpPr/>
          <p:nvPr/>
        </p:nvGrpSpPr>
        <p:grpSpPr>
          <a:xfrm>
            <a:off x="3393607" y="4268491"/>
            <a:ext cx="546140" cy="546140"/>
            <a:chOff x="9632270" y="-267127"/>
            <a:chExt cx="1008000" cy="100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E45EC0-A54C-AFE2-E3DE-95C4219A4A1E}"/>
                </a:ext>
              </a:extLst>
            </p:cNvPr>
            <p:cNvSpPr/>
            <p:nvPr/>
          </p:nvSpPr>
          <p:spPr>
            <a:xfrm>
              <a:off x="9632270" y="-267127"/>
              <a:ext cx="1008000" cy="10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20" name="Group 206">
              <a:extLst>
                <a:ext uri="{FF2B5EF4-FFF2-40B4-BE49-F238E27FC236}">
                  <a16:creationId xmlns:a16="http://schemas.microsoft.com/office/drawing/2014/main" id="{BE3D49C0-B0FB-B4B6-8718-81AE7309C95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866270" y="-31697"/>
              <a:ext cx="540000" cy="537140"/>
              <a:chOff x="723" y="0"/>
              <a:chExt cx="4343" cy="4320"/>
            </a:xfrm>
            <a:solidFill>
              <a:schemeClr val="bg1"/>
            </a:solidFill>
          </p:grpSpPr>
          <p:sp>
            <p:nvSpPr>
              <p:cNvPr id="21" name="Freeform 207">
                <a:extLst>
                  <a:ext uri="{FF2B5EF4-FFF2-40B4-BE49-F238E27FC236}">
                    <a16:creationId xmlns:a16="http://schemas.microsoft.com/office/drawing/2014/main" id="{026D0F32-C4B1-4700-B1C3-733781F85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" y="0"/>
                <a:ext cx="4343" cy="4320"/>
              </a:xfrm>
              <a:custGeom>
                <a:avLst/>
                <a:gdLst>
                  <a:gd name="T0" fmla="*/ 2459 w 2531"/>
                  <a:gd name="T1" fmla="*/ 2173 h 2517"/>
                  <a:gd name="T2" fmla="*/ 1918 w 2531"/>
                  <a:gd name="T3" fmla="*/ 1631 h 2517"/>
                  <a:gd name="T4" fmla="*/ 2095 w 2531"/>
                  <a:gd name="T5" fmla="*/ 1047 h 2517"/>
                  <a:gd name="T6" fmla="*/ 1924 w 2531"/>
                  <a:gd name="T7" fmla="*/ 474 h 2517"/>
                  <a:gd name="T8" fmla="*/ 2009 w 2531"/>
                  <a:gd name="T9" fmla="*/ 389 h 2517"/>
                  <a:gd name="T10" fmla="*/ 2096 w 2531"/>
                  <a:gd name="T11" fmla="*/ 415 h 2517"/>
                  <a:gd name="T12" fmla="*/ 2253 w 2531"/>
                  <a:gd name="T13" fmla="*/ 292 h 2517"/>
                  <a:gd name="T14" fmla="*/ 2474 w 2531"/>
                  <a:gd name="T15" fmla="*/ 292 h 2517"/>
                  <a:gd name="T16" fmla="*/ 2513 w 2531"/>
                  <a:gd name="T17" fmla="*/ 253 h 2517"/>
                  <a:gd name="T18" fmla="*/ 2474 w 2531"/>
                  <a:gd name="T19" fmla="*/ 214 h 2517"/>
                  <a:gd name="T20" fmla="*/ 2253 w 2531"/>
                  <a:gd name="T21" fmla="*/ 214 h 2517"/>
                  <a:gd name="T22" fmla="*/ 2096 w 2531"/>
                  <a:gd name="T23" fmla="*/ 91 h 2517"/>
                  <a:gd name="T24" fmla="*/ 1934 w 2531"/>
                  <a:gd name="T25" fmla="*/ 253 h 2517"/>
                  <a:gd name="T26" fmla="*/ 1955 w 2531"/>
                  <a:gd name="T27" fmla="*/ 333 h 2517"/>
                  <a:gd name="T28" fmla="*/ 1878 w 2531"/>
                  <a:gd name="T29" fmla="*/ 410 h 2517"/>
                  <a:gd name="T30" fmla="*/ 1788 w 2531"/>
                  <a:gd name="T31" fmla="*/ 307 h 2517"/>
                  <a:gd name="T32" fmla="*/ 1047 w 2531"/>
                  <a:gd name="T33" fmla="*/ 0 h 2517"/>
                  <a:gd name="T34" fmla="*/ 307 w 2531"/>
                  <a:gd name="T35" fmla="*/ 307 h 2517"/>
                  <a:gd name="T36" fmla="*/ 0 w 2531"/>
                  <a:gd name="T37" fmla="*/ 1047 h 2517"/>
                  <a:gd name="T38" fmla="*/ 307 w 2531"/>
                  <a:gd name="T39" fmla="*/ 1788 h 2517"/>
                  <a:gd name="T40" fmla="*/ 1047 w 2531"/>
                  <a:gd name="T41" fmla="*/ 2095 h 2517"/>
                  <a:gd name="T42" fmla="*/ 1626 w 2531"/>
                  <a:gd name="T43" fmla="*/ 1921 h 2517"/>
                  <a:gd name="T44" fmla="*/ 2169 w 2531"/>
                  <a:gd name="T45" fmla="*/ 2463 h 2517"/>
                  <a:gd name="T46" fmla="*/ 2298 w 2531"/>
                  <a:gd name="T47" fmla="*/ 2517 h 2517"/>
                  <a:gd name="T48" fmla="*/ 2428 w 2531"/>
                  <a:gd name="T49" fmla="*/ 2463 h 2517"/>
                  <a:gd name="T50" fmla="*/ 2459 w 2531"/>
                  <a:gd name="T51" fmla="*/ 2432 h 2517"/>
                  <a:gd name="T52" fmla="*/ 2459 w 2531"/>
                  <a:gd name="T53" fmla="*/ 2173 h 2517"/>
                  <a:gd name="T54" fmla="*/ 2096 w 2531"/>
                  <a:gd name="T55" fmla="*/ 169 h 2517"/>
                  <a:gd name="T56" fmla="*/ 2180 w 2531"/>
                  <a:gd name="T57" fmla="*/ 253 h 2517"/>
                  <a:gd name="T58" fmla="*/ 2096 w 2531"/>
                  <a:gd name="T59" fmla="*/ 337 h 2517"/>
                  <a:gd name="T60" fmla="*/ 2012 w 2531"/>
                  <a:gd name="T61" fmla="*/ 253 h 2517"/>
                  <a:gd name="T62" fmla="*/ 2096 w 2531"/>
                  <a:gd name="T63" fmla="*/ 169 h 2517"/>
                  <a:gd name="T64" fmla="*/ 77 w 2531"/>
                  <a:gd name="T65" fmla="*/ 1047 h 2517"/>
                  <a:gd name="T66" fmla="*/ 1047 w 2531"/>
                  <a:gd name="T67" fmla="*/ 77 h 2517"/>
                  <a:gd name="T68" fmla="*/ 2017 w 2531"/>
                  <a:gd name="T69" fmla="*/ 1047 h 2517"/>
                  <a:gd name="T70" fmla="*/ 1047 w 2531"/>
                  <a:gd name="T71" fmla="*/ 2017 h 2517"/>
                  <a:gd name="T72" fmla="*/ 77 w 2531"/>
                  <a:gd name="T73" fmla="*/ 1047 h 2517"/>
                  <a:gd name="T74" fmla="*/ 1788 w 2531"/>
                  <a:gd name="T75" fmla="*/ 1788 h 2517"/>
                  <a:gd name="T76" fmla="*/ 1871 w 2531"/>
                  <a:gd name="T77" fmla="*/ 1694 h 2517"/>
                  <a:gd name="T78" fmla="*/ 1993 w 2531"/>
                  <a:gd name="T79" fmla="*/ 1816 h 2517"/>
                  <a:gd name="T80" fmla="*/ 1811 w 2531"/>
                  <a:gd name="T81" fmla="*/ 1997 h 2517"/>
                  <a:gd name="T82" fmla="*/ 1690 w 2531"/>
                  <a:gd name="T83" fmla="*/ 1875 h 2517"/>
                  <a:gd name="T84" fmla="*/ 1788 w 2531"/>
                  <a:gd name="T85" fmla="*/ 1788 h 2517"/>
                  <a:gd name="T86" fmla="*/ 2404 w 2531"/>
                  <a:gd name="T87" fmla="*/ 2377 h 2517"/>
                  <a:gd name="T88" fmla="*/ 2373 w 2531"/>
                  <a:gd name="T89" fmla="*/ 2409 h 2517"/>
                  <a:gd name="T90" fmla="*/ 2223 w 2531"/>
                  <a:gd name="T91" fmla="*/ 2409 h 2517"/>
                  <a:gd name="T92" fmla="*/ 1866 w 2531"/>
                  <a:gd name="T93" fmla="*/ 2052 h 2517"/>
                  <a:gd name="T94" fmla="*/ 2047 w 2531"/>
                  <a:gd name="T95" fmla="*/ 1870 h 2517"/>
                  <a:gd name="T96" fmla="*/ 2404 w 2531"/>
                  <a:gd name="T97" fmla="*/ 2228 h 2517"/>
                  <a:gd name="T98" fmla="*/ 2404 w 2531"/>
                  <a:gd name="T99" fmla="*/ 2377 h 2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31" h="2517">
                    <a:moveTo>
                      <a:pt x="2459" y="2173"/>
                    </a:moveTo>
                    <a:cubicBezTo>
                      <a:pt x="1918" y="1631"/>
                      <a:pt x="1918" y="1631"/>
                      <a:pt x="1918" y="1631"/>
                    </a:cubicBezTo>
                    <a:cubicBezTo>
                      <a:pt x="2033" y="1460"/>
                      <a:pt x="2095" y="1258"/>
                      <a:pt x="2095" y="1047"/>
                    </a:cubicBezTo>
                    <a:cubicBezTo>
                      <a:pt x="2095" y="841"/>
                      <a:pt x="2035" y="643"/>
                      <a:pt x="1924" y="474"/>
                    </a:cubicBezTo>
                    <a:cubicBezTo>
                      <a:pt x="2009" y="389"/>
                      <a:pt x="2009" y="389"/>
                      <a:pt x="2009" y="389"/>
                    </a:cubicBezTo>
                    <a:cubicBezTo>
                      <a:pt x="2034" y="405"/>
                      <a:pt x="2064" y="415"/>
                      <a:pt x="2096" y="415"/>
                    </a:cubicBezTo>
                    <a:cubicBezTo>
                      <a:pt x="2172" y="415"/>
                      <a:pt x="2236" y="362"/>
                      <a:pt x="2253" y="292"/>
                    </a:cubicBezTo>
                    <a:cubicBezTo>
                      <a:pt x="2474" y="292"/>
                      <a:pt x="2474" y="292"/>
                      <a:pt x="2474" y="292"/>
                    </a:cubicBezTo>
                    <a:cubicBezTo>
                      <a:pt x="2495" y="292"/>
                      <a:pt x="2513" y="274"/>
                      <a:pt x="2513" y="253"/>
                    </a:cubicBezTo>
                    <a:cubicBezTo>
                      <a:pt x="2513" y="231"/>
                      <a:pt x="2495" y="214"/>
                      <a:pt x="2474" y="214"/>
                    </a:cubicBezTo>
                    <a:cubicBezTo>
                      <a:pt x="2253" y="214"/>
                      <a:pt x="2253" y="214"/>
                      <a:pt x="2253" y="214"/>
                    </a:cubicBezTo>
                    <a:cubicBezTo>
                      <a:pt x="2236" y="144"/>
                      <a:pt x="2172" y="91"/>
                      <a:pt x="2096" y="91"/>
                    </a:cubicBezTo>
                    <a:cubicBezTo>
                      <a:pt x="2007" y="91"/>
                      <a:pt x="1934" y="164"/>
                      <a:pt x="1934" y="253"/>
                    </a:cubicBezTo>
                    <a:cubicBezTo>
                      <a:pt x="1934" y="282"/>
                      <a:pt x="1942" y="309"/>
                      <a:pt x="1955" y="333"/>
                    </a:cubicBezTo>
                    <a:cubicBezTo>
                      <a:pt x="1878" y="410"/>
                      <a:pt x="1878" y="410"/>
                      <a:pt x="1878" y="410"/>
                    </a:cubicBezTo>
                    <a:cubicBezTo>
                      <a:pt x="1851" y="374"/>
                      <a:pt x="1821" y="339"/>
                      <a:pt x="1788" y="307"/>
                    </a:cubicBezTo>
                    <a:cubicBezTo>
                      <a:pt x="1590" y="109"/>
                      <a:pt x="1327" y="0"/>
                      <a:pt x="1047" y="0"/>
                    </a:cubicBezTo>
                    <a:cubicBezTo>
                      <a:pt x="767" y="0"/>
                      <a:pt x="504" y="109"/>
                      <a:pt x="307" y="307"/>
                    </a:cubicBezTo>
                    <a:cubicBezTo>
                      <a:pt x="109" y="505"/>
                      <a:pt x="0" y="768"/>
                      <a:pt x="0" y="1047"/>
                    </a:cubicBezTo>
                    <a:cubicBezTo>
                      <a:pt x="0" y="1327"/>
                      <a:pt x="109" y="1590"/>
                      <a:pt x="307" y="1788"/>
                    </a:cubicBezTo>
                    <a:cubicBezTo>
                      <a:pt x="504" y="1986"/>
                      <a:pt x="767" y="2095"/>
                      <a:pt x="1047" y="2095"/>
                    </a:cubicBezTo>
                    <a:cubicBezTo>
                      <a:pt x="1256" y="2095"/>
                      <a:pt x="1456" y="2034"/>
                      <a:pt x="1626" y="1921"/>
                    </a:cubicBezTo>
                    <a:cubicBezTo>
                      <a:pt x="2169" y="2463"/>
                      <a:pt x="2169" y="2463"/>
                      <a:pt x="2169" y="2463"/>
                    </a:cubicBezTo>
                    <a:cubicBezTo>
                      <a:pt x="2204" y="2499"/>
                      <a:pt x="2251" y="2517"/>
                      <a:pt x="2298" y="2517"/>
                    </a:cubicBezTo>
                    <a:cubicBezTo>
                      <a:pt x="2345" y="2517"/>
                      <a:pt x="2392" y="2499"/>
                      <a:pt x="2428" y="2463"/>
                    </a:cubicBezTo>
                    <a:cubicBezTo>
                      <a:pt x="2459" y="2432"/>
                      <a:pt x="2459" y="2432"/>
                      <a:pt x="2459" y="2432"/>
                    </a:cubicBezTo>
                    <a:cubicBezTo>
                      <a:pt x="2531" y="2361"/>
                      <a:pt x="2531" y="2244"/>
                      <a:pt x="2459" y="2173"/>
                    </a:cubicBezTo>
                    <a:close/>
                    <a:moveTo>
                      <a:pt x="2096" y="169"/>
                    </a:moveTo>
                    <a:cubicBezTo>
                      <a:pt x="2142" y="169"/>
                      <a:pt x="2180" y="206"/>
                      <a:pt x="2180" y="253"/>
                    </a:cubicBezTo>
                    <a:cubicBezTo>
                      <a:pt x="2180" y="299"/>
                      <a:pt x="2142" y="337"/>
                      <a:pt x="2096" y="337"/>
                    </a:cubicBezTo>
                    <a:cubicBezTo>
                      <a:pt x="2050" y="337"/>
                      <a:pt x="2012" y="299"/>
                      <a:pt x="2012" y="253"/>
                    </a:cubicBezTo>
                    <a:cubicBezTo>
                      <a:pt x="2012" y="206"/>
                      <a:pt x="2050" y="169"/>
                      <a:pt x="2096" y="169"/>
                    </a:cubicBezTo>
                    <a:close/>
                    <a:moveTo>
                      <a:pt x="77" y="1047"/>
                    </a:moveTo>
                    <a:cubicBezTo>
                      <a:pt x="77" y="513"/>
                      <a:pt x="512" y="77"/>
                      <a:pt x="1047" y="77"/>
                    </a:cubicBezTo>
                    <a:cubicBezTo>
                      <a:pt x="1582" y="77"/>
                      <a:pt x="2017" y="513"/>
                      <a:pt x="2017" y="1047"/>
                    </a:cubicBezTo>
                    <a:cubicBezTo>
                      <a:pt x="2017" y="1582"/>
                      <a:pt x="1582" y="2017"/>
                      <a:pt x="1047" y="2017"/>
                    </a:cubicBezTo>
                    <a:cubicBezTo>
                      <a:pt x="512" y="2017"/>
                      <a:pt x="77" y="1582"/>
                      <a:pt x="77" y="1047"/>
                    </a:cubicBezTo>
                    <a:close/>
                    <a:moveTo>
                      <a:pt x="1788" y="1788"/>
                    </a:moveTo>
                    <a:cubicBezTo>
                      <a:pt x="1818" y="1758"/>
                      <a:pt x="1846" y="1727"/>
                      <a:pt x="1871" y="1694"/>
                    </a:cubicBezTo>
                    <a:cubicBezTo>
                      <a:pt x="1993" y="1816"/>
                      <a:pt x="1993" y="1816"/>
                      <a:pt x="1993" y="1816"/>
                    </a:cubicBezTo>
                    <a:cubicBezTo>
                      <a:pt x="1811" y="1997"/>
                      <a:pt x="1811" y="1997"/>
                      <a:pt x="1811" y="1997"/>
                    </a:cubicBezTo>
                    <a:cubicBezTo>
                      <a:pt x="1690" y="1875"/>
                      <a:pt x="1690" y="1875"/>
                      <a:pt x="1690" y="1875"/>
                    </a:cubicBezTo>
                    <a:cubicBezTo>
                      <a:pt x="1724" y="1848"/>
                      <a:pt x="1757" y="1819"/>
                      <a:pt x="1788" y="1788"/>
                    </a:cubicBezTo>
                    <a:close/>
                    <a:moveTo>
                      <a:pt x="2404" y="2377"/>
                    </a:moveTo>
                    <a:cubicBezTo>
                      <a:pt x="2373" y="2409"/>
                      <a:pt x="2373" y="2409"/>
                      <a:pt x="2373" y="2409"/>
                    </a:cubicBezTo>
                    <a:cubicBezTo>
                      <a:pt x="2332" y="2450"/>
                      <a:pt x="2265" y="2450"/>
                      <a:pt x="2223" y="2409"/>
                    </a:cubicBezTo>
                    <a:cubicBezTo>
                      <a:pt x="1866" y="2052"/>
                      <a:pt x="1866" y="2052"/>
                      <a:pt x="1866" y="2052"/>
                    </a:cubicBezTo>
                    <a:cubicBezTo>
                      <a:pt x="2047" y="1870"/>
                      <a:pt x="2047" y="1870"/>
                      <a:pt x="2047" y="1870"/>
                    </a:cubicBezTo>
                    <a:cubicBezTo>
                      <a:pt x="2404" y="2228"/>
                      <a:pt x="2404" y="2228"/>
                      <a:pt x="2404" y="2228"/>
                    </a:cubicBezTo>
                    <a:cubicBezTo>
                      <a:pt x="2446" y="2269"/>
                      <a:pt x="2446" y="2336"/>
                      <a:pt x="2404" y="23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208">
                <a:extLst>
                  <a:ext uri="{FF2B5EF4-FFF2-40B4-BE49-F238E27FC236}">
                    <a16:creationId xmlns:a16="http://schemas.microsoft.com/office/drawing/2014/main" id="{AAA01614-D544-4EC7-9275-87FF798B04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6" y="294"/>
                <a:ext cx="3017" cy="3017"/>
              </a:xfrm>
              <a:custGeom>
                <a:avLst/>
                <a:gdLst>
                  <a:gd name="T0" fmla="*/ 1500 w 1758"/>
                  <a:gd name="T1" fmla="*/ 258 h 1758"/>
                  <a:gd name="T2" fmla="*/ 879 w 1758"/>
                  <a:gd name="T3" fmla="*/ 0 h 1758"/>
                  <a:gd name="T4" fmla="*/ 257 w 1758"/>
                  <a:gd name="T5" fmla="*/ 258 h 1758"/>
                  <a:gd name="T6" fmla="*/ 0 w 1758"/>
                  <a:gd name="T7" fmla="*/ 879 h 1758"/>
                  <a:gd name="T8" fmla="*/ 257 w 1758"/>
                  <a:gd name="T9" fmla="*/ 1501 h 1758"/>
                  <a:gd name="T10" fmla="*/ 879 w 1758"/>
                  <a:gd name="T11" fmla="*/ 1758 h 1758"/>
                  <a:gd name="T12" fmla="*/ 1500 w 1758"/>
                  <a:gd name="T13" fmla="*/ 1501 h 1758"/>
                  <a:gd name="T14" fmla="*/ 1758 w 1758"/>
                  <a:gd name="T15" fmla="*/ 879 h 1758"/>
                  <a:gd name="T16" fmla="*/ 1500 w 1758"/>
                  <a:gd name="T17" fmla="*/ 258 h 1758"/>
                  <a:gd name="T18" fmla="*/ 879 w 1758"/>
                  <a:gd name="T19" fmla="*/ 78 h 1758"/>
                  <a:gd name="T20" fmla="*/ 1536 w 1758"/>
                  <a:gd name="T21" fmla="*/ 422 h 1758"/>
                  <a:gd name="T22" fmla="*/ 1426 w 1758"/>
                  <a:gd name="T23" fmla="*/ 532 h 1758"/>
                  <a:gd name="T24" fmla="*/ 1343 w 1758"/>
                  <a:gd name="T25" fmla="*/ 509 h 1758"/>
                  <a:gd name="T26" fmla="*/ 1181 w 1758"/>
                  <a:gd name="T27" fmla="*/ 670 h 1758"/>
                  <a:gd name="T28" fmla="*/ 1203 w 1758"/>
                  <a:gd name="T29" fmla="*/ 751 h 1758"/>
                  <a:gd name="T30" fmla="*/ 919 w 1758"/>
                  <a:gd name="T31" fmla="*/ 1035 h 1758"/>
                  <a:gd name="T32" fmla="*/ 838 w 1758"/>
                  <a:gd name="T33" fmla="*/ 1013 h 1758"/>
                  <a:gd name="T34" fmla="*/ 755 w 1758"/>
                  <a:gd name="T35" fmla="*/ 1036 h 1758"/>
                  <a:gd name="T36" fmla="*/ 557 w 1758"/>
                  <a:gd name="T37" fmla="*/ 839 h 1758"/>
                  <a:gd name="T38" fmla="*/ 579 w 1758"/>
                  <a:gd name="T39" fmla="*/ 757 h 1758"/>
                  <a:gd name="T40" fmla="*/ 417 w 1758"/>
                  <a:gd name="T41" fmla="*/ 596 h 1758"/>
                  <a:gd name="T42" fmla="*/ 261 w 1758"/>
                  <a:gd name="T43" fmla="*/ 716 h 1758"/>
                  <a:gd name="T44" fmla="*/ 94 w 1758"/>
                  <a:gd name="T45" fmla="*/ 716 h 1758"/>
                  <a:gd name="T46" fmla="*/ 879 w 1758"/>
                  <a:gd name="T47" fmla="*/ 78 h 1758"/>
                  <a:gd name="T48" fmla="*/ 1258 w 1758"/>
                  <a:gd name="T49" fmla="*/ 670 h 1758"/>
                  <a:gd name="T50" fmla="*/ 1343 w 1758"/>
                  <a:gd name="T51" fmla="*/ 586 h 1758"/>
                  <a:gd name="T52" fmla="*/ 1427 w 1758"/>
                  <a:gd name="T53" fmla="*/ 670 h 1758"/>
                  <a:gd name="T54" fmla="*/ 1343 w 1758"/>
                  <a:gd name="T55" fmla="*/ 754 h 1758"/>
                  <a:gd name="T56" fmla="*/ 1258 w 1758"/>
                  <a:gd name="T57" fmla="*/ 670 h 1758"/>
                  <a:gd name="T58" fmla="*/ 838 w 1758"/>
                  <a:gd name="T59" fmla="*/ 1090 h 1758"/>
                  <a:gd name="T60" fmla="*/ 923 w 1758"/>
                  <a:gd name="T61" fmla="*/ 1175 h 1758"/>
                  <a:gd name="T62" fmla="*/ 838 w 1758"/>
                  <a:gd name="T63" fmla="*/ 1259 h 1758"/>
                  <a:gd name="T64" fmla="*/ 754 w 1758"/>
                  <a:gd name="T65" fmla="*/ 1175 h 1758"/>
                  <a:gd name="T66" fmla="*/ 838 w 1758"/>
                  <a:gd name="T67" fmla="*/ 1090 h 1758"/>
                  <a:gd name="T68" fmla="*/ 417 w 1758"/>
                  <a:gd name="T69" fmla="*/ 842 h 1758"/>
                  <a:gd name="T70" fmla="*/ 333 w 1758"/>
                  <a:gd name="T71" fmla="*/ 757 h 1758"/>
                  <a:gd name="T72" fmla="*/ 417 w 1758"/>
                  <a:gd name="T73" fmla="*/ 673 h 1758"/>
                  <a:gd name="T74" fmla="*/ 501 w 1758"/>
                  <a:gd name="T75" fmla="*/ 757 h 1758"/>
                  <a:gd name="T76" fmla="*/ 417 w 1758"/>
                  <a:gd name="T77" fmla="*/ 842 h 1758"/>
                  <a:gd name="T78" fmla="*/ 879 w 1758"/>
                  <a:gd name="T79" fmla="*/ 1681 h 1758"/>
                  <a:gd name="T80" fmla="*/ 78 w 1758"/>
                  <a:gd name="T81" fmla="*/ 879 h 1758"/>
                  <a:gd name="T82" fmla="*/ 82 w 1758"/>
                  <a:gd name="T83" fmla="*/ 793 h 1758"/>
                  <a:gd name="T84" fmla="*/ 259 w 1758"/>
                  <a:gd name="T85" fmla="*/ 793 h 1758"/>
                  <a:gd name="T86" fmla="*/ 417 w 1758"/>
                  <a:gd name="T87" fmla="*/ 919 h 1758"/>
                  <a:gd name="T88" fmla="*/ 503 w 1758"/>
                  <a:gd name="T89" fmla="*/ 894 h 1758"/>
                  <a:gd name="T90" fmla="*/ 700 w 1758"/>
                  <a:gd name="T91" fmla="*/ 1091 h 1758"/>
                  <a:gd name="T92" fmla="*/ 677 w 1758"/>
                  <a:gd name="T93" fmla="*/ 1175 h 1758"/>
                  <a:gd name="T94" fmla="*/ 838 w 1758"/>
                  <a:gd name="T95" fmla="*/ 1336 h 1758"/>
                  <a:gd name="T96" fmla="*/ 1000 w 1758"/>
                  <a:gd name="T97" fmla="*/ 1175 h 1758"/>
                  <a:gd name="T98" fmla="*/ 975 w 1758"/>
                  <a:gd name="T99" fmla="*/ 1089 h 1758"/>
                  <a:gd name="T100" fmla="*/ 1256 w 1758"/>
                  <a:gd name="T101" fmla="*/ 807 h 1758"/>
                  <a:gd name="T102" fmla="*/ 1343 w 1758"/>
                  <a:gd name="T103" fmla="*/ 832 h 1758"/>
                  <a:gd name="T104" fmla="*/ 1504 w 1758"/>
                  <a:gd name="T105" fmla="*/ 670 h 1758"/>
                  <a:gd name="T106" fmla="*/ 1481 w 1758"/>
                  <a:gd name="T107" fmla="*/ 587 h 1758"/>
                  <a:gd name="T108" fmla="*/ 1579 w 1758"/>
                  <a:gd name="T109" fmla="*/ 489 h 1758"/>
                  <a:gd name="T110" fmla="*/ 1680 w 1758"/>
                  <a:gd name="T111" fmla="*/ 879 h 1758"/>
                  <a:gd name="T112" fmla="*/ 879 w 1758"/>
                  <a:gd name="T113" fmla="*/ 1681 h 1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58" h="1758">
                    <a:moveTo>
                      <a:pt x="1500" y="258"/>
                    </a:moveTo>
                    <a:cubicBezTo>
                      <a:pt x="1334" y="92"/>
                      <a:pt x="1114" y="0"/>
                      <a:pt x="879" y="0"/>
                    </a:cubicBezTo>
                    <a:cubicBezTo>
                      <a:pt x="644" y="0"/>
                      <a:pt x="423" y="92"/>
                      <a:pt x="257" y="258"/>
                    </a:cubicBezTo>
                    <a:cubicBezTo>
                      <a:pt x="91" y="424"/>
                      <a:pt x="0" y="645"/>
                      <a:pt x="0" y="879"/>
                    </a:cubicBezTo>
                    <a:cubicBezTo>
                      <a:pt x="0" y="1114"/>
                      <a:pt x="91" y="1335"/>
                      <a:pt x="257" y="1501"/>
                    </a:cubicBezTo>
                    <a:cubicBezTo>
                      <a:pt x="423" y="1667"/>
                      <a:pt x="644" y="1758"/>
                      <a:pt x="879" y="1758"/>
                    </a:cubicBezTo>
                    <a:cubicBezTo>
                      <a:pt x="1114" y="1758"/>
                      <a:pt x="1334" y="1667"/>
                      <a:pt x="1500" y="1501"/>
                    </a:cubicBezTo>
                    <a:cubicBezTo>
                      <a:pt x="1666" y="1335"/>
                      <a:pt x="1758" y="1114"/>
                      <a:pt x="1758" y="879"/>
                    </a:cubicBezTo>
                    <a:cubicBezTo>
                      <a:pt x="1758" y="645"/>
                      <a:pt x="1666" y="424"/>
                      <a:pt x="1500" y="258"/>
                    </a:cubicBezTo>
                    <a:close/>
                    <a:moveTo>
                      <a:pt x="879" y="78"/>
                    </a:moveTo>
                    <a:cubicBezTo>
                      <a:pt x="1151" y="78"/>
                      <a:pt x="1391" y="214"/>
                      <a:pt x="1536" y="422"/>
                    </a:cubicBezTo>
                    <a:cubicBezTo>
                      <a:pt x="1426" y="532"/>
                      <a:pt x="1426" y="532"/>
                      <a:pt x="1426" y="532"/>
                    </a:cubicBezTo>
                    <a:cubicBezTo>
                      <a:pt x="1402" y="517"/>
                      <a:pt x="1373" y="509"/>
                      <a:pt x="1343" y="509"/>
                    </a:cubicBezTo>
                    <a:cubicBezTo>
                      <a:pt x="1253" y="509"/>
                      <a:pt x="1181" y="581"/>
                      <a:pt x="1181" y="670"/>
                    </a:cubicBezTo>
                    <a:cubicBezTo>
                      <a:pt x="1181" y="700"/>
                      <a:pt x="1189" y="727"/>
                      <a:pt x="1203" y="751"/>
                    </a:cubicBezTo>
                    <a:cubicBezTo>
                      <a:pt x="919" y="1035"/>
                      <a:pt x="919" y="1035"/>
                      <a:pt x="919" y="1035"/>
                    </a:cubicBezTo>
                    <a:cubicBezTo>
                      <a:pt x="895" y="1021"/>
                      <a:pt x="868" y="1013"/>
                      <a:pt x="838" y="1013"/>
                    </a:cubicBezTo>
                    <a:cubicBezTo>
                      <a:pt x="808" y="1013"/>
                      <a:pt x="779" y="1021"/>
                      <a:pt x="755" y="1036"/>
                    </a:cubicBezTo>
                    <a:cubicBezTo>
                      <a:pt x="557" y="839"/>
                      <a:pt x="557" y="839"/>
                      <a:pt x="557" y="839"/>
                    </a:cubicBezTo>
                    <a:cubicBezTo>
                      <a:pt x="571" y="815"/>
                      <a:pt x="579" y="787"/>
                      <a:pt x="579" y="757"/>
                    </a:cubicBezTo>
                    <a:cubicBezTo>
                      <a:pt x="579" y="668"/>
                      <a:pt x="506" y="596"/>
                      <a:pt x="417" y="596"/>
                    </a:cubicBezTo>
                    <a:cubicBezTo>
                      <a:pt x="342" y="596"/>
                      <a:pt x="279" y="647"/>
                      <a:pt x="261" y="716"/>
                    </a:cubicBezTo>
                    <a:cubicBezTo>
                      <a:pt x="94" y="716"/>
                      <a:pt x="94" y="716"/>
                      <a:pt x="94" y="716"/>
                    </a:cubicBezTo>
                    <a:cubicBezTo>
                      <a:pt x="170" y="352"/>
                      <a:pt x="493" y="78"/>
                      <a:pt x="879" y="78"/>
                    </a:cubicBezTo>
                    <a:close/>
                    <a:moveTo>
                      <a:pt x="1258" y="670"/>
                    </a:moveTo>
                    <a:cubicBezTo>
                      <a:pt x="1258" y="624"/>
                      <a:pt x="1296" y="586"/>
                      <a:pt x="1343" y="586"/>
                    </a:cubicBezTo>
                    <a:cubicBezTo>
                      <a:pt x="1389" y="586"/>
                      <a:pt x="1427" y="624"/>
                      <a:pt x="1427" y="670"/>
                    </a:cubicBezTo>
                    <a:cubicBezTo>
                      <a:pt x="1427" y="717"/>
                      <a:pt x="1389" y="754"/>
                      <a:pt x="1343" y="754"/>
                    </a:cubicBezTo>
                    <a:cubicBezTo>
                      <a:pt x="1296" y="754"/>
                      <a:pt x="1258" y="717"/>
                      <a:pt x="1258" y="670"/>
                    </a:cubicBezTo>
                    <a:close/>
                    <a:moveTo>
                      <a:pt x="838" y="1090"/>
                    </a:moveTo>
                    <a:cubicBezTo>
                      <a:pt x="885" y="1090"/>
                      <a:pt x="923" y="1128"/>
                      <a:pt x="923" y="1175"/>
                    </a:cubicBezTo>
                    <a:cubicBezTo>
                      <a:pt x="923" y="1221"/>
                      <a:pt x="885" y="1259"/>
                      <a:pt x="838" y="1259"/>
                    </a:cubicBezTo>
                    <a:cubicBezTo>
                      <a:pt x="792" y="1259"/>
                      <a:pt x="754" y="1221"/>
                      <a:pt x="754" y="1175"/>
                    </a:cubicBezTo>
                    <a:cubicBezTo>
                      <a:pt x="754" y="1128"/>
                      <a:pt x="792" y="1090"/>
                      <a:pt x="838" y="1090"/>
                    </a:cubicBezTo>
                    <a:close/>
                    <a:moveTo>
                      <a:pt x="417" y="842"/>
                    </a:moveTo>
                    <a:cubicBezTo>
                      <a:pt x="371" y="842"/>
                      <a:pt x="333" y="804"/>
                      <a:pt x="333" y="757"/>
                    </a:cubicBezTo>
                    <a:cubicBezTo>
                      <a:pt x="333" y="711"/>
                      <a:pt x="371" y="673"/>
                      <a:pt x="417" y="673"/>
                    </a:cubicBezTo>
                    <a:cubicBezTo>
                      <a:pt x="464" y="673"/>
                      <a:pt x="501" y="711"/>
                      <a:pt x="501" y="757"/>
                    </a:cubicBezTo>
                    <a:cubicBezTo>
                      <a:pt x="501" y="804"/>
                      <a:pt x="464" y="842"/>
                      <a:pt x="417" y="842"/>
                    </a:cubicBezTo>
                    <a:close/>
                    <a:moveTo>
                      <a:pt x="879" y="1681"/>
                    </a:moveTo>
                    <a:cubicBezTo>
                      <a:pt x="437" y="1681"/>
                      <a:pt x="78" y="1321"/>
                      <a:pt x="78" y="879"/>
                    </a:cubicBezTo>
                    <a:cubicBezTo>
                      <a:pt x="78" y="850"/>
                      <a:pt x="79" y="821"/>
                      <a:pt x="82" y="793"/>
                    </a:cubicBezTo>
                    <a:cubicBezTo>
                      <a:pt x="259" y="793"/>
                      <a:pt x="259" y="793"/>
                      <a:pt x="259" y="793"/>
                    </a:cubicBezTo>
                    <a:cubicBezTo>
                      <a:pt x="276" y="865"/>
                      <a:pt x="340" y="919"/>
                      <a:pt x="417" y="919"/>
                    </a:cubicBezTo>
                    <a:cubicBezTo>
                      <a:pt x="449" y="919"/>
                      <a:pt x="478" y="910"/>
                      <a:pt x="503" y="894"/>
                    </a:cubicBezTo>
                    <a:cubicBezTo>
                      <a:pt x="700" y="1091"/>
                      <a:pt x="700" y="1091"/>
                      <a:pt x="700" y="1091"/>
                    </a:cubicBezTo>
                    <a:cubicBezTo>
                      <a:pt x="685" y="1115"/>
                      <a:pt x="677" y="1144"/>
                      <a:pt x="677" y="1175"/>
                    </a:cubicBezTo>
                    <a:cubicBezTo>
                      <a:pt x="677" y="1264"/>
                      <a:pt x="749" y="1336"/>
                      <a:pt x="838" y="1336"/>
                    </a:cubicBezTo>
                    <a:cubicBezTo>
                      <a:pt x="927" y="1336"/>
                      <a:pt x="1000" y="1264"/>
                      <a:pt x="1000" y="1175"/>
                    </a:cubicBezTo>
                    <a:cubicBezTo>
                      <a:pt x="1000" y="1143"/>
                      <a:pt x="991" y="1113"/>
                      <a:pt x="975" y="1089"/>
                    </a:cubicBezTo>
                    <a:cubicBezTo>
                      <a:pt x="1256" y="807"/>
                      <a:pt x="1256" y="807"/>
                      <a:pt x="1256" y="807"/>
                    </a:cubicBezTo>
                    <a:cubicBezTo>
                      <a:pt x="1281" y="823"/>
                      <a:pt x="1311" y="832"/>
                      <a:pt x="1343" y="832"/>
                    </a:cubicBezTo>
                    <a:cubicBezTo>
                      <a:pt x="1432" y="832"/>
                      <a:pt x="1504" y="759"/>
                      <a:pt x="1504" y="670"/>
                    </a:cubicBezTo>
                    <a:cubicBezTo>
                      <a:pt x="1504" y="640"/>
                      <a:pt x="1496" y="611"/>
                      <a:pt x="1481" y="587"/>
                    </a:cubicBezTo>
                    <a:cubicBezTo>
                      <a:pt x="1579" y="489"/>
                      <a:pt x="1579" y="489"/>
                      <a:pt x="1579" y="489"/>
                    </a:cubicBezTo>
                    <a:cubicBezTo>
                      <a:pt x="1643" y="605"/>
                      <a:pt x="1680" y="738"/>
                      <a:pt x="1680" y="879"/>
                    </a:cubicBezTo>
                    <a:cubicBezTo>
                      <a:pt x="1680" y="1321"/>
                      <a:pt x="1321" y="1681"/>
                      <a:pt x="879" y="16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B5C55FC-F7C3-2EE7-5E3F-7974DB97887C}"/>
              </a:ext>
            </a:extLst>
          </p:cNvPr>
          <p:cNvSpPr txBox="1">
            <a:spLocks/>
          </p:cNvSpPr>
          <p:nvPr/>
        </p:nvSpPr>
        <p:spPr>
          <a:xfrm>
            <a:off x="9646466" y="4541561"/>
            <a:ext cx="2358547" cy="2003618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324000" tIns="108000" rIns="0" bIns="3600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BE" sz="1400" b="1" dirty="0">
                <a:solidFill>
                  <a:schemeClr val="tx2"/>
                </a:solidFill>
              </a:rPr>
              <a:t>REMEDY THE </a:t>
            </a:r>
            <a:r>
              <a:rPr lang="en-US" sz="1400" b="1" dirty="0">
                <a:solidFill>
                  <a:schemeClr val="tx2"/>
                </a:solidFill>
              </a:rPr>
              <a:t>DISTORTION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1200" b="1" dirty="0">
              <a:solidFill>
                <a:schemeClr val="tx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Structural or non-structural redressive measures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Prohibition of concentration or award of public procurement/concession </a:t>
            </a:r>
          </a:p>
        </p:txBody>
      </p:sp>
      <p:grpSp>
        <p:nvGrpSpPr>
          <p:cNvPr id="24" name="Group 77">
            <a:extLst>
              <a:ext uri="{FF2B5EF4-FFF2-40B4-BE49-F238E27FC236}">
                <a16:creationId xmlns:a16="http://schemas.microsoft.com/office/drawing/2014/main" id="{ABB4F020-0486-31D9-E0F4-C502C48B3B35}"/>
              </a:ext>
            </a:extLst>
          </p:cNvPr>
          <p:cNvGrpSpPr/>
          <p:nvPr/>
        </p:nvGrpSpPr>
        <p:grpSpPr>
          <a:xfrm>
            <a:off x="9373396" y="4268491"/>
            <a:ext cx="546140" cy="546140"/>
            <a:chOff x="8343982" y="-267127"/>
            <a:chExt cx="1008000" cy="100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BA3DB9-3B20-B89E-4F93-F5D0543339DD}"/>
                </a:ext>
              </a:extLst>
            </p:cNvPr>
            <p:cNvSpPr/>
            <p:nvPr/>
          </p:nvSpPr>
          <p:spPr>
            <a:xfrm>
              <a:off x="8343982" y="-267127"/>
              <a:ext cx="1008000" cy="10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52D210DD-1E02-6780-6A17-898D5511B926}"/>
                </a:ext>
              </a:extLst>
            </p:cNvPr>
            <p:cNvGrpSpPr/>
            <p:nvPr/>
          </p:nvGrpSpPr>
          <p:grpSpPr>
            <a:xfrm>
              <a:off x="8612357" y="-33127"/>
              <a:ext cx="471251" cy="540000"/>
              <a:chOff x="4892036" y="155639"/>
              <a:chExt cx="471251" cy="540000"/>
            </a:xfrm>
            <a:solidFill>
              <a:schemeClr val="bg1"/>
            </a:solidFill>
          </p:grpSpPr>
          <p:sp>
            <p:nvSpPr>
              <p:cNvPr id="27" name="Freeform 39">
                <a:extLst>
                  <a:ext uri="{FF2B5EF4-FFF2-40B4-BE49-F238E27FC236}">
                    <a16:creationId xmlns:a16="http://schemas.microsoft.com/office/drawing/2014/main" id="{23CEA9C5-3B15-69C5-3056-CA159F1660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2036" y="155639"/>
                <a:ext cx="471251" cy="540000"/>
              </a:xfrm>
              <a:custGeom>
                <a:avLst/>
                <a:gdLst>
                  <a:gd name="T0" fmla="*/ 1509 w 2196"/>
                  <a:gd name="T1" fmla="*/ 241 h 2517"/>
                  <a:gd name="T2" fmla="*/ 1317 w 2196"/>
                  <a:gd name="T3" fmla="*/ 94 h 2517"/>
                  <a:gd name="T4" fmla="*/ 1234 w 2196"/>
                  <a:gd name="T5" fmla="*/ 0 h 2517"/>
                  <a:gd name="T6" fmla="*/ 879 w 2196"/>
                  <a:gd name="T7" fmla="*/ 84 h 2517"/>
                  <a:gd name="T8" fmla="*/ 804 w 2196"/>
                  <a:gd name="T9" fmla="*/ 188 h 2517"/>
                  <a:gd name="T10" fmla="*/ 688 w 2196"/>
                  <a:gd name="T11" fmla="*/ 241 h 2517"/>
                  <a:gd name="T12" fmla="*/ 0 w 2196"/>
                  <a:gd name="T13" fmla="*/ 518 h 2517"/>
                  <a:gd name="T14" fmla="*/ 278 w 2196"/>
                  <a:gd name="T15" fmla="*/ 2517 h 2517"/>
                  <a:gd name="T16" fmla="*/ 2196 w 2196"/>
                  <a:gd name="T17" fmla="*/ 2240 h 2517"/>
                  <a:gd name="T18" fmla="*/ 1919 w 2196"/>
                  <a:gd name="T19" fmla="*/ 241 h 2517"/>
                  <a:gd name="T20" fmla="*/ 602 w 2196"/>
                  <a:gd name="T21" fmla="*/ 619 h 2517"/>
                  <a:gd name="T22" fmla="*/ 1622 w 2196"/>
                  <a:gd name="T23" fmla="*/ 607 h 2517"/>
                  <a:gd name="T24" fmla="*/ 1633 w 2196"/>
                  <a:gd name="T25" fmla="*/ 490 h 2517"/>
                  <a:gd name="T26" fmla="*/ 1851 w 2196"/>
                  <a:gd name="T27" fmla="*/ 479 h 2517"/>
                  <a:gd name="T28" fmla="*/ 1938 w 2196"/>
                  <a:gd name="T29" fmla="*/ 2183 h 2517"/>
                  <a:gd name="T30" fmla="*/ 346 w 2196"/>
                  <a:gd name="T31" fmla="*/ 2271 h 2517"/>
                  <a:gd name="T32" fmla="*/ 258 w 2196"/>
                  <a:gd name="T33" fmla="*/ 567 h 2517"/>
                  <a:gd name="T34" fmla="*/ 564 w 2196"/>
                  <a:gd name="T35" fmla="*/ 479 h 2517"/>
                  <a:gd name="T36" fmla="*/ 564 w 2196"/>
                  <a:gd name="T37" fmla="*/ 580 h 2517"/>
                  <a:gd name="T38" fmla="*/ 821 w 2196"/>
                  <a:gd name="T39" fmla="*/ 264 h 2517"/>
                  <a:gd name="T40" fmla="*/ 957 w 2196"/>
                  <a:gd name="T41" fmla="*/ 84 h 2517"/>
                  <a:gd name="T42" fmla="*/ 1234 w 2196"/>
                  <a:gd name="T43" fmla="*/ 77 h 2517"/>
                  <a:gd name="T44" fmla="*/ 1240 w 2196"/>
                  <a:gd name="T45" fmla="*/ 94 h 2517"/>
                  <a:gd name="T46" fmla="*/ 1556 w 2196"/>
                  <a:gd name="T47" fmla="*/ 490 h 2517"/>
                  <a:gd name="T48" fmla="*/ 641 w 2196"/>
                  <a:gd name="T49" fmla="*/ 541 h 2517"/>
                  <a:gd name="T50" fmla="*/ 821 w 2196"/>
                  <a:gd name="T51" fmla="*/ 264 h 2517"/>
                  <a:gd name="T52" fmla="*/ 1919 w 2196"/>
                  <a:gd name="T53" fmla="*/ 2440 h 2517"/>
                  <a:gd name="T54" fmla="*/ 78 w 2196"/>
                  <a:gd name="T55" fmla="*/ 2240 h 2517"/>
                  <a:gd name="T56" fmla="*/ 278 w 2196"/>
                  <a:gd name="T57" fmla="*/ 319 h 2517"/>
                  <a:gd name="T58" fmla="*/ 576 w 2196"/>
                  <a:gd name="T59" fmla="*/ 402 h 2517"/>
                  <a:gd name="T60" fmla="*/ 181 w 2196"/>
                  <a:gd name="T61" fmla="*/ 567 h 2517"/>
                  <a:gd name="T62" fmla="*/ 346 w 2196"/>
                  <a:gd name="T63" fmla="*/ 2349 h 2517"/>
                  <a:gd name="T64" fmla="*/ 2016 w 2196"/>
                  <a:gd name="T65" fmla="*/ 2183 h 2517"/>
                  <a:gd name="T66" fmla="*/ 1851 w 2196"/>
                  <a:gd name="T67" fmla="*/ 402 h 2517"/>
                  <a:gd name="T68" fmla="*/ 1582 w 2196"/>
                  <a:gd name="T69" fmla="*/ 319 h 2517"/>
                  <a:gd name="T70" fmla="*/ 2119 w 2196"/>
                  <a:gd name="T71" fmla="*/ 518 h 2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6" h="2517">
                    <a:moveTo>
                      <a:pt x="1919" y="241"/>
                    </a:moveTo>
                    <a:cubicBezTo>
                      <a:pt x="1509" y="241"/>
                      <a:pt x="1509" y="241"/>
                      <a:pt x="1509" y="241"/>
                    </a:cubicBezTo>
                    <a:cubicBezTo>
                      <a:pt x="1474" y="216"/>
                      <a:pt x="1435" y="197"/>
                      <a:pt x="1392" y="188"/>
                    </a:cubicBezTo>
                    <a:cubicBezTo>
                      <a:pt x="1349" y="178"/>
                      <a:pt x="1317" y="139"/>
                      <a:pt x="1317" y="94"/>
                    </a:cubicBezTo>
                    <a:cubicBezTo>
                      <a:pt x="1317" y="84"/>
                      <a:pt x="1317" y="84"/>
                      <a:pt x="1317" y="84"/>
                    </a:cubicBezTo>
                    <a:cubicBezTo>
                      <a:pt x="1317" y="38"/>
                      <a:pt x="1280" y="0"/>
                      <a:pt x="1234" y="0"/>
                    </a:cubicBezTo>
                    <a:cubicBezTo>
                      <a:pt x="963" y="0"/>
                      <a:pt x="963" y="0"/>
                      <a:pt x="963" y="0"/>
                    </a:cubicBezTo>
                    <a:cubicBezTo>
                      <a:pt x="917" y="0"/>
                      <a:pt x="879" y="38"/>
                      <a:pt x="879" y="84"/>
                    </a:cubicBezTo>
                    <a:cubicBezTo>
                      <a:pt x="879" y="94"/>
                      <a:pt x="879" y="94"/>
                      <a:pt x="879" y="94"/>
                    </a:cubicBezTo>
                    <a:cubicBezTo>
                      <a:pt x="879" y="139"/>
                      <a:pt x="848" y="178"/>
                      <a:pt x="804" y="188"/>
                    </a:cubicBezTo>
                    <a:cubicBezTo>
                      <a:pt x="804" y="188"/>
                      <a:pt x="804" y="188"/>
                      <a:pt x="804" y="188"/>
                    </a:cubicBezTo>
                    <a:cubicBezTo>
                      <a:pt x="762" y="197"/>
                      <a:pt x="723" y="216"/>
                      <a:pt x="688" y="241"/>
                    </a:cubicBezTo>
                    <a:cubicBezTo>
                      <a:pt x="278" y="241"/>
                      <a:pt x="278" y="241"/>
                      <a:pt x="278" y="241"/>
                    </a:cubicBezTo>
                    <a:cubicBezTo>
                      <a:pt x="125" y="241"/>
                      <a:pt x="0" y="365"/>
                      <a:pt x="0" y="518"/>
                    </a:cubicBezTo>
                    <a:cubicBezTo>
                      <a:pt x="0" y="2240"/>
                      <a:pt x="0" y="2240"/>
                      <a:pt x="0" y="2240"/>
                    </a:cubicBezTo>
                    <a:cubicBezTo>
                      <a:pt x="0" y="2393"/>
                      <a:pt x="125" y="2517"/>
                      <a:pt x="278" y="2517"/>
                    </a:cubicBezTo>
                    <a:cubicBezTo>
                      <a:pt x="1919" y="2517"/>
                      <a:pt x="1919" y="2517"/>
                      <a:pt x="1919" y="2517"/>
                    </a:cubicBezTo>
                    <a:cubicBezTo>
                      <a:pt x="2072" y="2517"/>
                      <a:pt x="2196" y="2393"/>
                      <a:pt x="2196" y="2240"/>
                    </a:cubicBezTo>
                    <a:cubicBezTo>
                      <a:pt x="2196" y="518"/>
                      <a:pt x="2196" y="518"/>
                      <a:pt x="2196" y="518"/>
                    </a:cubicBezTo>
                    <a:cubicBezTo>
                      <a:pt x="2196" y="365"/>
                      <a:pt x="2072" y="241"/>
                      <a:pt x="1919" y="241"/>
                    </a:cubicBezTo>
                    <a:close/>
                    <a:moveTo>
                      <a:pt x="575" y="607"/>
                    </a:moveTo>
                    <a:cubicBezTo>
                      <a:pt x="582" y="614"/>
                      <a:pt x="592" y="619"/>
                      <a:pt x="602" y="619"/>
                    </a:cubicBezTo>
                    <a:cubicBezTo>
                      <a:pt x="1594" y="619"/>
                      <a:pt x="1594" y="619"/>
                      <a:pt x="1594" y="619"/>
                    </a:cubicBezTo>
                    <a:cubicBezTo>
                      <a:pt x="1605" y="619"/>
                      <a:pt x="1614" y="614"/>
                      <a:pt x="1622" y="607"/>
                    </a:cubicBezTo>
                    <a:cubicBezTo>
                      <a:pt x="1629" y="600"/>
                      <a:pt x="1633" y="590"/>
                      <a:pt x="1633" y="580"/>
                    </a:cubicBezTo>
                    <a:cubicBezTo>
                      <a:pt x="1633" y="490"/>
                      <a:pt x="1633" y="490"/>
                      <a:pt x="1633" y="490"/>
                    </a:cubicBezTo>
                    <a:cubicBezTo>
                      <a:pt x="1633" y="486"/>
                      <a:pt x="1633" y="483"/>
                      <a:pt x="1633" y="479"/>
                    </a:cubicBezTo>
                    <a:cubicBezTo>
                      <a:pt x="1851" y="479"/>
                      <a:pt x="1851" y="479"/>
                      <a:pt x="1851" y="479"/>
                    </a:cubicBezTo>
                    <a:cubicBezTo>
                      <a:pt x="1899" y="479"/>
                      <a:pt x="1938" y="519"/>
                      <a:pt x="1938" y="567"/>
                    </a:cubicBezTo>
                    <a:cubicBezTo>
                      <a:pt x="1938" y="2183"/>
                      <a:pt x="1938" y="2183"/>
                      <a:pt x="1938" y="2183"/>
                    </a:cubicBezTo>
                    <a:cubicBezTo>
                      <a:pt x="1938" y="2232"/>
                      <a:pt x="1899" y="2271"/>
                      <a:pt x="1851" y="2271"/>
                    </a:cubicBezTo>
                    <a:cubicBezTo>
                      <a:pt x="346" y="2271"/>
                      <a:pt x="346" y="2271"/>
                      <a:pt x="346" y="2271"/>
                    </a:cubicBezTo>
                    <a:cubicBezTo>
                      <a:pt x="298" y="2271"/>
                      <a:pt x="258" y="2232"/>
                      <a:pt x="258" y="2183"/>
                    </a:cubicBezTo>
                    <a:cubicBezTo>
                      <a:pt x="258" y="567"/>
                      <a:pt x="258" y="567"/>
                      <a:pt x="258" y="567"/>
                    </a:cubicBezTo>
                    <a:cubicBezTo>
                      <a:pt x="258" y="519"/>
                      <a:pt x="298" y="479"/>
                      <a:pt x="346" y="479"/>
                    </a:cubicBezTo>
                    <a:cubicBezTo>
                      <a:pt x="564" y="479"/>
                      <a:pt x="564" y="479"/>
                      <a:pt x="564" y="479"/>
                    </a:cubicBezTo>
                    <a:cubicBezTo>
                      <a:pt x="564" y="483"/>
                      <a:pt x="564" y="486"/>
                      <a:pt x="564" y="490"/>
                    </a:cubicBezTo>
                    <a:cubicBezTo>
                      <a:pt x="564" y="580"/>
                      <a:pt x="564" y="580"/>
                      <a:pt x="564" y="580"/>
                    </a:cubicBezTo>
                    <a:cubicBezTo>
                      <a:pt x="564" y="590"/>
                      <a:pt x="568" y="600"/>
                      <a:pt x="575" y="607"/>
                    </a:cubicBezTo>
                    <a:close/>
                    <a:moveTo>
                      <a:pt x="821" y="264"/>
                    </a:moveTo>
                    <a:cubicBezTo>
                      <a:pt x="900" y="246"/>
                      <a:pt x="957" y="175"/>
                      <a:pt x="957" y="94"/>
                    </a:cubicBezTo>
                    <a:cubicBezTo>
                      <a:pt x="957" y="84"/>
                      <a:pt x="957" y="84"/>
                      <a:pt x="957" y="84"/>
                    </a:cubicBezTo>
                    <a:cubicBezTo>
                      <a:pt x="957" y="80"/>
                      <a:pt x="960" y="77"/>
                      <a:pt x="963" y="77"/>
                    </a:cubicBezTo>
                    <a:cubicBezTo>
                      <a:pt x="1234" y="77"/>
                      <a:pt x="1234" y="77"/>
                      <a:pt x="1234" y="77"/>
                    </a:cubicBezTo>
                    <a:cubicBezTo>
                      <a:pt x="1237" y="77"/>
                      <a:pt x="1240" y="80"/>
                      <a:pt x="1240" y="84"/>
                    </a:cubicBezTo>
                    <a:cubicBezTo>
                      <a:pt x="1240" y="94"/>
                      <a:pt x="1240" y="94"/>
                      <a:pt x="1240" y="94"/>
                    </a:cubicBezTo>
                    <a:cubicBezTo>
                      <a:pt x="1240" y="175"/>
                      <a:pt x="1297" y="246"/>
                      <a:pt x="1376" y="264"/>
                    </a:cubicBezTo>
                    <a:cubicBezTo>
                      <a:pt x="1480" y="287"/>
                      <a:pt x="1556" y="382"/>
                      <a:pt x="1556" y="490"/>
                    </a:cubicBezTo>
                    <a:cubicBezTo>
                      <a:pt x="1556" y="541"/>
                      <a:pt x="1556" y="541"/>
                      <a:pt x="1556" y="541"/>
                    </a:cubicBezTo>
                    <a:cubicBezTo>
                      <a:pt x="641" y="541"/>
                      <a:pt x="641" y="541"/>
                      <a:pt x="641" y="541"/>
                    </a:cubicBezTo>
                    <a:cubicBezTo>
                      <a:pt x="641" y="489"/>
                      <a:pt x="641" y="489"/>
                      <a:pt x="641" y="489"/>
                    </a:cubicBezTo>
                    <a:cubicBezTo>
                      <a:pt x="641" y="382"/>
                      <a:pt x="716" y="287"/>
                      <a:pt x="821" y="264"/>
                    </a:cubicBezTo>
                    <a:close/>
                    <a:moveTo>
                      <a:pt x="2119" y="2240"/>
                    </a:moveTo>
                    <a:cubicBezTo>
                      <a:pt x="2119" y="2350"/>
                      <a:pt x="2029" y="2440"/>
                      <a:pt x="1919" y="2440"/>
                    </a:cubicBezTo>
                    <a:cubicBezTo>
                      <a:pt x="278" y="2440"/>
                      <a:pt x="278" y="2440"/>
                      <a:pt x="278" y="2440"/>
                    </a:cubicBezTo>
                    <a:cubicBezTo>
                      <a:pt x="168" y="2440"/>
                      <a:pt x="78" y="2350"/>
                      <a:pt x="78" y="2240"/>
                    </a:cubicBezTo>
                    <a:cubicBezTo>
                      <a:pt x="78" y="518"/>
                      <a:pt x="78" y="518"/>
                      <a:pt x="78" y="518"/>
                    </a:cubicBezTo>
                    <a:cubicBezTo>
                      <a:pt x="78" y="408"/>
                      <a:pt x="168" y="319"/>
                      <a:pt x="278" y="319"/>
                    </a:cubicBezTo>
                    <a:cubicBezTo>
                      <a:pt x="615" y="319"/>
                      <a:pt x="615" y="319"/>
                      <a:pt x="615" y="319"/>
                    </a:cubicBezTo>
                    <a:cubicBezTo>
                      <a:pt x="598" y="344"/>
                      <a:pt x="585" y="372"/>
                      <a:pt x="576" y="402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255" y="402"/>
                      <a:pt x="181" y="476"/>
                      <a:pt x="181" y="567"/>
                    </a:cubicBezTo>
                    <a:cubicBezTo>
                      <a:pt x="181" y="2183"/>
                      <a:pt x="181" y="2183"/>
                      <a:pt x="181" y="2183"/>
                    </a:cubicBezTo>
                    <a:cubicBezTo>
                      <a:pt x="181" y="2274"/>
                      <a:pt x="255" y="2349"/>
                      <a:pt x="346" y="2349"/>
                    </a:cubicBezTo>
                    <a:cubicBezTo>
                      <a:pt x="1851" y="2349"/>
                      <a:pt x="1851" y="2349"/>
                      <a:pt x="1851" y="2349"/>
                    </a:cubicBezTo>
                    <a:cubicBezTo>
                      <a:pt x="1942" y="2349"/>
                      <a:pt x="2016" y="2274"/>
                      <a:pt x="2016" y="2183"/>
                    </a:cubicBezTo>
                    <a:cubicBezTo>
                      <a:pt x="2016" y="567"/>
                      <a:pt x="2016" y="567"/>
                      <a:pt x="2016" y="567"/>
                    </a:cubicBezTo>
                    <a:cubicBezTo>
                      <a:pt x="2016" y="476"/>
                      <a:pt x="1942" y="402"/>
                      <a:pt x="1851" y="402"/>
                    </a:cubicBezTo>
                    <a:cubicBezTo>
                      <a:pt x="1621" y="402"/>
                      <a:pt x="1621" y="402"/>
                      <a:pt x="1621" y="402"/>
                    </a:cubicBezTo>
                    <a:cubicBezTo>
                      <a:pt x="1612" y="372"/>
                      <a:pt x="1599" y="344"/>
                      <a:pt x="1582" y="319"/>
                    </a:cubicBezTo>
                    <a:cubicBezTo>
                      <a:pt x="1919" y="319"/>
                      <a:pt x="1919" y="319"/>
                      <a:pt x="1919" y="319"/>
                    </a:cubicBezTo>
                    <a:cubicBezTo>
                      <a:pt x="2029" y="319"/>
                      <a:pt x="2119" y="408"/>
                      <a:pt x="2119" y="518"/>
                    </a:cubicBezTo>
                    <a:lnTo>
                      <a:pt x="2119" y="2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8" name="Group 49">
                <a:extLst>
                  <a:ext uri="{FF2B5EF4-FFF2-40B4-BE49-F238E27FC236}">
                    <a16:creationId xmlns:a16="http://schemas.microsoft.com/office/drawing/2014/main" id="{289FA653-4B33-D4BF-C782-77F934993D1A}"/>
                  </a:ext>
                </a:extLst>
              </p:cNvPr>
              <p:cNvGrpSpPr/>
              <p:nvPr/>
            </p:nvGrpSpPr>
            <p:grpSpPr>
              <a:xfrm>
                <a:off x="5151911" y="387764"/>
                <a:ext cx="124625" cy="116250"/>
                <a:chOff x="5157537" y="387764"/>
                <a:chExt cx="124625" cy="116250"/>
              </a:xfrm>
              <a:grpFill/>
            </p:grpSpPr>
            <p:sp>
              <p:nvSpPr>
                <p:cNvPr id="32" name="Freeform 41">
                  <a:extLst>
                    <a:ext uri="{FF2B5EF4-FFF2-40B4-BE49-F238E27FC236}">
                      <a16:creationId xmlns:a16="http://schemas.microsoft.com/office/drawing/2014/main" id="{EE7679CD-7577-5427-2EF5-34721B8A0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662" y="387764"/>
                  <a:ext cx="90500" cy="80500"/>
                </a:xfrm>
                <a:custGeom>
                  <a:avLst/>
                  <a:gdLst>
                    <a:gd name="T0" fmla="*/ 70 w 422"/>
                    <a:gd name="T1" fmla="*/ 227 h 375"/>
                    <a:gd name="T2" fmla="*/ 15 w 422"/>
                    <a:gd name="T3" fmla="*/ 227 h 375"/>
                    <a:gd name="T4" fmla="*/ 15 w 422"/>
                    <a:gd name="T5" fmla="*/ 282 h 375"/>
                    <a:gd name="T6" fmla="*/ 96 w 422"/>
                    <a:gd name="T7" fmla="*/ 363 h 375"/>
                    <a:gd name="T8" fmla="*/ 124 w 422"/>
                    <a:gd name="T9" fmla="*/ 375 h 375"/>
                    <a:gd name="T10" fmla="*/ 125 w 422"/>
                    <a:gd name="T11" fmla="*/ 375 h 375"/>
                    <a:gd name="T12" fmla="*/ 153 w 422"/>
                    <a:gd name="T13" fmla="*/ 361 h 375"/>
                    <a:gd name="T14" fmla="*/ 408 w 422"/>
                    <a:gd name="T15" fmla="*/ 69 h 375"/>
                    <a:gd name="T16" fmla="*/ 404 w 422"/>
                    <a:gd name="T17" fmla="*/ 14 h 375"/>
                    <a:gd name="T18" fmla="*/ 349 w 422"/>
                    <a:gd name="T19" fmla="*/ 18 h 375"/>
                    <a:gd name="T20" fmla="*/ 122 w 422"/>
                    <a:gd name="T21" fmla="*/ 279 h 375"/>
                    <a:gd name="T22" fmla="*/ 70 w 422"/>
                    <a:gd name="T23" fmla="*/ 227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2" h="375">
                      <a:moveTo>
                        <a:pt x="70" y="227"/>
                      </a:moveTo>
                      <a:cubicBezTo>
                        <a:pt x="55" y="212"/>
                        <a:pt x="30" y="212"/>
                        <a:pt x="15" y="227"/>
                      </a:cubicBezTo>
                      <a:cubicBezTo>
                        <a:pt x="0" y="243"/>
                        <a:pt x="0" y="267"/>
                        <a:pt x="15" y="282"/>
                      </a:cubicBezTo>
                      <a:cubicBezTo>
                        <a:pt x="96" y="363"/>
                        <a:pt x="96" y="363"/>
                        <a:pt x="96" y="363"/>
                      </a:cubicBezTo>
                      <a:cubicBezTo>
                        <a:pt x="103" y="370"/>
                        <a:pt x="113" y="375"/>
                        <a:pt x="124" y="375"/>
                      </a:cubicBezTo>
                      <a:cubicBezTo>
                        <a:pt x="124" y="375"/>
                        <a:pt x="124" y="375"/>
                        <a:pt x="125" y="375"/>
                      </a:cubicBezTo>
                      <a:cubicBezTo>
                        <a:pt x="136" y="374"/>
                        <a:pt x="146" y="369"/>
                        <a:pt x="153" y="361"/>
                      </a:cubicBezTo>
                      <a:cubicBezTo>
                        <a:pt x="408" y="69"/>
                        <a:pt x="408" y="69"/>
                        <a:pt x="408" y="69"/>
                      </a:cubicBezTo>
                      <a:cubicBezTo>
                        <a:pt x="422" y="53"/>
                        <a:pt x="420" y="28"/>
                        <a:pt x="404" y="14"/>
                      </a:cubicBezTo>
                      <a:cubicBezTo>
                        <a:pt x="388" y="0"/>
                        <a:pt x="363" y="2"/>
                        <a:pt x="349" y="18"/>
                      </a:cubicBezTo>
                      <a:cubicBezTo>
                        <a:pt x="122" y="279"/>
                        <a:pt x="122" y="279"/>
                        <a:pt x="122" y="279"/>
                      </a:cubicBezTo>
                      <a:lnTo>
                        <a:pt x="70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" name="Freeform 44">
                  <a:extLst>
                    <a:ext uri="{FF2B5EF4-FFF2-40B4-BE49-F238E27FC236}">
                      <a16:creationId xmlns:a16="http://schemas.microsoft.com/office/drawing/2014/main" id="{43505FD1-1D60-1E3F-4FC8-93717B230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7537" y="397264"/>
                  <a:ext cx="104875" cy="106750"/>
                </a:xfrm>
                <a:custGeom>
                  <a:avLst/>
                  <a:gdLst>
                    <a:gd name="T0" fmla="*/ 39 w 489"/>
                    <a:gd name="T1" fmla="*/ 498 h 498"/>
                    <a:gd name="T2" fmla="*/ 451 w 489"/>
                    <a:gd name="T3" fmla="*/ 498 h 498"/>
                    <a:gd name="T4" fmla="*/ 489 w 489"/>
                    <a:gd name="T5" fmla="*/ 459 h 498"/>
                    <a:gd name="T6" fmla="*/ 489 w 489"/>
                    <a:gd name="T7" fmla="*/ 338 h 498"/>
                    <a:gd name="T8" fmla="*/ 451 w 489"/>
                    <a:gd name="T9" fmla="*/ 299 h 498"/>
                    <a:gd name="T10" fmla="*/ 412 w 489"/>
                    <a:gd name="T11" fmla="*/ 338 h 498"/>
                    <a:gd name="T12" fmla="*/ 412 w 489"/>
                    <a:gd name="T13" fmla="*/ 421 h 498"/>
                    <a:gd name="T14" fmla="*/ 78 w 489"/>
                    <a:gd name="T15" fmla="*/ 421 h 498"/>
                    <a:gd name="T16" fmla="*/ 78 w 489"/>
                    <a:gd name="T17" fmla="*/ 78 h 498"/>
                    <a:gd name="T18" fmla="*/ 276 w 489"/>
                    <a:gd name="T19" fmla="*/ 78 h 498"/>
                    <a:gd name="T20" fmla="*/ 315 w 489"/>
                    <a:gd name="T21" fmla="*/ 39 h 498"/>
                    <a:gd name="T22" fmla="*/ 276 w 489"/>
                    <a:gd name="T23" fmla="*/ 0 h 498"/>
                    <a:gd name="T24" fmla="*/ 39 w 489"/>
                    <a:gd name="T25" fmla="*/ 0 h 498"/>
                    <a:gd name="T26" fmla="*/ 0 w 489"/>
                    <a:gd name="T27" fmla="*/ 39 h 498"/>
                    <a:gd name="T28" fmla="*/ 0 w 489"/>
                    <a:gd name="T29" fmla="*/ 459 h 498"/>
                    <a:gd name="T30" fmla="*/ 39 w 489"/>
                    <a:gd name="T31" fmla="*/ 498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9" h="498">
                      <a:moveTo>
                        <a:pt x="39" y="498"/>
                      </a:moveTo>
                      <a:cubicBezTo>
                        <a:pt x="451" y="498"/>
                        <a:pt x="451" y="498"/>
                        <a:pt x="451" y="498"/>
                      </a:cubicBezTo>
                      <a:cubicBezTo>
                        <a:pt x="472" y="498"/>
                        <a:pt x="489" y="481"/>
                        <a:pt x="489" y="459"/>
                      </a:cubicBezTo>
                      <a:cubicBezTo>
                        <a:pt x="489" y="338"/>
                        <a:pt x="489" y="338"/>
                        <a:pt x="489" y="338"/>
                      </a:cubicBezTo>
                      <a:cubicBezTo>
                        <a:pt x="489" y="316"/>
                        <a:pt x="472" y="299"/>
                        <a:pt x="451" y="299"/>
                      </a:cubicBezTo>
                      <a:cubicBezTo>
                        <a:pt x="429" y="299"/>
                        <a:pt x="412" y="316"/>
                        <a:pt x="412" y="338"/>
                      </a:cubicBezTo>
                      <a:cubicBezTo>
                        <a:pt x="412" y="421"/>
                        <a:pt x="412" y="421"/>
                        <a:pt x="412" y="421"/>
                      </a:cubicBezTo>
                      <a:cubicBezTo>
                        <a:pt x="78" y="421"/>
                        <a:pt x="78" y="421"/>
                        <a:pt x="78" y="421"/>
                      </a:cubicBez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276" y="78"/>
                        <a:pt x="276" y="78"/>
                        <a:pt x="276" y="78"/>
                      </a:cubicBezTo>
                      <a:cubicBezTo>
                        <a:pt x="297" y="78"/>
                        <a:pt x="315" y="60"/>
                        <a:pt x="315" y="39"/>
                      </a:cubicBezTo>
                      <a:cubicBezTo>
                        <a:pt x="315" y="17"/>
                        <a:pt x="297" y="0"/>
                        <a:pt x="276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8" y="0"/>
                        <a:pt x="0" y="17"/>
                        <a:pt x="0" y="39"/>
                      </a:cubicBez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0" y="481"/>
                        <a:pt x="18" y="498"/>
                        <a:pt x="39" y="4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9" name="Group 50">
                <a:extLst>
                  <a:ext uri="{FF2B5EF4-FFF2-40B4-BE49-F238E27FC236}">
                    <a16:creationId xmlns:a16="http://schemas.microsoft.com/office/drawing/2014/main" id="{5104A964-A6C8-142C-C13A-E8C577454DAF}"/>
                  </a:ext>
                </a:extLst>
              </p:cNvPr>
              <p:cNvGrpSpPr/>
              <p:nvPr/>
            </p:nvGrpSpPr>
            <p:grpSpPr>
              <a:xfrm>
                <a:off x="4997410" y="387764"/>
                <a:ext cx="124625" cy="116250"/>
                <a:chOff x="5157537" y="387764"/>
                <a:chExt cx="124625" cy="116250"/>
              </a:xfrm>
              <a:grpFill/>
            </p:grpSpPr>
            <p:sp>
              <p:nvSpPr>
                <p:cNvPr id="30" name="Freeform 41">
                  <a:extLst>
                    <a:ext uri="{FF2B5EF4-FFF2-40B4-BE49-F238E27FC236}">
                      <a16:creationId xmlns:a16="http://schemas.microsoft.com/office/drawing/2014/main" id="{BA2CD1C6-4D96-2B17-E05D-50B5ABC54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1662" y="387764"/>
                  <a:ext cx="90500" cy="80500"/>
                </a:xfrm>
                <a:custGeom>
                  <a:avLst/>
                  <a:gdLst>
                    <a:gd name="T0" fmla="*/ 70 w 422"/>
                    <a:gd name="T1" fmla="*/ 227 h 375"/>
                    <a:gd name="T2" fmla="*/ 15 w 422"/>
                    <a:gd name="T3" fmla="*/ 227 h 375"/>
                    <a:gd name="T4" fmla="*/ 15 w 422"/>
                    <a:gd name="T5" fmla="*/ 282 h 375"/>
                    <a:gd name="T6" fmla="*/ 96 w 422"/>
                    <a:gd name="T7" fmla="*/ 363 h 375"/>
                    <a:gd name="T8" fmla="*/ 124 w 422"/>
                    <a:gd name="T9" fmla="*/ 375 h 375"/>
                    <a:gd name="T10" fmla="*/ 125 w 422"/>
                    <a:gd name="T11" fmla="*/ 375 h 375"/>
                    <a:gd name="T12" fmla="*/ 153 w 422"/>
                    <a:gd name="T13" fmla="*/ 361 h 375"/>
                    <a:gd name="T14" fmla="*/ 408 w 422"/>
                    <a:gd name="T15" fmla="*/ 69 h 375"/>
                    <a:gd name="T16" fmla="*/ 404 w 422"/>
                    <a:gd name="T17" fmla="*/ 14 h 375"/>
                    <a:gd name="T18" fmla="*/ 349 w 422"/>
                    <a:gd name="T19" fmla="*/ 18 h 375"/>
                    <a:gd name="T20" fmla="*/ 122 w 422"/>
                    <a:gd name="T21" fmla="*/ 279 h 375"/>
                    <a:gd name="T22" fmla="*/ 70 w 422"/>
                    <a:gd name="T23" fmla="*/ 227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2" h="375">
                      <a:moveTo>
                        <a:pt x="70" y="227"/>
                      </a:moveTo>
                      <a:cubicBezTo>
                        <a:pt x="55" y="212"/>
                        <a:pt x="30" y="212"/>
                        <a:pt x="15" y="227"/>
                      </a:cubicBezTo>
                      <a:cubicBezTo>
                        <a:pt x="0" y="243"/>
                        <a:pt x="0" y="267"/>
                        <a:pt x="15" y="282"/>
                      </a:cubicBezTo>
                      <a:cubicBezTo>
                        <a:pt x="96" y="363"/>
                        <a:pt x="96" y="363"/>
                        <a:pt x="96" y="363"/>
                      </a:cubicBezTo>
                      <a:cubicBezTo>
                        <a:pt x="103" y="370"/>
                        <a:pt x="113" y="375"/>
                        <a:pt x="124" y="375"/>
                      </a:cubicBezTo>
                      <a:cubicBezTo>
                        <a:pt x="124" y="375"/>
                        <a:pt x="124" y="375"/>
                        <a:pt x="125" y="375"/>
                      </a:cubicBezTo>
                      <a:cubicBezTo>
                        <a:pt x="136" y="374"/>
                        <a:pt x="146" y="369"/>
                        <a:pt x="153" y="361"/>
                      </a:cubicBezTo>
                      <a:cubicBezTo>
                        <a:pt x="408" y="69"/>
                        <a:pt x="408" y="69"/>
                        <a:pt x="408" y="69"/>
                      </a:cubicBezTo>
                      <a:cubicBezTo>
                        <a:pt x="422" y="53"/>
                        <a:pt x="420" y="28"/>
                        <a:pt x="404" y="14"/>
                      </a:cubicBezTo>
                      <a:cubicBezTo>
                        <a:pt x="388" y="0"/>
                        <a:pt x="363" y="2"/>
                        <a:pt x="349" y="18"/>
                      </a:cubicBezTo>
                      <a:cubicBezTo>
                        <a:pt x="122" y="279"/>
                        <a:pt x="122" y="279"/>
                        <a:pt x="122" y="279"/>
                      </a:cubicBezTo>
                      <a:lnTo>
                        <a:pt x="70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" name="Freeform 44">
                  <a:extLst>
                    <a:ext uri="{FF2B5EF4-FFF2-40B4-BE49-F238E27FC236}">
                      <a16:creationId xmlns:a16="http://schemas.microsoft.com/office/drawing/2014/main" id="{4A85D796-5AFA-0B76-BE88-F20E9135C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7537" y="397264"/>
                  <a:ext cx="104875" cy="106750"/>
                </a:xfrm>
                <a:custGeom>
                  <a:avLst/>
                  <a:gdLst>
                    <a:gd name="T0" fmla="*/ 39 w 489"/>
                    <a:gd name="T1" fmla="*/ 498 h 498"/>
                    <a:gd name="T2" fmla="*/ 451 w 489"/>
                    <a:gd name="T3" fmla="*/ 498 h 498"/>
                    <a:gd name="T4" fmla="*/ 489 w 489"/>
                    <a:gd name="T5" fmla="*/ 459 h 498"/>
                    <a:gd name="T6" fmla="*/ 489 w 489"/>
                    <a:gd name="T7" fmla="*/ 338 h 498"/>
                    <a:gd name="T8" fmla="*/ 451 w 489"/>
                    <a:gd name="T9" fmla="*/ 299 h 498"/>
                    <a:gd name="T10" fmla="*/ 412 w 489"/>
                    <a:gd name="T11" fmla="*/ 338 h 498"/>
                    <a:gd name="T12" fmla="*/ 412 w 489"/>
                    <a:gd name="T13" fmla="*/ 421 h 498"/>
                    <a:gd name="T14" fmla="*/ 78 w 489"/>
                    <a:gd name="T15" fmla="*/ 421 h 498"/>
                    <a:gd name="T16" fmla="*/ 78 w 489"/>
                    <a:gd name="T17" fmla="*/ 78 h 498"/>
                    <a:gd name="T18" fmla="*/ 276 w 489"/>
                    <a:gd name="T19" fmla="*/ 78 h 498"/>
                    <a:gd name="T20" fmla="*/ 315 w 489"/>
                    <a:gd name="T21" fmla="*/ 39 h 498"/>
                    <a:gd name="T22" fmla="*/ 276 w 489"/>
                    <a:gd name="T23" fmla="*/ 0 h 498"/>
                    <a:gd name="T24" fmla="*/ 39 w 489"/>
                    <a:gd name="T25" fmla="*/ 0 h 498"/>
                    <a:gd name="T26" fmla="*/ 0 w 489"/>
                    <a:gd name="T27" fmla="*/ 39 h 498"/>
                    <a:gd name="T28" fmla="*/ 0 w 489"/>
                    <a:gd name="T29" fmla="*/ 459 h 498"/>
                    <a:gd name="T30" fmla="*/ 39 w 489"/>
                    <a:gd name="T31" fmla="*/ 498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9" h="498">
                      <a:moveTo>
                        <a:pt x="39" y="498"/>
                      </a:moveTo>
                      <a:cubicBezTo>
                        <a:pt x="451" y="498"/>
                        <a:pt x="451" y="498"/>
                        <a:pt x="451" y="498"/>
                      </a:cubicBezTo>
                      <a:cubicBezTo>
                        <a:pt x="472" y="498"/>
                        <a:pt x="489" y="481"/>
                        <a:pt x="489" y="459"/>
                      </a:cubicBezTo>
                      <a:cubicBezTo>
                        <a:pt x="489" y="338"/>
                        <a:pt x="489" y="338"/>
                        <a:pt x="489" y="338"/>
                      </a:cubicBezTo>
                      <a:cubicBezTo>
                        <a:pt x="489" y="316"/>
                        <a:pt x="472" y="299"/>
                        <a:pt x="451" y="299"/>
                      </a:cubicBezTo>
                      <a:cubicBezTo>
                        <a:pt x="429" y="299"/>
                        <a:pt x="412" y="316"/>
                        <a:pt x="412" y="338"/>
                      </a:cubicBezTo>
                      <a:cubicBezTo>
                        <a:pt x="412" y="421"/>
                        <a:pt x="412" y="421"/>
                        <a:pt x="412" y="421"/>
                      </a:cubicBezTo>
                      <a:cubicBezTo>
                        <a:pt x="78" y="421"/>
                        <a:pt x="78" y="421"/>
                        <a:pt x="78" y="421"/>
                      </a:cubicBez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276" y="78"/>
                        <a:pt x="276" y="78"/>
                        <a:pt x="276" y="78"/>
                      </a:cubicBezTo>
                      <a:cubicBezTo>
                        <a:pt x="297" y="78"/>
                        <a:pt x="315" y="60"/>
                        <a:pt x="315" y="39"/>
                      </a:cubicBezTo>
                      <a:cubicBezTo>
                        <a:pt x="315" y="17"/>
                        <a:pt x="297" y="0"/>
                        <a:pt x="276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8" y="0"/>
                        <a:pt x="0" y="17"/>
                        <a:pt x="0" y="39"/>
                      </a:cubicBez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0" y="481"/>
                        <a:pt x="18" y="498"/>
                        <a:pt x="39" y="4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34" name="Group 88">
            <a:extLst>
              <a:ext uri="{FF2B5EF4-FFF2-40B4-BE49-F238E27FC236}">
                <a16:creationId xmlns:a16="http://schemas.microsoft.com/office/drawing/2014/main" id="{CC135D50-8451-08DE-9879-C22595415045}"/>
              </a:ext>
            </a:extLst>
          </p:cNvPr>
          <p:cNvGrpSpPr/>
          <p:nvPr/>
        </p:nvGrpSpPr>
        <p:grpSpPr>
          <a:xfrm>
            <a:off x="7934868" y="1473753"/>
            <a:ext cx="3584515" cy="2568010"/>
            <a:chOff x="7725168" y="1342731"/>
            <a:chExt cx="3584515" cy="2568010"/>
          </a:xfrm>
        </p:grpSpPr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4B3F622F-9DA1-76AB-BB32-C736354D22DB}"/>
                </a:ext>
              </a:extLst>
            </p:cNvPr>
            <p:cNvSpPr txBox="1">
              <a:spLocks/>
            </p:cNvSpPr>
            <p:nvPr/>
          </p:nvSpPr>
          <p:spPr>
            <a:xfrm>
              <a:off x="7998238" y="1606276"/>
              <a:ext cx="3311445" cy="2304465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</p:spPr>
          <p:txBody>
            <a:bodyPr vert="horz" lIns="324000" tIns="108000" rIns="0" bIns="36000" rtlCol="0">
              <a:normAutofit/>
            </a:bodyPr>
            <a:lstStyle>
              <a:lvl1pPr marL="0" indent="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Symbol" panose="05050102010706020507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3638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1925" indent="-26828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fr-BE" sz="1400" b="1" dirty="0">
                  <a:solidFill>
                    <a:schemeClr val="tx2"/>
                  </a:solidFill>
                </a:rPr>
                <a:t>PROCEDURE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endParaRPr lang="fr-BE" sz="1200" b="1" dirty="0">
                <a:solidFill>
                  <a:schemeClr val="tx2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200" dirty="0"/>
                <a:t>1. Ex–ante notification above certain thresholds : </a:t>
              </a:r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Concentration </a:t>
              </a:r>
            </a:p>
            <a:p>
              <a:pPr marL="285750" indent="-28575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200" dirty="0"/>
                <a:t>Public procurement/concession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200" dirty="0"/>
                <a:t>2. Ad hoc notification below thresholds 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r>
                <a:rPr lang="en-US" sz="1200" dirty="0"/>
                <a:t>3. Ex officio investigation, applicable to any market situation </a:t>
              </a:r>
            </a:p>
            <a:p>
              <a:pPr>
                <a:lnSpc>
                  <a:spcPct val="100000"/>
                </a:lnSpc>
                <a:spcBef>
                  <a:spcPts val="300"/>
                </a:spcBef>
              </a:pPr>
              <a:endParaRPr lang="fr-BE" sz="12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6" name="Group 76">
              <a:extLst>
                <a:ext uri="{FF2B5EF4-FFF2-40B4-BE49-F238E27FC236}">
                  <a16:creationId xmlns:a16="http://schemas.microsoft.com/office/drawing/2014/main" id="{BB4A8C34-0948-1E0D-2481-CF9BDB884A45}"/>
                </a:ext>
              </a:extLst>
            </p:cNvPr>
            <p:cNvGrpSpPr/>
            <p:nvPr/>
          </p:nvGrpSpPr>
          <p:grpSpPr>
            <a:xfrm>
              <a:off x="7725168" y="1342731"/>
              <a:ext cx="546140" cy="546140"/>
              <a:chOff x="6961243" y="-267127"/>
              <a:chExt cx="1008000" cy="1008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3498A7-9865-E5F3-3486-22063913ED15}"/>
                  </a:ext>
                </a:extLst>
              </p:cNvPr>
              <p:cNvSpPr/>
              <p:nvPr/>
            </p:nvSpPr>
            <p:spPr>
              <a:xfrm>
                <a:off x="6961243" y="-267127"/>
                <a:ext cx="1008000" cy="100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8" name="Freeform 107">
                <a:extLst>
                  <a:ext uri="{FF2B5EF4-FFF2-40B4-BE49-F238E27FC236}">
                    <a16:creationId xmlns:a16="http://schemas.microsoft.com/office/drawing/2014/main" id="{6C5893D8-3B75-7BD3-D704-33F4284B2E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4893" y="-33002"/>
                <a:ext cx="520700" cy="539750"/>
              </a:xfrm>
              <a:custGeom>
                <a:avLst/>
                <a:gdLst>
                  <a:gd name="T0" fmla="*/ 1020 w 2427"/>
                  <a:gd name="T1" fmla="*/ 2460 h 2518"/>
                  <a:gd name="T2" fmla="*/ 835 w 2427"/>
                  <a:gd name="T3" fmla="*/ 2137 h 2518"/>
                  <a:gd name="T4" fmla="*/ 502 w 2427"/>
                  <a:gd name="T5" fmla="*/ 2240 h 2518"/>
                  <a:gd name="T6" fmla="*/ 391 w 2427"/>
                  <a:gd name="T7" fmla="*/ 1647 h 2518"/>
                  <a:gd name="T8" fmla="*/ 0 w 2427"/>
                  <a:gd name="T9" fmla="*/ 1366 h 2518"/>
                  <a:gd name="T10" fmla="*/ 342 w 2427"/>
                  <a:gd name="T11" fmla="*/ 915 h 2518"/>
                  <a:gd name="T12" fmla="*/ 256 w 2427"/>
                  <a:gd name="T13" fmla="*/ 540 h 2518"/>
                  <a:gd name="T14" fmla="*/ 502 w 2427"/>
                  <a:gd name="T15" fmla="*/ 246 h 2518"/>
                  <a:gd name="T16" fmla="*/ 795 w 2427"/>
                  <a:gd name="T17" fmla="*/ 379 h 2518"/>
                  <a:gd name="T18" fmla="*/ 1097 w 2427"/>
                  <a:gd name="T19" fmla="*/ 1 h 2518"/>
                  <a:gd name="T20" fmla="*/ 1428 w 2427"/>
                  <a:gd name="T21" fmla="*/ 55 h 2518"/>
                  <a:gd name="T22" fmla="*/ 1783 w 2427"/>
                  <a:gd name="T23" fmla="*/ 306 h 2518"/>
                  <a:gd name="T24" fmla="*/ 1989 w 2427"/>
                  <a:gd name="T25" fmla="*/ 261 h 2518"/>
                  <a:gd name="T26" fmla="*/ 2170 w 2427"/>
                  <a:gd name="T27" fmla="*/ 572 h 2518"/>
                  <a:gd name="T28" fmla="*/ 2309 w 2427"/>
                  <a:gd name="T29" fmla="*/ 995 h 2518"/>
                  <a:gd name="T30" fmla="*/ 2427 w 2427"/>
                  <a:gd name="T31" fmla="*/ 1366 h 2518"/>
                  <a:gd name="T32" fmla="*/ 2065 w 2427"/>
                  <a:gd name="T33" fmla="*/ 1641 h 2518"/>
                  <a:gd name="T34" fmla="*/ 2154 w 2427"/>
                  <a:gd name="T35" fmla="*/ 2017 h 2518"/>
                  <a:gd name="T36" fmla="*/ 1626 w 2427"/>
                  <a:gd name="T37" fmla="*/ 2137 h 2518"/>
                  <a:gd name="T38" fmla="*/ 1361 w 2427"/>
                  <a:gd name="T39" fmla="*/ 2518 h 2518"/>
                  <a:gd name="T40" fmla="*/ 1363 w 2427"/>
                  <a:gd name="T41" fmla="*/ 2440 h 2518"/>
                  <a:gd name="T42" fmla="*/ 1615 w 2427"/>
                  <a:gd name="T43" fmla="*/ 2059 h 2518"/>
                  <a:gd name="T44" fmla="*/ 2094 w 2427"/>
                  <a:gd name="T45" fmla="*/ 1968 h 2518"/>
                  <a:gd name="T46" fmla="*/ 2101 w 2427"/>
                  <a:gd name="T47" fmla="*/ 1959 h 2518"/>
                  <a:gd name="T48" fmla="*/ 1986 w 2427"/>
                  <a:gd name="T49" fmla="*/ 1631 h 2518"/>
                  <a:gd name="T50" fmla="*/ 2349 w 2427"/>
                  <a:gd name="T51" fmla="*/ 1367 h 2518"/>
                  <a:gd name="T52" fmla="*/ 2284 w 2427"/>
                  <a:gd name="T53" fmla="*/ 1068 h 2518"/>
                  <a:gd name="T54" fmla="*/ 1986 w 2427"/>
                  <a:gd name="T55" fmla="*/ 855 h 2518"/>
                  <a:gd name="T56" fmla="*/ 2097 w 2427"/>
                  <a:gd name="T57" fmla="*/ 522 h 2518"/>
                  <a:gd name="T58" fmla="*/ 1939 w 2427"/>
                  <a:gd name="T59" fmla="*/ 323 h 2518"/>
                  <a:gd name="T60" fmla="*/ 1644 w 2427"/>
                  <a:gd name="T61" fmla="*/ 459 h 2518"/>
                  <a:gd name="T62" fmla="*/ 1490 w 2427"/>
                  <a:gd name="T63" fmla="*/ 369 h 2518"/>
                  <a:gd name="T64" fmla="*/ 1327 w 2427"/>
                  <a:gd name="T65" fmla="*/ 78 h 2518"/>
                  <a:gd name="T66" fmla="*/ 1056 w 2427"/>
                  <a:gd name="T67" fmla="*/ 102 h 2518"/>
                  <a:gd name="T68" fmla="*/ 821 w 2427"/>
                  <a:gd name="T69" fmla="*/ 456 h 2518"/>
                  <a:gd name="T70" fmla="*/ 531 w 2427"/>
                  <a:gd name="T71" fmla="*/ 323 h 2518"/>
                  <a:gd name="T72" fmla="*/ 376 w 2427"/>
                  <a:gd name="T73" fmla="*/ 622 h 2518"/>
                  <a:gd name="T74" fmla="*/ 400 w 2427"/>
                  <a:gd name="T75" fmla="*/ 968 h 2518"/>
                  <a:gd name="T76" fmla="*/ 78 w 2427"/>
                  <a:gd name="T77" fmla="*/ 1118 h 2518"/>
                  <a:gd name="T78" fmla="*/ 78 w 2427"/>
                  <a:gd name="T79" fmla="*/ 1371 h 2518"/>
                  <a:gd name="T80" fmla="*/ 467 w 2427"/>
                  <a:gd name="T81" fmla="*/ 1622 h 2518"/>
                  <a:gd name="T82" fmla="*/ 364 w 2427"/>
                  <a:gd name="T83" fmla="*/ 2000 h 2518"/>
                  <a:gd name="T84" fmla="*/ 533 w 2427"/>
                  <a:gd name="T85" fmla="*/ 2163 h 2518"/>
                  <a:gd name="T86" fmla="*/ 846 w 2427"/>
                  <a:gd name="T87" fmla="*/ 2059 h 2518"/>
                  <a:gd name="T88" fmla="*/ 1007 w 2427"/>
                  <a:gd name="T89" fmla="*/ 2219 h 2518"/>
                  <a:gd name="T90" fmla="*/ 2354 w 2427"/>
                  <a:gd name="T91" fmla="*/ 1094 h 2518"/>
                  <a:gd name="T92" fmla="*/ 1929 w 2427"/>
                  <a:gd name="T93" fmla="*/ 323 h 2518"/>
                  <a:gd name="T94" fmla="*/ 765 w 2427"/>
                  <a:gd name="T95" fmla="*/ 1693 h 2518"/>
                  <a:gd name="T96" fmla="*/ 1229 w 2427"/>
                  <a:gd name="T97" fmla="*/ 595 h 2518"/>
                  <a:gd name="T98" fmla="*/ 1676 w 2427"/>
                  <a:gd name="T99" fmla="*/ 1693 h 2518"/>
                  <a:gd name="T100" fmla="*/ 1229 w 2427"/>
                  <a:gd name="T101" fmla="*/ 672 h 2518"/>
                  <a:gd name="T102" fmla="*/ 1785 w 2427"/>
                  <a:gd name="T103" fmla="*/ 1224 h 2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27" h="2518">
                    <a:moveTo>
                      <a:pt x="1361" y="2518"/>
                    </a:moveTo>
                    <a:cubicBezTo>
                      <a:pt x="1097" y="2518"/>
                      <a:pt x="1097" y="2518"/>
                      <a:pt x="1097" y="2518"/>
                    </a:cubicBezTo>
                    <a:cubicBezTo>
                      <a:pt x="1057" y="2518"/>
                      <a:pt x="1038" y="2496"/>
                      <a:pt x="1020" y="2460"/>
                    </a:cubicBezTo>
                    <a:cubicBezTo>
                      <a:pt x="1003" y="2426"/>
                      <a:pt x="980" y="2366"/>
                      <a:pt x="934" y="2247"/>
                    </a:cubicBezTo>
                    <a:cubicBezTo>
                      <a:pt x="925" y="2221"/>
                      <a:pt x="914" y="2192"/>
                      <a:pt x="902" y="2161"/>
                    </a:cubicBezTo>
                    <a:cubicBezTo>
                      <a:pt x="835" y="2137"/>
                      <a:pt x="835" y="2137"/>
                      <a:pt x="835" y="2137"/>
                    </a:cubicBezTo>
                    <a:cubicBezTo>
                      <a:pt x="599" y="2251"/>
                      <a:pt x="555" y="2244"/>
                      <a:pt x="531" y="2240"/>
                    </a:cubicBezTo>
                    <a:cubicBezTo>
                      <a:pt x="531" y="2240"/>
                      <a:pt x="531" y="2240"/>
                      <a:pt x="531" y="2240"/>
                    </a:cubicBezTo>
                    <a:cubicBezTo>
                      <a:pt x="502" y="2240"/>
                      <a:pt x="502" y="2240"/>
                      <a:pt x="502" y="2240"/>
                    </a:cubicBezTo>
                    <a:cubicBezTo>
                      <a:pt x="491" y="2240"/>
                      <a:pt x="481" y="2236"/>
                      <a:pt x="474" y="2228"/>
                    </a:cubicBezTo>
                    <a:cubicBezTo>
                      <a:pt x="308" y="2054"/>
                      <a:pt x="308" y="2054"/>
                      <a:pt x="308" y="2054"/>
                    </a:cubicBezTo>
                    <a:cubicBezTo>
                      <a:pt x="265" y="2009"/>
                      <a:pt x="260" y="1956"/>
                      <a:pt x="391" y="1647"/>
                    </a:cubicBezTo>
                    <a:cubicBezTo>
                      <a:pt x="342" y="1571"/>
                      <a:pt x="342" y="1571"/>
                      <a:pt x="342" y="1571"/>
                    </a:cubicBezTo>
                    <a:cubicBezTo>
                      <a:pt x="182" y="1510"/>
                      <a:pt x="106" y="1478"/>
                      <a:pt x="64" y="1455"/>
                    </a:cubicBezTo>
                    <a:cubicBezTo>
                      <a:pt x="17" y="1429"/>
                      <a:pt x="0" y="1405"/>
                      <a:pt x="0" y="1366"/>
                    </a:cubicBezTo>
                    <a:cubicBezTo>
                      <a:pt x="0" y="1121"/>
                      <a:pt x="0" y="1121"/>
                      <a:pt x="0" y="1121"/>
                    </a:cubicBezTo>
                    <a:cubicBezTo>
                      <a:pt x="0" y="1077"/>
                      <a:pt x="23" y="1057"/>
                      <a:pt x="66" y="1034"/>
                    </a:cubicBezTo>
                    <a:cubicBezTo>
                      <a:pt x="109" y="1012"/>
                      <a:pt x="187" y="979"/>
                      <a:pt x="342" y="915"/>
                    </a:cubicBezTo>
                    <a:cubicBezTo>
                      <a:pt x="391" y="840"/>
                      <a:pt x="391" y="840"/>
                      <a:pt x="391" y="840"/>
                    </a:cubicBezTo>
                    <a:cubicBezTo>
                      <a:pt x="354" y="758"/>
                      <a:pt x="326" y="699"/>
                      <a:pt x="306" y="655"/>
                    </a:cubicBezTo>
                    <a:cubicBezTo>
                      <a:pt x="277" y="593"/>
                      <a:pt x="262" y="562"/>
                      <a:pt x="256" y="540"/>
                    </a:cubicBezTo>
                    <a:cubicBezTo>
                      <a:pt x="246" y="502"/>
                      <a:pt x="260" y="482"/>
                      <a:pt x="275" y="467"/>
                    </a:cubicBezTo>
                    <a:cubicBezTo>
                      <a:pt x="474" y="258"/>
                      <a:pt x="474" y="258"/>
                      <a:pt x="474" y="258"/>
                    </a:cubicBezTo>
                    <a:cubicBezTo>
                      <a:pt x="481" y="250"/>
                      <a:pt x="491" y="246"/>
                      <a:pt x="502" y="246"/>
                    </a:cubicBezTo>
                    <a:cubicBezTo>
                      <a:pt x="533" y="246"/>
                      <a:pt x="533" y="246"/>
                      <a:pt x="533" y="246"/>
                    </a:cubicBezTo>
                    <a:cubicBezTo>
                      <a:pt x="556" y="246"/>
                      <a:pt x="577" y="259"/>
                      <a:pt x="614" y="282"/>
                    </a:cubicBezTo>
                    <a:cubicBezTo>
                      <a:pt x="652" y="305"/>
                      <a:pt x="707" y="339"/>
                      <a:pt x="795" y="379"/>
                    </a:cubicBezTo>
                    <a:cubicBezTo>
                      <a:pt x="865" y="331"/>
                      <a:pt x="865" y="331"/>
                      <a:pt x="865" y="331"/>
                    </a:cubicBezTo>
                    <a:cubicBezTo>
                      <a:pt x="978" y="23"/>
                      <a:pt x="1031" y="0"/>
                      <a:pt x="1093" y="1"/>
                    </a:cubicBezTo>
                    <a:cubicBezTo>
                      <a:pt x="1094" y="1"/>
                      <a:pt x="1096" y="1"/>
                      <a:pt x="1097" y="1"/>
                    </a:cubicBezTo>
                    <a:cubicBezTo>
                      <a:pt x="1327" y="1"/>
                      <a:pt x="1327" y="1"/>
                      <a:pt x="1327" y="1"/>
                    </a:cubicBezTo>
                    <a:cubicBezTo>
                      <a:pt x="1328" y="1"/>
                      <a:pt x="1330" y="1"/>
                      <a:pt x="1331" y="1"/>
                    </a:cubicBezTo>
                    <a:cubicBezTo>
                      <a:pt x="1358" y="0"/>
                      <a:pt x="1390" y="4"/>
                      <a:pt x="1428" y="55"/>
                    </a:cubicBezTo>
                    <a:cubicBezTo>
                      <a:pt x="1464" y="103"/>
                      <a:pt x="1505" y="190"/>
                      <a:pt x="1558" y="330"/>
                    </a:cubicBezTo>
                    <a:cubicBezTo>
                      <a:pt x="1631" y="379"/>
                      <a:pt x="1631" y="379"/>
                      <a:pt x="1631" y="379"/>
                    </a:cubicBezTo>
                    <a:cubicBezTo>
                      <a:pt x="1696" y="348"/>
                      <a:pt x="1746" y="324"/>
                      <a:pt x="1783" y="306"/>
                    </a:cubicBezTo>
                    <a:cubicBezTo>
                      <a:pt x="1902" y="248"/>
                      <a:pt x="1907" y="246"/>
                      <a:pt x="1925" y="246"/>
                    </a:cubicBezTo>
                    <a:cubicBezTo>
                      <a:pt x="1958" y="246"/>
                      <a:pt x="1958" y="246"/>
                      <a:pt x="1958" y="246"/>
                    </a:cubicBezTo>
                    <a:cubicBezTo>
                      <a:pt x="1970" y="246"/>
                      <a:pt x="1981" y="251"/>
                      <a:pt x="1989" y="261"/>
                    </a:cubicBezTo>
                    <a:cubicBezTo>
                      <a:pt x="2154" y="470"/>
                      <a:pt x="2154" y="470"/>
                      <a:pt x="2154" y="470"/>
                    </a:cubicBezTo>
                    <a:cubicBezTo>
                      <a:pt x="2156" y="472"/>
                      <a:pt x="2156" y="472"/>
                      <a:pt x="2156" y="472"/>
                    </a:cubicBezTo>
                    <a:cubicBezTo>
                      <a:pt x="2177" y="496"/>
                      <a:pt x="2184" y="518"/>
                      <a:pt x="2170" y="572"/>
                    </a:cubicBezTo>
                    <a:cubicBezTo>
                      <a:pt x="2157" y="618"/>
                      <a:pt x="2128" y="695"/>
                      <a:pt x="2065" y="845"/>
                    </a:cubicBezTo>
                    <a:cubicBezTo>
                      <a:pt x="2088" y="917"/>
                      <a:pt x="2088" y="917"/>
                      <a:pt x="2088" y="917"/>
                    </a:cubicBezTo>
                    <a:cubicBezTo>
                      <a:pt x="2194" y="956"/>
                      <a:pt x="2263" y="979"/>
                      <a:pt x="2309" y="995"/>
                    </a:cubicBezTo>
                    <a:cubicBezTo>
                      <a:pt x="2398" y="1025"/>
                      <a:pt x="2420" y="1032"/>
                      <a:pt x="2426" y="1080"/>
                    </a:cubicBezTo>
                    <a:cubicBezTo>
                      <a:pt x="2427" y="1082"/>
                      <a:pt x="2427" y="1083"/>
                      <a:pt x="2427" y="1085"/>
                    </a:cubicBezTo>
                    <a:cubicBezTo>
                      <a:pt x="2427" y="1366"/>
                      <a:pt x="2427" y="1366"/>
                      <a:pt x="2427" y="1366"/>
                    </a:cubicBezTo>
                    <a:cubicBezTo>
                      <a:pt x="2427" y="1408"/>
                      <a:pt x="2403" y="1428"/>
                      <a:pt x="2360" y="1451"/>
                    </a:cubicBezTo>
                    <a:cubicBezTo>
                      <a:pt x="2318" y="1473"/>
                      <a:pt x="2245" y="1504"/>
                      <a:pt x="2088" y="1569"/>
                    </a:cubicBezTo>
                    <a:cubicBezTo>
                      <a:pt x="2065" y="1641"/>
                      <a:pt x="2065" y="1641"/>
                      <a:pt x="2065" y="1641"/>
                    </a:cubicBezTo>
                    <a:cubicBezTo>
                      <a:pt x="2127" y="1781"/>
                      <a:pt x="2160" y="1863"/>
                      <a:pt x="2172" y="1912"/>
                    </a:cubicBezTo>
                    <a:cubicBezTo>
                      <a:pt x="2186" y="1966"/>
                      <a:pt x="2177" y="1990"/>
                      <a:pt x="2156" y="2015"/>
                    </a:cubicBezTo>
                    <a:cubicBezTo>
                      <a:pt x="2154" y="2017"/>
                      <a:pt x="2154" y="2017"/>
                      <a:pt x="2154" y="2017"/>
                    </a:cubicBezTo>
                    <a:cubicBezTo>
                      <a:pt x="1989" y="2226"/>
                      <a:pt x="1989" y="2226"/>
                      <a:pt x="1989" y="2226"/>
                    </a:cubicBezTo>
                    <a:cubicBezTo>
                      <a:pt x="1981" y="2235"/>
                      <a:pt x="1970" y="2240"/>
                      <a:pt x="1958" y="2240"/>
                    </a:cubicBezTo>
                    <a:cubicBezTo>
                      <a:pt x="1920" y="2240"/>
                      <a:pt x="1796" y="2212"/>
                      <a:pt x="1626" y="2137"/>
                    </a:cubicBezTo>
                    <a:cubicBezTo>
                      <a:pt x="1557" y="2161"/>
                      <a:pt x="1557" y="2161"/>
                      <a:pt x="1557" y="2161"/>
                    </a:cubicBezTo>
                    <a:cubicBezTo>
                      <a:pt x="1501" y="2320"/>
                      <a:pt x="1471" y="2400"/>
                      <a:pt x="1449" y="2445"/>
                    </a:cubicBezTo>
                    <a:cubicBezTo>
                      <a:pt x="1427" y="2491"/>
                      <a:pt x="1406" y="2518"/>
                      <a:pt x="1361" y="2518"/>
                    </a:cubicBezTo>
                    <a:close/>
                    <a:moveTo>
                      <a:pt x="1098" y="2440"/>
                    </a:moveTo>
                    <a:cubicBezTo>
                      <a:pt x="1361" y="2440"/>
                      <a:pt x="1361" y="2440"/>
                      <a:pt x="1361" y="2440"/>
                    </a:cubicBezTo>
                    <a:cubicBezTo>
                      <a:pt x="1361" y="2440"/>
                      <a:pt x="1362" y="2440"/>
                      <a:pt x="1363" y="2440"/>
                    </a:cubicBezTo>
                    <a:cubicBezTo>
                      <a:pt x="1383" y="2421"/>
                      <a:pt x="1435" y="2273"/>
                      <a:pt x="1490" y="2118"/>
                    </a:cubicBezTo>
                    <a:cubicBezTo>
                      <a:pt x="1494" y="2106"/>
                      <a:pt x="1503" y="2098"/>
                      <a:pt x="1514" y="2094"/>
                    </a:cubicBezTo>
                    <a:cubicBezTo>
                      <a:pt x="1615" y="2059"/>
                      <a:pt x="1615" y="2059"/>
                      <a:pt x="1615" y="2059"/>
                    </a:cubicBezTo>
                    <a:cubicBezTo>
                      <a:pt x="1624" y="2056"/>
                      <a:pt x="1634" y="2056"/>
                      <a:pt x="1643" y="2060"/>
                    </a:cubicBezTo>
                    <a:cubicBezTo>
                      <a:pt x="1791" y="2126"/>
                      <a:pt x="1898" y="2154"/>
                      <a:pt x="1941" y="2161"/>
                    </a:cubicBezTo>
                    <a:cubicBezTo>
                      <a:pt x="2094" y="1968"/>
                      <a:pt x="2094" y="1968"/>
                      <a:pt x="2094" y="1968"/>
                    </a:cubicBezTo>
                    <a:cubicBezTo>
                      <a:pt x="2094" y="1968"/>
                      <a:pt x="2094" y="1967"/>
                      <a:pt x="2094" y="1967"/>
                    </a:cubicBezTo>
                    <a:cubicBezTo>
                      <a:pt x="2097" y="1964"/>
                      <a:pt x="2097" y="1964"/>
                      <a:pt x="2097" y="1964"/>
                    </a:cubicBezTo>
                    <a:cubicBezTo>
                      <a:pt x="2098" y="1963"/>
                      <a:pt x="2100" y="1960"/>
                      <a:pt x="2101" y="1959"/>
                    </a:cubicBezTo>
                    <a:cubicBezTo>
                      <a:pt x="2101" y="1957"/>
                      <a:pt x="2103" y="1944"/>
                      <a:pt x="2087" y="1897"/>
                    </a:cubicBezTo>
                    <a:cubicBezTo>
                      <a:pt x="2070" y="1847"/>
                      <a:pt x="2038" y="1772"/>
                      <a:pt x="1988" y="1659"/>
                    </a:cubicBezTo>
                    <a:cubicBezTo>
                      <a:pt x="1984" y="1650"/>
                      <a:pt x="1983" y="1641"/>
                      <a:pt x="1986" y="1631"/>
                    </a:cubicBezTo>
                    <a:cubicBezTo>
                      <a:pt x="2020" y="1528"/>
                      <a:pt x="2020" y="1528"/>
                      <a:pt x="2020" y="1528"/>
                    </a:cubicBezTo>
                    <a:cubicBezTo>
                      <a:pt x="2023" y="1517"/>
                      <a:pt x="2031" y="1508"/>
                      <a:pt x="2042" y="1504"/>
                    </a:cubicBezTo>
                    <a:cubicBezTo>
                      <a:pt x="2202" y="1438"/>
                      <a:pt x="2329" y="1386"/>
                      <a:pt x="2349" y="1367"/>
                    </a:cubicBezTo>
                    <a:cubicBezTo>
                      <a:pt x="2349" y="1367"/>
                      <a:pt x="2349" y="1366"/>
                      <a:pt x="2349" y="1366"/>
                    </a:cubicBezTo>
                    <a:cubicBezTo>
                      <a:pt x="2349" y="1091"/>
                      <a:pt x="2349" y="1091"/>
                      <a:pt x="2349" y="1091"/>
                    </a:cubicBezTo>
                    <a:cubicBezTo>
                      <a:pt x="2338" y="1086"/>
                      <a:pt x="2314" y="1078"/>
                      <a:pt x="2284" y="1068"/>
                    </a:cubicBezTo>
                    <a:cubicBezTo>
                      <a:pt x="2235" y="1052"/>
                      <a:pt x="2160" y="1026"/>
                      <a:pt x="2043" y="983"/>
                    </a:cubicBezTo>
                    <a:cubicBezTo>
                      <a:pt x="2032" y="979"/>
                      <a:pt x="2023" y="970"/>
                      <a:pt x="2020" y="958"/>
                    </a:cubicBezTo>
                    <a:cubicBezTo>
                      <a:pt x="1986" y="855"/>
                      <a:pt x="1986" y="855"/>
                      <a:pt x="1986" y="855"/>
                    </a:cubicBezTo>
                    <a:cubicBezTo>
                      <a:pt x="1983" y="846"/>
                      <a:pt x="1984" y="836"/>
                      <a:pt x="1987" y="828"/>
                    </a:cubicBezTo>
                    <a:cubicBezTo>
                      <a:pt x="2025" y="740"/>
                      <a:pt x="2102" y="557"/>
                      <a:pt x="2100" y="526"/>
                    </a:cubicBezTo>
                    <a:cubicBezTo>
                      <a:pt x="2099" y="525"/>
                      <a:pt x="2098" y="523"/>
                      <a:pt x="2097" y="522"/>
                    </a:cubicBezTo>
                    <a:cubicBezTo>
                      <a:pt x="2096" y="521"/>
                      <a:pt x="2095" y="520"/>
                      <a:pt x="2094" y="519"/>
                    </a:cubicBezTo>
                    <a:cubicBezTo>
                      <a:pt x="2094" y="519"/>
                      <a:pt x="2094" y="519"/>
                      <a:pt x="2094" y="518"/>
                    </a:cubicBezTo>
                    <a:cubicBezTo>
                      <a:pt x="1939" y="323"/>
                      <a:pt x="1939" y="323"/>
                      <a:pt x="1939" y="323"/>
                    </a:cubicBezTo>
                    <a:cubicBezTo>
                      <a:pt x="1928" y="323"/>
                      <a:pt x="1928" y="323"/>
                      <a:pt x="1928" y="323"/>
                    </a:cubicBezTo>
                    <a:cubicBezTo>
                      <a:pt x="1918" y="327"/>
                      <a:pt x="1883" y="344"/>
                      <a:pt x="1817" y="376"/>
                    </a:cubicBezTo>
                    <a:cubicBezTo>
                      <a:pt x="1776" y="395"/>
                      <a:pt x="1720" y="422"/>
                      <a:pt x="1644" y="459"/>
                    </a:cubicBezTo>
                    <a:cubicBezTo>
                      <a:pt x="1632" y="465"/>
                      <a:pt x="1617" y="464"/>
                      <a:pt x="1606" y="456"/>
                    </a:cubicBezTo>
                    <a:cubicBezTo>
                      <a:pt x="1505" y="388"/>
                      <a:pt x="1505" y="388"/>
                      <a:pt x="1505" y="388"/>
                    </a:cubicBezTo>
                    <a:cubicBezTo>
                      <a:pt x="1498" y="383"/>
                      <a:pt x="1493" y="377"/>
                      <a:pt x="1490" y="369"/>
                    </a:cubicBezTo>
                    <a:cubicBezTo>
                      <a:pt x="1439" y="233"/>
                      <a:pt x="1397" y="143"/>
                      <a:pt x="1366" y="102"/>
                    </a:cubicBezTo>
                    <a:cubicBezTo>
                      <a:pt x="1348" y="78"/>
                      <a:pt x="1343" y="78"/>
                      <a:pt x="1332" y="78"/>
                    </a:cubicBezTo>
                    <a:cubicBezTo>
                      <a:pt x="1330" y="78"/>
                      <a:pt x="1329" y="78"/>
                      <a:pt x="1327" y="78"/>
                    </a:cubicBezTo>
                    <a:cubicBezTo>
                      <a:pt x="1097" y="78"/>
                      <a:pt x="1097" y="78"/>
                      <a:pt x="1097" y="78"/>
                    </a:cubicBezTo>
                    <a:cubicBezTo>
                      <a:pt x="1095" y="78"/>
                      <a:pt x="1094" y="78"/>
                      <a:pt x="1092" y="78"/>
                    </a:cubicBezTo>
                    <a:cubicBezTo>
                      <a:pt x="1080" y="78"/>
                      <a:pt x="1074" y="78"/>
                      <a:pt x="1056" y="102"/>
                    </a:cubicBezTo>
                    <a:cubicBezTo>
                      <a:pt x="1024" y="144"/>
                      <a:pt x="983" y="234"/>
                      <a:pt x="934" y="369"/>
                    </a:cubicBezTo>
                    <a:cubicBezTo>
                      <a:pt x="931" y="376"/>
                      <a:pt x="926" y="383"/>
                      <a:pt x="920" y="388"/>
                    </a:cubicBezTo>
                    <a:cubicBezTo>
                      <a:pt x="821" y="456"/>
                      <a:pt x="821" y="456"/>
                      <a:pt x="821" y="456"/>
                    </a:cubicBezTo>
                    <a:cubicBezTo>
                      <a:pt x="810" y="463"/>
                      <a:pt x="796" y="465"/>
                      <a:pt x="784" y="459"/>
                    </a:cubicBezTo>
                    <a:cubicBezTo>
                      <a:pt x="679" y="413"/>
                      <a:pt x="615" y="374"/>
                      <a:pt x="573" y="348"/>
                    </a:cubicBezTo>
                    <a:cubicBezTo>
                      <a:pt x="557" y="337"/>
                      <a:pt x="538" y="326"/>
                      <a:pt x="531" y="323"/>
                    </a:cubicBezTo>
                    <a:cubicBezTo>
                      <a:pt x="518" y="323"/>
                      <a:pt x="518" y="323"/>
                      <a:pt x="518" y="323"/>
                    </a:cubicBezTo>
                    <a:cubicBezTo>
                      <a:pt x="331" y="520"/>
                      <a:pt x="331" y="520"/>
                      <a:pt x="331" y="520"/>
                    </a:cubicBezTo>
                    <a:cubicBezTo>
                      <a:pt x="336" y="536"/>
                      <a:pt x="353" y="573"/>
                      <a:pt x="376" y="622"/>
                    </a:cubicBezTo>
                    <a:cubicBezTo>
                      <a:pt x="398" y="670"/>
                      <a:pt x="429" y="735"/>
                      <a:pt x="470" y="827"/>
                    </a:cubicBezTo>
                    <a:cubicBezTo>
                      <a:pt x="475" y="839"/>
                      <a:pt x="474" y="853"/>
                      <a:pt x="467" y="864"/>
                    </a:cubicBezTo>
                    <a:cubicBezTo>
                      <a:pt x="400" y="968"/>
                      <a:pt x="400" y="968"/>
                      <a:pt x="400" y="968"/>
                    </a:cubicBezTo>
                    <a:cubicBezTo>
                      <a:pt x="396" y="974"/>
                      <a:pt x="390" y="979"/>
                      <a:pt x="382" y="982"/>
                    </a:cubicBezTo>
                    <a:cubicBezTo>
                      <a:pt x="378" y="984"/>
                      <a:pt x="378" y="984"/>
                      <a:pt x="378" y="984"/>
                    </a:cubicBezTo>
                    <a:cubicBezTo>
                      <a:pt x="191" y="1062"/>
                      <a:pt x="94" y="1102"/>
                      <a:pt x="78" y="1118"/>
                    </a:cubicBezTo>
                    <a:cubicBezTo>
                      <a:pt x="78" y="1119"/>
                      <a:pt x="78" y="1120"/>
                      <a:pt x="78" y="1121"/>
                    </a:cubicBezTo>
                    <a:cubicBezTo>
                      <a:pt x="78" y="1366"/>
                      <a:pt x="78" y="1366"/>
                      <a:pt x="78" y="1366"/>
                    </a:cubicBezTo>
                    <a:cubicBezTo>
                      <a:pt x="78" y="1368"/>
                      <a:pt x="78" y="1370"/>
                      <a:pt x="78" y="1371"/>
                    </a:cubicBezTo>
                    <a:cubicBezTo>
                      <a:pt x="96" y="1395"/>
                      <a:pt x="281" y="1465"/>
                      <a:pt x="381" y="1504"/>
                    </a:cubicBezTo>
                    <a:cubicBezTo>
                      <a:pt x="389" y="1506"/>
                      <a:pt x="396" y="1512"/>
                      <a:pt x="400" y="1519"/>
                    </a:cubicBezTo>
                    <a:cubicBezTo>
                      <a:pt x="467" y="1622"/>
                      <a:pt x="467" y="1622"/>
                      <a:pt x="467" y="1622"/>
                    </a:cubicBezTo>
                    <a:cubicBezTo>
                      <a:pt x="474" y="1633"/>
                      <a:pt x="475" y="1647"/>
                      <a:pt x="470" y="1659"/>
                    </a:cubicBezTo>
                    <a:cubicBezTo>
                      <a:pt x="409" y="1803"/>
                      <a:pt x="373" y="1899"/>
                      <a:pt x="362" y="1953"/>
                    </a:cubicBezTo>
                    <a:cubicBezTo>
                      <a:pt x="355" y="1990"/>
                      <a:pt x="360" y="1996"/>
                      <a:pt x="364" y="2000"/>
                    </a:cubicBezTo>
                    <a:cubicBezTo>
                      <a:pt x="364" y="2000"/>
                      <a:pt x="364" y="2000"/>
                      <a:pt x="364" y="2000"/>
                    </a:cubicBezTo>
                    <a:cubicBezTo>
                      <a:pt x="518" y="2163"/>
                      <a:pt x="518" y="2163"/>
                      <a:pt x="518" y="2163"/>
                    </a:cubicBezTo>
                    <a:cubicBezTo>
                      <a:pt x="533" y="2163"/>
                      <a:pt x="533" y="2163"/>
                      <a:pt x="533" y="2163"/>
                    </a:cubicBezTo>
                    <a:cubicBezTo>
                      <a:pt x="537" y="2163"/>
                      <a:pt x="541" y="2163"/>
                      <a:pt x="543" y="2164"/>
                    </a:cubicBezTo>
                    <a:cubicBezTo>
                      <a:pt x="557" y="2166"/>
                      <a:pt x="611" y="2160"/>
                      <a:pt x="816" y="2061"/>
                    </a:cubicBezTo>
                    <a:cubicBezTo>
                      <a:pt x="826" y="2056"/>
                      <a:pt x="836" y="2055"/>
                      <a:pt x="846" y="2059"/>
                    </a:cubicBezTo>
                    <a:cubicBezTo>
                      <a:pt x="944" y="2094"/>
                      <a:pt x="944" y="2094"/>
                      <a:pt x="944" y="2094"/>
                    </a:cubicBezTo>
                    <a:cubicBezTo>
                      <a:pt x="955" y="2098"/>
                      <a:pt x="964" y="2106"/>
                      <a:pt x="968" y="2117"/>
                    </a:cubicBezTo>
                    <a:cubicBezTo>
                      <a:pt x="982" y="2155"/>
                      <a:pt x="995" y="2189"/>
                      <a:pt x="1007" y="2219"/>
                    </a:cubicBezTo>
                    <a:cubicBezTo>
                      <a:pt x="1056" y="2348"/>
                      <a:pt x="1085" y="2423"/>
                      <a:pt x="1098" y="2440"/>
                    </a:cubicBezTo>
                    <a:close/>
                    <a:moveTo>
                      <a:pt x="2354" y="1094"/>
                    </a:moveTo>
                    <a:cubicBezTo>
                      <a:pt x="2354" y="1094"/>
                      <a:pt x="2354" y="1094"/>
                      <a:pt x="2354" y="1094"/>
                    </a:cubicBezTo>
                    <a:close/>
                    <a:moveTo>
                      <a:pt x="530" y="323"/>
                    </a:moveTo>
                    <a:cubicBezTo>
                      <a:pt x="530" y="323"/>
                      <a:pt x="530" y="323"/>
                      <a:pt x="530" y="323"/>
                    </a:cubicBezTo>
                    <a:close/>
                    <a:moveTo>
                      <a:pt x="1929" y="323"/>
                    </a:moveTo>
                    <a:cubicBezTo>
                      <a:pt x="1929" y="323"/>
                      <a:pt x="1929" y="323"/>
                      <a:pt x="1929" y="323"/>
                    </a:cubicBezTo>
                    <a:close/>
                    <a:moveTo>
                      <a:pt x="1229" y="1892"/>
                    </a:moveTo>
                    <a:cubicBezTo>
                      <a:pt x="1062" y="1892"/>
                      <a:pt x="893" y="1819"/>
                      <a:pt x="765" y="1693"/>
                    </a:cubicBezTo>
                    <a:cubicBezTo>
                      <a:pt x="636" y="1565"/>
                      <a:pt x="561" y="1394"/>
                      <a:pt x="561" y="1224"/>
                    </a:cubicBezTo>
                    <a:cubicBezTo>
                      <a:pt x="561" y="1053"/>
                      <a:pt x="634" y="893"/>
                      <a:pt x="766" y="773"/>
                    </a:cubicBezTo>
                    <a:cubicBezTo>
                      <a:pt x="892" y="660"/>
                      <a:pt x="1060" y="595"/>
                      <a:pt x="1229" y="595"/>
                    </a:cubicBezTo>
                    <a:cubicBezTo>
                      <a:pt x="1398" y="595"/>
                      <a:pt x="1557" y="658"/>
                      <a:pt x="1676" y="774"/>
                    </a:cubicBezTo>
                    <a:cubicBezTo>
                      <a:pt x="1796" y="892"/>
                      <a:pt x="1863" y="1052"/>
                      <a:pt x="1863" y="1224"/>
                    </a:cubicBezTo>
                    <a:cubicBezTo>
                      <a:pt x="1861" y="1401"/>
                      <a:pt x="1795" y="1567"/>
                      <a:pt x="1676" y="1693"/>
                    </a:cubicBezTo>
                    <a:cubicBezTo>
                      <a:pt x="1557" y="1818"/>
                      <a:pt x="1398" y="1889"/>
                      <a:pt x="1230" y="1892"/>
                    </a:cubicBezTo>
                    <a:cubicBezTo>
                      <a:pt x="1229" y="1892"/>
                      <a:pt x="1229" y="1892"/>
                      <a:pt x="1229" y="1892"/>
                    </a:cubicBezTo>
                    <a:close/>
                    <a:moveTo>
                      <a:pt x="1229" y="672"/>
                    </a:moveTo>
                    <a:cubicBezTo>
                      <a:pt x="909" y="672"/>
                      <a:pt x="639" y="925"/>
                      <a:pt x="639" y="1224"/>
                    </a:cubicBezTo>
                    <a:cubicBezTo>
                      <a:pt x="639" y="1533"/>
                      <a:pt x="920" y="1814"/>
                      <a:pt x="1229" y="1814"/>
                    </a:cubicBezTo>
                    <a:cubicBezTo>
                      <a:pt x="1533" y="1809"/>
                      <a:pt x="1783" y="1544"/>
                      <a:pt x="1785" y="1224"/>
                    </a:cubicBezTo>
                    <a:cubicBezTo>
                      <a:pt x="1785" y="915"/>
                      <a:pt x="1541" y="672"/>
                      <a:pt x="1229" y="6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39" name="Group 118">
            <a:extLst>
              <a:ext uri="{FF2B5EF4-FFF2-40B4-BE49-F238E27FC236}">
                <a16:creationId xmlns:a16="http://schemas.microsoft.com/office/drawing/2014/main" id="{9C51A186-E9EF-BA0B-176D-C67834445DBB}"/>
              </a:ext>
            </a:extLst>
          </p:cNvPr>
          <p:cNvGrpSpPr/>
          <p:nvPr/>
        </p:nvGrpSpPr>
        <p:grpSpPr>
          <a:xfrm>
            <a:off x="6391150" y="4272724"/>
            <a:ext cx="546140" cy="546140"/>
            <a:chOff x="6306486" y="4268491"/>
            <a:chExt cx="546140" cy="5461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A9AFB2-D6AD-6A90-330E-C7B316FFCEC2}"/>
                </a:ext>
              </a:extLst>
            </p:cNvPr>
            <p:cNvSpPr/>
            <p:nvPr/>
          </p:nvSpPr>
          <p:spPr>
            <a:xfrm>
              <a:off x="6306486" y="4268491"/>
              <a:ext cx="546140" cy="5461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41" name="Group 19">
              <a:extLst>
                <a:ext uri="{FF2B5EF4-FFF2-40B4-BE49-F238E27FC236}">
                  <a16:creationId xmlns:a16="http://schemas.microsoft.com/office/drawing/2014/main" id="{2C9148C6-9962-8D7F-8D61-2D1195A446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06753" y="4400951"/>
              <a:ext cx="345606" cy="281220"/>
              <a:chOff x="225" y="-2"/>
              <a:chExt cx="5314" cy="4324"/>
            </a:xfrm>
            <a:solidFill>
              <a:schemeClr val="bg1"/>
            </a:solidFill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DE34B260-C28D-E3D3-6F98-26C84AF218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9" y="748"/>
                <a:ext cx="2020" cy="2271"/>
              </a:xfrm>
              <a:custGeom>
                <a:avLst/>
                <a:gdLst>
                  <a:gd name="T0" fmla="*/ 936 w 957"/>
                  <a:gd name="T1" fmla="*/ 546 h 1076"/>
                  <a:gd name="T2" fmla="*/ 885 w 957"/>
                  <a:gd name="T3" fmla="*/ 524 h 1076"/>
                  <a:gd name="T4" fmla="*/ 842 w 957"/>
                  <a:gd name="T5" fmla="*/ 524 h 1076"/>
                  <a:gd name="T6" fmla="*/ 511 w 957"/>
                  <a:gd name="T7" fmla="*/ 17 h 1076"/>
                  <a:gd name="T8" fmla="*/ 479 w 957"/>
                  <a:gd name="T9" fmla="*/ 0 h 1076"/>
                  <a:gd name="T10" fmla="*/ 447 w 957"/>
                  <a:gd name="T11" fmla="*/ 17 h 1076"/>
                  <a:gd name="T12" fmla="*/ 116 w 957"/>
                  <a:gd name="T13" fmla="*/ 524 h 1076"/>
                  <a:gd name="T14" fmla="*/ 73 w 957"/>
                  <a:gd name="T15" fmla="*/ 524 h 1076"/>
                  <a:gd name="T16" fmla="*/ 0 w 957"/>
                  <a:gd name="T17" fmla="*/ 597 h 1076"/>
                  <a:gd name="T18" fmla="*/ 479 w 957"/>
                  <a:gd name="T19" fmla="*/ 1076 h 1076"/>
                  <a:gd name="T20" fmla="*/ 957 w 957"/>
                  <a:gd name="T21" fmla="*/ 597 h 1076"/>
                  <a:gd name="T22" fmla="*/ 936 w 957"/>
                  <a:gd name="T23" fmla="*/ 546 h 1076"/>
                  <a:gd name="T24" fmla="*/ 479 w 957"/>
                  <a:gd name="T25" fmla="*/ 998 h 1076"/>
                  <a:gd name="T26" fmla="*/ 78 w 957"/>
                  <a:gd name="T27" fmla="*/ 602 h 1076"/>
                  <a:gd name="T28" fmla="*/ 137 w 957"/>
                  <a:gd name="T29" fmla="*/ 602 h 1076"/>
                  <a:gd name="T30" fmla="*/ 170 w 957"/>
                  <a:gd name="T31" fmla="*/ 584 h 1076"/>
                  <a:gd name="T32" fmla="*/ 479 w 957"/>
                  <a:gd name="T33" fmla="*/ 109 h 1076"/>
                  <a:gd name="T34" fmla="*/ 788 w 957"/>
                  <a:gd name="T35" fmla="*/ 584 h 1076"/>
                  <a:gd name="T36" fmla="*/ 821 w 957"/>
                  <a:gd name="T37" fmla="*/ 602 h 1076"/>
                  <a:gd name="T38" fmla="*/ 880 w 957"/>
                  <a:gd name="T39" fmla="*/ 602 h 1076"/>
                  <a:gd name="T40" fmla="*/ 479 w 957"/>
                  <a:gd name="T41" fmla="*/ 998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7" h="1076">
                    <a:moveTo>
                      <a:pt x="936" y="546"/>
                    </a:moveTo>
                    <a:cubicBezTo>
                      <a:pt x="922" y="532"/>
                      <a:pt x="904" y="524"/>
                      <a:pt x="885" y="524"/>
                    </a:cubicBezTo>
                    <a:cubicBezTo>
                      <a:pt x="842" y="524"/>
                      <a:pt x="842" y="524"/>
                      <a:pt x="842" y="524"/>
                    </a:cubicBezTo>
                    <a:cubicBezTo>
                      <a:pt x="511" y="17"/>
                      <a:pt x="511" y="17"/>
                      <a:pt x="511" y="17"/>
                    </a:cubicBezTo>
                    <a:cubicBezTo>
                      <a:pt x="504" y="6"/>
                      <a:pt x="492" y="0"/>
                      <a:pt x="479" y="0"/>
                    </a:cubicBezTo>
                    <a:cubicBezTo>
                      <a:pt x="466" y="0"/>
                      <a:pt x="454" y="6"/>
                      <a:pt x="447" y="17"/>
                    </a:cubicBezTo>
                    <a:cubicBezTo>
                      <a:pt x="116" y="524"/>
                      <a:pt x="116" y="524"/>
                      <a:pt x="116" y="524"/>
                    </a:cubicBezTo>
                    <a:cubicBezTo>
                      <a:pt x="73" y="524"/>
                      <a:pt x="73" y="524"/>
                      <a:pt x="73" y="524"/>
                    </a:cubicBezTo>
                    <a:cubicBezTo>
                      <a:pt x="33" y="524"/>
                      <a:pt x="0" y="557"/>
                      <a:pt x="0" y="597"/>
                    </a:cubicBezTo>
                    <a:cubicBezTo>
                      <a:pt x="0" y="861"/>
                      <a:pt x="215" y="1076"/>
                      <a:pt x="479" y="1076"/>
                    </a:cubicBezTo>
                    <a:cubicBezTo>
                      <a:pt x="743" y="1076"/>
                      <a:pt x="957" y="861"/>
                      <a:pt x="957" y="597"/>
                    </a:cubicBezTo>
                    <a:cubicBezTo>
                      <a:pt x="957" y="578"/>
                      <a:pt x="950" y="559"/>
                      <a:pt x="936" y="546"/>
                    </a:cubicBezTo>
                    <a:close/>
                    <a:moveTo>
                      <a:pt x="479" y="998"/>
                    </a:moveTo>
                    <a:cubicBezTo>
                      <a:pt x="259" y="998"/>
                      <a:pt x="81" y="821"/>
                      <a:pt x="78" y="602"/>
                    </a:cubicBezTo>
                    <a:cubicBezTo>
                      <a:pt x="137" y="602"/>
                      <a:pt x="137" y="602"/>
                      <a:pt x="137" y="602"/>
                    </a:cubicBezTo>
                    <a:cubicBezTo>
                      <a:pt x="150" y="602"/>
                      <a:pt x="162" y="595"/>
                      <a:pt x="170" y="584"/>
                    </a:cubicBezTo>
                    <a:cubicBezTo>
                      <a:pt x="479" y="109"/>
                      <a:pt x="479" y="109"/>
                      <a:pt x="479" y="109"/>
                    </a:cubicBezTo>
                    <a:cubicBezTo>
                      <a:pt x="788" y="584"/>
                      <a:pt x="788" y="584"/>
                      <a:pt x="788" y="584"/>
                    </a:cubicBezTo>
                    <a:cubicBezTo>
                      <a:pt x="795" y="595"/>
                      <a:pt x="808" y="602"/>
                      <a:pt x="821" y="602"/>
                    </a:cubicBezTo>
                    <a:cubicBezTo>
                      <a:pt x="880" y="602"/>
                      <a:pt x="880" y="602"/>
                      <a:pt x="880" y="602"/>
                    </a:cubicBezTo>
                    <a:cubicBezTo>
                      <a:pt x="877" y="821"/>
                      <a:pt x="698" y="998"/>
                      <a:pt x="479" y="9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067E03C4-8EEA-9878-72E7-4DF0DC1C1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" y="748"/>
                <a:ext cx="2021" cy="2271"/>
              </a:xfrm>
              <a:custGeom>
                <a:avLst/>
                <a:gdLst>
                  <a:gd name="T0" fmla="*/ 957 w 957"/>
                  <a:gd name="T1" fmla="*/ 597 h 1076"/>
                  <a:gd name="T2" fmla="*/ 884 w 957"/>
                  <a:gd name="T3" fmla="*/ 524 h 1076"/>
                  <a:gd name="T4" fmla="*/ 842 w 957"/>
                  <a:gd name="T5" fmla="*/ 524 h 1076"/>
                  <a:gd name="T6" fmla="*/ 511 w 957"/>
                  <a:gd name="T7" fmla="*/ 17 h 1076"/>
                  <a:gd name="T8" fmla="*/ 479 w 957"/>
                  <a:gd name="T9" fmla="*/ 0 h 1076"/>
                  <a:gd name="T10" fmla="*/ 446 w 957"/>
                  <a:gd name="T11" fmla="*/ 17 h 1076"/>
                  <a:gd name="T12" fmla="*/ 116 w 957"/>
                  <a:gd name="T13" fmla="*/ 524 h 1076"/>
                  <a:gd name="T14" fmla="*/ 73 w 957"/>
                  <a:gd name="T15" fmla="*/ 524 h 1076"/>
                  <a:gd name="T16" fmla="*/ 0 w 957"/>
                  <a:gd name="T17" fmla="*/ 597 h 1076"/>
                  <a:gd name="T18" fmla="*/ 479 w 957"/>
                  <a:gd name="T19" fmla="*/ 1076 h 1076"/>
                  <a:gd name="T20" fmla="*/ 957 w 957"/>
                  <a:gd name="T21" fmla="*/ 597 h 1076"/>
                  <a:gd name="T22" fmla="*/ 479 w 957"/>
                  <a:gd name="T23" fmla="*/ 998 h 1076"/>
                  <a:gd name="T24" fmla="*/ 78 w 957"/>
                  <a:gd name="T25" fmla="*/ 602 h 1076"/>
                  <a:gd name="T26" fmla="*/ 137 w 957"/>
                  <a:gd name="T27" fmla="*/ 602 h 1076"/>
                  <a:gd name="T28" fmla="*/ 169 w 957"/>
                  <a:gd name="T29" fmla="*/ 584 h 1076"/>
                  <a:gd name="T30" fmla="*/ 479 w 957"/>
                  <a:gd name="T31" fmla="*/ 110 h 1076"/>
                  <a:gd name="T32" fmla="*/ 788 w 957"/>
                  <a:gd name="T33" fmla="*/ 584 h 1076"/>
                  <a:gd name="T34" fmla="*/ 821 w 957"/>
                  <a:gd name="T35" fmla="*/ 602 h 1076"/>
                  <a:gd name="T36" fmla="*/ 880 w 957"/>
                  <a:gd name="T37" fmla="*/ 602 h 1076"/>
                  <a:gd name="T38" fmla="*/ 479 w 957"/>
                  <a:gd name="T39" fmla="*/ 998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57" h="1076">
                    <a:moveTo>
                      <a:pt x="957" y="597"/>
                    </a:moveTo>
                    <a:cubicBezTo>
                      <a:pt x="957" y="557"/>
                      <a:pt x="925" y="524"/>
                      <a:pt x="884" y="524"/>
                    </a:cubicBezTo>
                    <a:cubicBezTo>
                      <a:pt x="842" y="524"/>
                      <a:pt x="842" y="524"/>
                      <a:pt x="842" y="524"/>
                    </a:cubicBezTo>
                    <a:cubicBezTo>
                      <a:pt x="511" y="17"/>
                      <a:pt x="511" y="17"/>
                      <a:pt x="511" y="17"/>
                    </a:cubicBezTo>
                    <a:cubicBezTo>
                      <a:pt x="504" y="6"/>
                      <a:pt x="492" y="0"/>
                      <a:pt x="479" y="0"/>
                    </a:cubicBezTo>
                    <a:cubicBezTo>
                      <a:pt x="466" y="0"/>
                      <a:pt x="453" y="6"/>
                      <a:pt x="446" y="17"/>
                    </a:cubicBezTo>
                    <a:cubicBezTo>
                      <a:pt x="116" y="524"/>
                      <a:pt x="116" y="524"/>
                      <a:pt x="116" y="524"/>
                    </a:cubicBezTo>
                    <a:cubicBezTo>
                      <a:pt x="73" y="524"/>
                      <a:pt x="73" y="524"/>
                      <a:pt x="73" y="524"/>
                    </a:cubicBezTo>
                    <a:cubicBezTo>
                      <a:pt x="33" y="524"/>
                      <a:pt x="0" y="557"/>
                      <a:pt x="0" y="597"/>
                    </a:cubicBezTo>
                    <a:cubicBezTo>
                      <a:pt x="0" y="861"/>
                      <a:pt x="215" y="1076"/>
                      <a:pt x="479" y="1076"/>
                    </a:cubicBezTo>
                    <a:cubicBezTo>
                      <a:pt x="743" y="1076"/>
                      <a:pt x="957" y="861"/>
                      <a:pt x="957" y="597"/>
                    </a:cubicBezTo>
                    <a:close/>
                    <a:moveTo>
                      <a:pt x="479" y="998"/>
                    </a:moveTo>
                    <a:cubicBezTo>
                      <a:pt x="259" y="998"/>
                      <a:pt x="80" y="821"/>
                      <a:pt x="78" y="602"/>
                    </a:cubicBezTo>
                    <a:cubicBezTo>
                      <a:pt x="137" y="602"/>
                      <a:pt x="137" y="602"/>
                      <a:pt x="137" y="602"/>
                    </a:cubicBezTo>
                    <a:cubicBezTo>
                      <a:pt x="150" y="602"/>
                      <a:pt x="162" y="595"/>
                      <a:pt x="169" y="584"/>
                    </a:cubicBezTo>
                    <a:cubicBezTo>
                      <a:pt x="479" y="110"/>
                      <a:pt x="479" y="110"/>
                      <a:pt x="479" y="110"/>
                    </a:cubicBezTo>
                    <a:cubicBezTo>
                      <a:pt x="788" y="584"/>
                      <a:pt x="788" y="584"/>
                      <a:pt x="788" y="584"/>
                    </a:cubicBezTo>
                    <a:cubicBezTo>
                      <a:pt x="795" y="595"/>
                      <a:pt x="807" y="602"/>
                      <a:pt x="821" y="602"/>
                    </a:cubicBezTo>
                    <a:cubicBezTo>
                      <a:pt x="880" y="602"/>
                      <a:pt x="880" y="602"/>
                      <a:pt x="880" y="602"/>
                    </a:cubicBezTo>
                    <a:cubicBezTo>
                      <a:pt x="877" y="821"/>
                      <a:pt x="698" y="998"/>
                      <a:pt x="479" y="9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D05AE28C-3BB7-A866-01D2-A55104CAB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1896"/>
                <a:ext cx="824" cy="80"/>
              </a:xfrm>
              <a:custGeom>
                <a:avLst/>
                <a:gdLst>
                  <a:gd name="T0" fmla="*/ 371 w 390"/>
                  <a:gd name="T1" fmla="*/ 0 h 38"/>
                  <a:gd name="T2" fmla="*/ 19 w 390"/>
                  <a:gd name="T3" fmla="*/ 0 h 38"/>
                  <a:gd name="T4" fmla="*/ 0 w 390"/>
                  <a:gd name="T5" fmla="*/ 19 h 38"/>
                  <a:gd name="T6" fmla="*/ 19 w 390"/>
                  <a:gd name="T7" fmla="*/ 38 h 38"/>
                  <a:gd name="T8" fmla="*/ 371 w 390"/>
                  <a:gd name="T9" fmla="*/ 38 h 38"/>
                  <a:gd name="T10" fmla="*/ 390 w 390"/>
                  <a:gd name="T11" fmla="*/ 19 h 38"/>
                  <a:gd name="T12" fmla="*/ 371 w 390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38">
                    <a:moveTo>
                      <a:pt x="37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8"/>
                      <a:pt x="19" y="38"/>
                    </a:cubicBezTo>
                    <a:cubicBezTo>
                      <a:pt x="371" y="38"/>
                      <a:pt x="371" y="38"/>
                      <a:pt x="371" y="38"/>
                    </a:cubicBezTo>
                    <a:cubicBezTo>
                      <a:pt x="381" y="38"/>
                      <a:pt x="390" y="30"/>
                      <a:pt x="390" y="19"/>
                    </a:cubicBezTo>
                    <a:cubicBezTo>
                      <a:pt x="390" y="8"/>
                      <a:pt x="381" y="0"/>
                      <a:pt x="3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2D8CB4B3-8720-A82A-5990-6CD88DFA5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" y="1896"/>
                <a:ext cx="823" cy="80"/>
              </a:xfrm>
              <a:custGeom>
                <a:avLst/>
                <a:gdLst>
                  <a:gd name="T0" fmla="*/ 370 w 390"/>
                  <a:gd name="T1" fmla="*/ 0 h 38"/>
                  <a:gd name="T2" fmla="*/ 19 w 390"/>
                  <a:gd name="T3" fmla="*/ 0 h 38"/>
                  <a:gd name="T4" fmla="*/ 0 w 390"/>
                  <a:gd name="T5" fmla="*/ 19 h 38"/>
                  <a:gd name="T6" fmla="*/ 19 w 390"/>
                  <a:gd name="T7" fmla="*/ 38 h 38"/>
                  <a:gd name="T8" fmla="*/ 370 w 390"/>
                  <a:gd name="T9" fmla="*/ 38 h 38"/>
                  <a:gd name="T10" fmla="*/ 390 w 390"/>
                  <a:gd name="T11" fmla="*/ 19 h 38"/>
                  <a:gd name="T12" fmla="*/ 370 w 390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38">
                    <a:moveTo>
                      <a:pt x="37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8"/>
                      <a:pt x="19" y="38"/>
                    </a:cubicBezTo>
                    <a:cubicBezTo>
                      <a:pt x="370" y="38"/>
                      <a:pt x="370" y="38"/>
                      <a:pt x="370" y="38"/>
                    </a:cubicBezTo>
                    <a:cubicBezTo>
                      <a:pt x="381" y="38"/>
                      <a:pt x="390" y="30"/>
                      <a:pt x="390" y="19"/>
                    </a:cubicBezTo>
                    <a:cubicBezTo>
                      <a:pt x="390" y="8"/>
                      <a:pt x="381" y="0"/>
                      <a:pt x="3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30AEDF05-9DCE-1476-3BE1-DE95172ED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-2"/>
                <a:ext cx="4229" cy="4324"/>
              </a:xfrm>
              <a:custGeom>
                <a:avLst/>
                <a:gdLst>
                  <a:gd name="T0" fmla="*/ 1514 w 2003"/>
                  <a:gd name="T1" fmla="*/ 1971 h 2048"/>
                  <a:gd name="T2" fmla="*/ 1041 w 2003"/>
                  <a:gd name="T3" fmla="*/ 1971 h 2048"/>
                  <a:gd name="T4" fmla="*/ 1041 w 2003"/>
                  <a:gd name="T5" fmla="*/ 321 h 2048"/>
                  <a:gd name="T6" fmla="*/ 1964 w 2003"/>
                  <a:gd name="T7" fmla="*/ 321 h 2048"/>
                  <a:gd name="T8" fmla="*/ 2003 w 2003"/>
                  <a:gd name="T9" fmla="*/ 283 h 2048"/>
                  <a:gd name="T10" fmla="*/ 1964 w 2003"/>
                  <a:gd name="T11" fmla="*/ 244 h 2048"/>
                  <a:gd name="T12" fmla="*/ 1041 w 2003"/>
                  <a:gd name="T13" fmla="*/ 244 h 2048"/>
                  <a:gd name="T14" fmla="*/ 1041 w 2003"/>
                  <a:gd name="T15" fmla="*/ 39 h 2048"/>
                  <a:gd name="T16" fmla="*/ 1002 w 2003"/>
                  <a:gd name="T17" fmla="*/ 0 h 2048"/>
                  <a:gd name="T18" fmla="*/ 963 w 2003"/>
                  <a:gd name="T19" fmla="*/ 39 h 2048"/>
                  <a:gd name="T20" fmla="*/ 963 w 2003"/>
                  <a:gd name="T21" fmla="*/ 244 h 2048"/>
                  <a:gd name="T22" fmla="*/ 39 w 2003"/>
                  <a:gd name="T23" fmla="*/ 244 h 2048"/>
                  <a:gd name="T24" fmla="*/ 0 w 2003"/>
                  <a:gd name="T25" fmla="*/ 283 h 2048"/>
                  <a:gd name="T26" fmla="*/ 39 w 2003"/>
                  <a:gd name="T27" fmla="*/ 321 h 2048"/>
                  <a:gd name="T28" fmla="*/ 963 w 2003"/>
                  <a:gd name="T29" fmla="*/ 321 h 2048"/>
                  <a:gd name="T30" fmla="*/ 963 w 2003"/>
                  <a:gd name="T31" fmla="*/ 1971 h 2048"/>
                  <a:gd name="T32" fmla="*/ 490 w 2003"/>
                  <a:gd name="T33" fmla="*/ 1971 h 2048"/>
                  <a:gd name="T34" fmla="*/ 451 w 2003"/>
                  <a:gd name="T35" fmla="*/ 2009 h 2048"/>
                  <a:gd name="T36" fmla="*/ 490 w 2003"/>
                  <a:gd name="T37" fmla="*/ 2048 h 2048"/>
                  <a:gd name="T38" fmla="*/ 1514 w 2003"/>
                  <a:gd name="T39" fmla="*/ 2048 h 2048"/>
                  <a:gd name="T40" fmla="*/ 1553 w 2003"/>
                  <a:gd name="T41" fmla="*/ 2009 h 2048"/>
                  <a:gd name="T42" fmla="*/ 1514 w 2003"/>
                  <a:gd name="T43" fmla="*/ 1971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3" h="2048">
                    <a:moveTo>
                      <a:pt x="1514" y="1971"/>
                    </a:moveTo>
                    <a:cubicBezTo>
                      <a:pt x="1041" y="1971"/>
                      <a:pt x="1041" y="1971"/>
                      <a:pt x="1041" y="1971"/>
                    </a:cubicBezTo>
                    <a:cubicBezTo>
                      <a:pt x="1041" y="321"/>
                      <a:pt x="1041" y="321"/>
                      <a:pt x="1041" y="321"/>
                    </a:cubicBezTo>
                    <a:cubicBezTo>
                      <a:pt x="1964" y="321"/>
                      <a:pt x="1964" y="321"/>
                      <a:pt x="1964" y="321"/>
                    </a:cubicBezTo>
                    <a:cubicBezTo>
                      <a:pt x="1986" y="321"/>
                      <a:pt x="2003" y="304"/>
                      <a:pt x="2003" y="283"/>
                    </a:cubicBezTo>
                    <a:cubicBezTo>
                      <a:pt x="2003" y="261"/>
                      <a:pt x="1986" y="244"/>
                      <a:pt x="1964" y="244"/>
                    </a:cubicBezTo>
                    <a:cubicBezTo>
                      <a:pt x="1041" y="244"/>
                      <a:pt x="1041" y="244"/>
                      <a:pt x="1041" y="244"/>
                    </a:cubicBezTo>
                    <a:cubicBezTo>
                      <a:pt x="1041" y="39"/>
                      <a:pt x="1041" y="39"/>
                      <a:pt x="1041" y="39"/>
                    </a:cubicBezTo>
                    <a:cubicBezTo>
                      <a:pt x="1041" y="17"/>
                      <a:pt x="1023" y="0"/>
                      <a:pt x="1002" y="0"/>
                    </a:cubicBezTo>
                    <a:cubicBezTo>
                      <a:pt x="980" y="0"/>
                      <a:pt x="963" y="17"/>
                      <a:pt x="963" y="39"/>
                    </a:cubicBezTo>
                    <a:cubicBezTo>
                      <a:pt x="963" y="244"/>
                      <a:pt x="963" y="244"/>
                      <a:pt x="963" y="244"/>
                    </a:cubicBezTo>
                    <a:cubicBezTo>
                      <a:pt x="39" y="244"/>
                      <a:pt x="39" y="244"/>
                      <a:pt x="39" y="244"/>
                    </a:cubicBezTo>
                    <a:cubicBezTo>
                      <a:pt x="18" y="244"/>
                      <a:pt x="0" y="261"/>
                      <a:pt x="0" y="283"/>
                    </a:cubicBezTo>
                    <a:cubicBezTo>
                      <a:pt x="0" y="304"/>
                      <a:pt x="18" y="321"/>
                      <a:pt x="39" y="321"/>
                    </a:cubicBezTo>
                    <a:cubicBezTo>
                      <a:pt x="963" y="321"/>
                      <a:pt x="963" y="321"/>
                      <a:pt x="963" y="321"/>
                    </a:cubicBezTo>
                    <a:cubicBezTo>
                      <a:pt x="963" y="1971"/>
                      <a:pt x="963" y="1971"/>
                      <a:pt x="963" y="1971"/>
                    </a:cubicBezTo>
                    <a:cubicBezTo>
                      <a:pt x="490" y="1971"/>
                      <a:pt x="490" y="1971"/>
                      <a:pt x="490" y="1971"/>
                    </a:cubicBezTo>
                    <a:cubicBezTo>
                      <a:pt x="468" y="1971"/>
                      <a:pt x="451" y="1988"/>
                      <a:pt x="451" y="2009"/>
                    </a:cubicBezTo>
                    <a:cubicBezTo>
                      <a:pt x="451" y="2031"/>
                      <a:pt x="468" y="2048"/>
                      <a:pt x="490" y="2048"/>
                    </a:cubicBezTo>
                    <a:cubicBezTo>
                      <a:pt x="1514" y="2048"/>
                      <a:pt x="1514" y="2048"/>
                      <a:pt x="1514" y="2048"/>
                    </a:cubicBezTo>
                    <a:cubicBezTo>
                      <a:pt x="1535" y="2048"/>
                      <a:pt x="1553" y="2031"/>
                      <a:pt x="1553" y="2009"/>
                    </a:cubicBezTo>
                    <a:cubicBezTo>
                      <a:pt x="1553" y="1988"/>
                      <a:pt x="1535" y="1971"/>
                      <a:pt x="1514" y="19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584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525D7A-1139-87E8-0BED-651F57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91BD3-BC92-495C-16D8-E71F42A8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594000"/>
            <a:ext cx="6840000" cy="900000"/>
          </a:xfrm>
        </p:spPr>
        <p:txBody>
          <a:bodyPr anchor="ctr" anchorCtr="0">
            <a:normAutofit/>
          </a:bodyPr>
          <a:lstStyle/>
          <a:p>
            <a:br>
              <a:rPr lang="fr-BE" sz="2000" b="1" dirty="0">
                <a:solidFill>
                  <a:srgbClr val="0C515C"/>
                </a:solidFill>
              </a:rPr>
            </a:br>
            <a:r>
              <a:rPr lang="fr-BE" sz="2000" b="1" dirty="0">
                <a:solidFill>
                  <a:srgbClr val="0C515C"/>
                </a:solidFill>
              </a:rPr>
              <a:t> </a:t>
            </a:r>
            <a:r>
              <a:rPr lang="en-US" sz="2000" b="1" dirty="0">
                <a:solidFill>
                  <a:srgbClr val="0C515C"/>
                </a:solidFill>
              </a:rPr>
              <a:t>Analysis criteria</a:t>
            </a:r>
            <a:br>
              <a:rPr lang="fr-BE" sz="2000" b="1" dirty="0">
                <a:solidFill>
                  <a:srgbClr val="0C515C"/>
                </a:solidFill>
              </a:rPr>
            </a:br>
            <a:endParaRPr lang="fr-BE" sz="2000" b="1" dirty="0">
              <a:solidFill>
                <a:srgbClr val="0C515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73B1D-1E0D-6AA4-A5DE-3887BECF25B0}"/>
              </a:ext>
            </a:extLst>
          </p:cNvPr>
          <p:cNvSpPr txBox="1">
            <a:spLocks/>
          </p:cNvSpPr>
          <p:nvPr/>
        </p:nvSpPr>
        <p:spPr>
          <a:xfrm>
            <a:off x="1910738" y="1621709"/>
            <a:ext cx="6116477" cy="1008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36000" rIns="180000" bIns="36000" anchor="ctr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sz="1600" dirty="0"/>
              <a:t>Adoption of guidelines 3 years after the entry into force of the FSR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98DCC-7CD9-9126-5D7B-A337EC086A79}"/>
              </a:ext>
            </a:extLst>
          </p:cNvPr>
          <p:cNvSpPr txBox="1">
            <a:spLocks/>
          </p:cNvSpPr>
          <p:nvPr/>
        </p:nvSpPr>
        <p:spPr>
          <a:xfrm>
            <a:off x="1910738" y="2758994"/>
            <a:ext cx="6116477" cy="2311082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36000" rIns="180000" bIns="3600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Criteria for assessing distortion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Balancing test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Assessment of distortion in public procurement/concession procedures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Power to request ad hoc notification for concentrations or public procurement/concession procedures below the thresholds 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8DA3F47B-3A51-FFFF-A070-A1AFF298C7B1}"/>
              </a:ext>
            </a:extLst>
          </p:cNvPr>
          <p:cNvGrpSpPr/>
          <p:nvPr/>
        </p:nvGrpSpPr>
        <p:grpSpPr>
          <a:xfrm>
            <a:off x="668613" y="1621709"/>
            <a:ext cx="1008000" cy="1008000"/>
            <a:chOff x="523183" y="1882581"/>
            <a:chExt cx="1008000" cy="100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601CAB-1825-BFF7-06F0-582251DD06F2}"/>
                </a:ext>
              </a:extLst>
            </p:cNvPr>
            <p:cNvSpPr/>
            <p:nvPr/>
          </p:nvSpPr>
          <p:spPr>
            <a:xfrm>
              <a:off x="523183" y="1882581"/>
              <a:ext cx="1008000" cy="10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BFBAF72D-7515-CA10-03BA-C79EAB35CA8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3170" y="2115325"/>
              <a:ext cx="390648" cy="541167"/>
              <a:chOff x="2498" y="1179"/>
              <a:chExt cx="246" cy="341"/>
            </a:xfrm>
            <a:solidFill>
              <a:schemeClr val="bg1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5224DD-2A11-18C9-1ED4-5BAD07281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8" y="120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32">
                <a:extLst>
                  <a:ext uri="{FF2B5EF4-FFF2-40B4-BE49-F238E27FC236}">
                    <a16:creationId xmlns:a16="http://schemas.microsoft.com/office/drawing/2014/main" id="{D8170E70-73D0-F4C8-3EE9-47CBC146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33">
                <a:extLst>
                  <a:ext uri="{FF2B5EF4-FFF2-40B4-BE49-F238E27FC236}">
                    <a16:creationId xmlns:a16="http://schemas.microsoft.com/office/drawing/2014/main" id="{C91CAA2A-709D-99F5-8583-E97446D06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8" y="1179"/>
                <a:ext cx="246" cy="341"/>
              </a:xfrm>
              <a:custGeom>
                <a:avLst/>
                <a:gdLst>
                  <a:gd name="T0" fmla="*/ 1313 w 1874"/>
                  <a:gd name="T1" fmla="*/ 209 h 2598"/>
                  <a:gd name="T2" fmla="*/ 1182 w 1874"/>
                  <a:gd name="T3" fmla="*/ 209 h 2598"/>
                  <a:gd name="T4" fmla="*/ 687 w 1874"/>
                  <a:gd name="T5" fmla="*/ 209 h 2598"/>
                  <a:gd name="T6" fmla="*/ 556 w 1874"/>
                  <a:gd name="T7" fmla="*/ 209 h 2598"/>
                  <a:gd name="T8" fmla="*/ 0 w 1874"/>
                  <a:gd name="T9" fmla="*/ 2558 h 2598"/>
                  <a:gd name="T10" fmla="*/ 1874 w 1874"/>
                  <a:gd name="T11" fmla="*/ 2558 h 2598"/>
                  <a:gd name="T12" fmla="*/ 1591 w 1874"/>
                  <a:gd name="T13" fmla="*/ 1957 h 2598"/>
                  <a:gd name="T14" fmla="*/ 1220 w 1874"/>
                  <a:gd name="T15" fmla="*/ 2333 h 2598"/>
                  <a:gd name="T16" fmla="*/ 517 w 1874"/>
                  <a:gd name="T17" fmla="*/ 455 h 2598"/>
                  <a:gd name="T18" fmla="*/ 1312 w 1874"/>
                  <a:gd name="T19" fmla="*/ 591 h 2598"/>
                  <a:gd name="T20" fmla="*/ 1591 w 1874"/>
                  <a:gd name="T21" fmla="*/ 455 h 2598"/>
                  <a:gd name="T22" fmla="*/ 1300 w 1874"/>
                  <a:gd name="T23" fmla="*/ 2275 h 2598"/>
                  <a:gd name="T24" fmla="*/ 688 w 1874"/>
                  <a:gd name="T25" fmla="*/ 209 h 2598"/>
                  <a:gd name="T26" fmla="*/ 688 w 1874"/>
                  <a:gd name="T27" fmla="*/ 209 h 2598"/>
                  <a:gd name="T28" fmla="*/ 699 w 1874"/>
                  <a:gd name="T29" fmla="*/ 247 h 2598"/>
                  <a:gd name="T30" fmla="*/ 688 w 1874"/>
                  <a:gd name="T31" fmla="*/ 210 h 2598"/>
                  <a:gd name="T32" fmla="*/ 688 w 1874"/>
                  <a:gd name="T33" fmla="*/ 208 h 2598"/>
                  <a:gd name="T34" fmla="*/ 688 w 1874"/>
                  <a:gd name="T35" fmla="*/ 209 h 2598"/>
                  <a:gd name="T36" fmla="*/ 688 w 1874"/>
                  <a:gd name="T37" fmla="*/ 209 h 2598"/>
                  <a:gd name="T38" fmla="*/ 688 w 1874"/>
                  <a:gd name="T39" fmla="*/ 209 h 2598"/>
                  <a:gd name="T40" fmla="*/ 688 w 1874"/>
                  <a:gd name="T41" fmla="*/ 209 h 2598"/>
                  <a:gd name="T42" fmla="*/ 688 w 1874"/>
                  <a:gd name="T43" fmla="*/ 209 h 2598"/>
                  <a:gd name="T44" fmla="*/ 688 w 1874"/>
                  <a:gd name="T45" fmla="*/ 209 h 2598"/>
                  <a:gd name="T46" fmla="*/ 688 w 1874"/>
                  <a:gd name="T47" fmla="*/ 209 h 2598"/>
                  <a:gd name="T48" fmla="*/ 688 w 1874"/>
                  <a:gd name="T49" fmla="*/ 209 h 2598"/>
                  <a:gd name="T50" fmla="*/ 688 w 1874"/>
                  <a:gd name="T51" fmla="*/ 209 h 2598"/>
                  <a:gd name="T52" fmla="*/ 688 w 1874"/>
                  <a:gd name="T53" fmla="*/ 209 h 2598"/>
                  <a:gd name="T54" fmla="*/ 690 w 1874"/>
                  <a:gd name="T55" fmla="*/ 289 h 2598"/>
                  <a:gd name="T56" fmla="*/ 702 w 1874"/>
                  <a:gd name="T57" fmla="*/ 287 h 2598"/>
                  <a:gd name="T58" fmla="*/ 712 w 1874"/>
                  <a:gd name="T59" fmla="*/ 285 h 2598"/>
                  <a:gd name="T60" fmla="*/ 720 w 1874"/>
                  <a:gd name="T61" fmla="*/ 282 h 2598"/>
                  <a:gd name="T62" fmla="*/ 724 w 1874"/>
                  <a:gd name="T63" fmla="*/ 280 h 2598"/>
                  <a:gd name="T64" fmla="*/ 733 w 1874"/>
                  <a:gd name="T65" fmla="*/ 275 h 2598"/>
                  <a:gd name="T66" fmla="*/ 743 w 1874"/>
                  <a:gd name="T67" fmla="*/ 267 h 2598"/>
                  <a:gd name="T68" fmla="*/ 749 w 1874"/>
                  <a:gd name="T69" fmla="*/ 259 h 2598"/>
                  <a:gd name="T70" fmla="*/ 756 w 1874"/>
                  <a:gd name="T71" fmla="*/ 249 h 2598"/>
                  <a:gd name="T72" fmla="*/ 760 w 1874"/>
                  <a:gd name="T73" fmla="*/ 243 h 2598"/>
                  <a:gd name="T74" fmla="*/ 762 w 1874"/>
                  <a:gd name="T75" fmla="*/ 236 h 2598"/>
                  <a:gd name="T76" fmla="*/ 765 w 1874"/>
                  <a:gd name="T77" fmla="*/ 229 h 2598"/>
                  <a:gd name="T78" fmla="*/ 766 w 1874"/>
                  <a:gd name="T79" fmla="*/ 223 h 2598"/>
                  <a:gd name="T80" fmla="*/ 1103 w 1874"/>
                  <a:gd name="T81" fmla="*/ 223 h 2598"/>
                  <a:gd name="T82" fmla="*/ 1105 w 1874"/>
                  <a:gd name="T83" fmla="*/ 231 h 2598"/>
                  <a:gd name="T84" fmla="*/ 1109 w 1874"/>
                  <a:gd name="T85" fmla="*/ 242 h 2598"/>
                  <a:gd name="T86" fmla="*/ 1114 w 1874"/>
                  <a:gd name="T87" fmla="*/ 252 h 2598"/>
                  <a:gd name="T88" fmla="*/ 1120 w 1874"/>
                  <a:gd name="T89" fmla="*/ 260 h 2598"/>
                  <a:gd name="T90" fmla="*/ 1130 w 1874"/>
                  <a:gd name="T91" fmla="*/ 270 h 2598"/>
                  <a:gd name="T92" fmla="*/ 1139 w 1874"/>
                  <a:gd name="T93" fmla="*/ 277 h 2598"/>
                  <a:gd name="T94" fmla="*/ 1148 w 1874"/>
                  <a:gd name="T95" fmla="*/ 282 h 2598"/>
                  <a:gd name="T96" fmla="*/ 1159 w 1874"/>
                  <a:gd name="T97" fmla="*/ 286 h 2598"/>
                  <a:gd name="T98" fmla="*/ 1171 w 1874"/>
                  <a:gd name="T99" fmla="*/ 288 h 2598"/>
                  <a:gd name="T100" fmla="*/ 1272 w 1874"/>
                  <a:gd name="T101" fmla="*/ 289 h 2598"/>
                  <a:gd name="T102" fmla="*/ 597 w 1874"/>
                  <a:gd name="T103" fmla="*/ 289 h 2598"/>
                  <a:gd name="T104" fmla="*/ 80 w 1874"/>
                  <a:gd name="T105" fmla="*/ 2518 h 2598"/>
                  <a:gd name="T106" fmla="*/ 517 w 1874"/>
                  <a:gd name="T107" fmla="*/ 375 h 2598"/>
                  <a:gd name="T108" fmla="*/ 198 w 1874"/>
                  <a:gd name="T109" fmla="*/ 2373 h 2598"/>
                  <a:gd name="T110" fmla="*/ 1264 w 1874"/>
                  <a:gd name="T111" fmla="*/ 2413 h 2598"/>
                  <a:gd name="T112" fmla="*/ 1286 w 1874"/>
                  <a:gd name="T113" fmla="*/ 2404 h 2598"/>
                  <a:gd name="T114" fmla="*/ 1289 w 1874"/>
                  <a:gd name="T115" fmla="*/ 2401 h 2598"/>
                  <a:gd name="T116" fmla="*/ 1671 w 1874"/>
                  <a:gd name="T117" fmla="*/ 1996 h 2598"/>
                  <a:gd name="T118" fmla="*/ 1631 w 1874"/>
                  <a:gd name="T119" fmla="*/ 375 h 2598"/>
                  <a:gd name="T120" fmla="*/ 1794 w 1874"/>
                  <a:gd name="T121" fmla="*/ 289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74" h="2598">
                    <a:moveTo>
                      <a:pt x="1834" y="209"/>
                    </a:moveTo>
                    <a:cubicBezTo>
                      <a:pt x="1313" y="209"/>
                      <a:pt x="1313" y="209"/>
                      <a:pt x="1313" y="209"/>
                    </a:cubicBezTo>
                    <a:cubicBezTo>
                      <a:pt x="1313" y="209"/>
                      <a:pt x="1313" y="209"/>
                      <a:pt x="1313" y="209"/>
                    </a:cubicBezTo>
                    <a:cubicBezTo>
                      <a:pt x="1312" y="209"/>
                      <a:pt x="1312" y="209"/>
                      <a:pt x="1312" y="209"/>
                    </a:cubicBezTo>
                    <a:cubicBezTo>
                      <a:pt x="1182" y="209"/>
                      <a:pt x="1182" y="209"/>
                      <a:pt x="1182" y="209"/>
                    </a:cubicBezTo>
                    <a:cubicBezTo>
                      <a:pt x="1182" y="209"/>
                      <a:pt x="1182" y="209"/>
                      <a:pt x="1182" y="209"/>
                    </a:cubicBezTo>
                    <a:cubicBezTo>
                      <a:pt x="1161" y="88"/>
                      <a:pt x="1057" y="0"/>
                      <a:pt x="934" y="0"/>
                    </a:cubicBezTo>
                    <a:cubicBezTo>
                      <a:pt x="812" y="0"/>
                      <a:pt x="708" y="88"/>
                      <a:pt x="687" y="208"/>
                    </a:cubicBezTo>
                    <a:cubicBezTo>
                      <a:pt x="687" y="209"/>
                      <a:pt x="687" y="209"/>
                      <a:pt x="687" y="209"/>
                    </a:cubicBezTo>
                    <a:cubicBezTo>
                      <a:pt x="687" y="209"/>
                      <a:pt x="687" y="209"/>
                      <a:pt x="687" y="209"/>
                    </a:cubicBezTo>
                    <a:cubicBezTo>
                      <a:pt x="557" y="209"/>
                      <a:pt x="557" y="209"/>
                      <a:pt x="557" y="209"/>
                    </a:cubicBezTo>
                    <a:cubicBezTo>
                      <a:pt x="557" y="209"/>
                      <a:pt x="557" y="209"/>
                      <a:pt x="556" y="209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18" y="209"/>
                      <a:pt x="0" y="227"/>
                      <a:pt x="0" y="249"/>
                    </a:cubicBezTo>
                    <a:cubicBezTo>
                      <a:pt x="0" y="2558"/>
                      <a:pt x="0" y="2558"/>
                      <a:pt x="0" y="2558"/>
                    </a:cubicBezTo>
                    <a:cubicBezTo>
                      <a:pt x="0" y="2580"/>
                      <a:pt x="18" y="2598"/>
                      <a:pt x="40" y="2598"/>
                    </a:cubicBezTo>
                    <a:cubicBezTo>
                      <a:pt x="1834" y="2598"/>
                      <a:pt x="1834" y="2598"/>
                      <a:pt x="1834" y="2598"/>
                    </a:cubicBezTo>
                    <a:cubicBezTo>
                      <a:pt x="1856" y="2598"/>
                      <a:pt x="1874" y="2580"/>
                      <a:pt x="1874" y="2558"/>
                    </a:cubicBezTo>
                    <a:cubicBezTo>
                      <a:pt x="1874" y="249"/>
                      <a:pt x="1874" y="249"/>
                      <a:pt x="1874" y="249"/>
                    </a:cubicBezTo>
                    <a:cubicBezTo>
                      <a:pt x="1874" y="227"/>
                      <a:pt x="1856" y="209"/>
                      <a:pt x="1834" y="209"/>
                    </a:cubicBezTo>
                    <a:close/>
                    <a:moveTo>
                      <a:pt x="1591" y="1957"/>
                    </a:moveTo>
                    <a:cubicBezTo>
                      <a:pt x="1260" y="1957"/>
                      <a:pt x="1260" y="1957"/>
                      <a:pt x="1260" y="1957"/>
                    </a:cubicBezTo>
                    <a:cubicBezTo>
                      <a:pt x="1238" y="1957"/>
                      <a:pt x="1220" y="1975"/>
                      <a:pt x="1220" y="1997"/>
                    </a:cubicBezTo>
                    <a:cubicBezTo>
                      <a:pt x="1220" y="2333"/>
                      <a:pt x="1220" y="2333"/>
                      <a:pt x="1220" y="2333"/>
                    </a:cubicBezTo>
                    <a:cubicBezTo>
                      <a:pt x="278" y="2333"/>
                      <a:pt x="278" y="2333"/>
                      <a:pt x="278" y="2333"/>
                    </a:cubicBezTo>
                    <a:cubicBezTo>
                      <a:pt x="278" y="455"/>
                      <a:pt x="278" y="455"/>
                      <a:pt x="278" y="455"/>
                    </a:cubicBezTo>
                    <a:cubicBezTo>
                      <a:pt x="517" y="455"/>
                      <a:pt x="517" y="455"/>
                      <a:pt x="517" y="455"/>
                    </a:cubicBezTo>
                    <a:cubicBezTo>
                      <a:pt x="517" y="551"/>
                      <a:pt x="517" y="551"/>
                      <a:pt x="517" y="551"/>
                    </a:cubicBezTo>
                    <a:cubicBezTo>
                      <a:pt x="517" y="573"/>
                      <a:pt x="535" y="591"/>
                      <a:pt x="557" y="591"/>
                    </a:cubicBezTo>
                    <a:cubicBezTo>
                      <a:pt x="1312" y="591"/>
                      <a:pt x="1312" y="591"/>
                      <a:pt x="1312" y="591"/>
                    </a:cubicBezTo>
                    <a:cubicBezTo>
                      <a:pt x="1334" y="591"/>
                      <a:pt x="1352" y="573"/>
                      <a:pt x="1352" y="551"/>
                    </a:cubicBezTo>
                    <a:cubicBezTo>
                      <a:pt x="1352" y="455"/>
                      <a:pt x="1352" y="455"/>
                      <a:pt x="1352" y="455"/>
                    </a:cubicBezTo>
                    <a:cubicBezTo>
                      <a:pt x="1591" y="455"/>
                      <a:pt x="1591" y="455"/>
                      <a:pt x="1591" y="455"/>
                    </a:cubicBezTo>
                    <a:lnTo>
                      <a:pt x="1591" y="1957"/>
                    </a:lnTo>
                    <a:close/>
                    <a:moveTo>
                      <a:pt x="1534" y="2037"/>
                    </a:moveTo>
                    <a:cubicBezTo>
                      <a:pt x="1300" y="2275"/>
                      <a:pt x="1300" y="2275"/>
                      <a:pt x="1300" y="2275"/>
                    </a:cubicBezTo>
                    <a:cubicBezTo>
                      <a:pt x="1300" y="2037"/>
                      <a:pt x="1300" y="2037"/>
                      <a:pt x="1300" y="2037"/>
                    </a:cubicBezTo>
                    <a:lnTo>
                      <a:pt x="1534" y="2037"/>
                    </a:lnTo>
                    <a:close/>
                    <a:moveTo>
                      <a:pt x="688" y="209"/>
                    </a:moveTo>
                    <a:cubicBezTo>
                      <a:pt x="689" y="209"/>
                      <a:pt x="689" y="209"/>
                      <a:pt x="689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lose/>
                    <a:moveTo>
                      <a:pt x="688" y="209"/>
                    </a:moveTo>
                    <a:cubicBezTo>
                      <a:pt x="709" y="242"/>
                      <a:pt x="709" y="242"/>
                      <a:pt x="709" y="242"/>
                    </a:cubicBezTo>
                    <a:cubicBezTo>
                      <a:pt x="689" y="211"/>
                      <a:pt x="689" y="211"/>
                      <a:pt x="689" y="211"/>
                    </a:cubicBezTo>
                    <a:cubicBezTo>
                      <a:pt x="699" y="247"/>
                      <a:pt x="699" y="247"/>
                      <a:pt x="699" y="247"/>
                    </a:cubicBezTo>
                    <a:cubicBezTo>
                      <a:pt x="688" y="211"/>
                      <a:pt x="688" y="211"/>
                      <a:pt x="688" y="211"/>
                    </a:cubicBezTo>
                    <a:cubicBezTo>
                      <a:pt x="688" y="210"/>
                      <a:pt x="688" y="210"/>
                      <a:pt x="688" y="210"/>
                    </a:cubicBezTo>
                    <a:cubicBezTo>
                      <a:pt x="688" y="210"/>
                      <a:pt x="688" y="210"/>
                      <a:pt x="688" y="210"/>
                    </a:cubicBezTo>
                    <a:cubicBezTo>
                      <a:pt x="688" y="210"/>
                      <a:pt x="688" y="210"/>
                      <a:pt x="688" y="210"/>
                    </a:cubicBezTo>
                    <a:lnTo>
                      <a:pt x="688" y="209"/>
                    </a:lnTo>
                    <a:close/>
                    <a:moveTo>
                      <a:pt x="688" y="208"/>
                    </a:move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cubicBezTo>
                      <a:pt x="688" y="209"/>
                      <a:pt x="688" y="209"/>
                      <a:pt x="688" y="209"/>
                    </a:cubicBezTo>
                    <a:lnTo>
                      <a:pt x="688" y="208"/>
                    </a:lnTo>
                    <a:close/>
                    <a:moveTo>
                      <a:pt x="688" y="289"/>
                    </a:moveTo>
                    <a:cubicBezTo>
                      <a:pt x="689" y="289"/>
                      <a:pt x="689" y="289"/>
                      <a:pt x="690" y="289"/>
                    </a:cubicBezTo>
                    <a:cubicBezTo>
                      <a:pt x="691" y="289"/>
                      <a:pt x="693" y="289"/>
                      <a:pt x="694" y="288"/>
                    </a:cubicBezTo>
                    <a:cubicBezTo>
                      <a:pt x="695" y="288"/>
                      <a:pt x="696" y="288"/>
                      <a:pt x="697" y="288"/>
                    </a:cubicBezTo>
                    <a:cubicBezTo>
                      <a:pt x="699" y="288"/>
                      <a:pt x="700" y="288"/>
                      <a:pt x="702" y="287"/>
                    </a:cubicBezTo>
                    <a:cubicBezTo>
                      <a:pt x="703" y="287"/>
                      <a:pt x="704" y="287"/>
                      <a:pt x="705" y="287"/>
                    </a:cubicBezTo>
                    <a:cubicBezTo>
                      <a:pt x="706" y="287"/>
                      <a:pt x="708" y="286"/>
                      <a:pt x="710" y="286"/>
                    </a:cubicBezTo>
                    <a:cubicBezTo>
                      <a:pt x="711" y="285"/>
                      <a:pt x="712" y="285"/>
                      <a:pt x="712" y="285"/>
                    </a:cubicBezTo>
                    <a:cubicBezTo>
                      <a:pt x="714" y="284"/>
                      <a:pt x="715" y="284"/>
                      <a:pt x="716" y="283"/>
                    </a:cubicBezTo>
                    <a:cubicBezTo>
                      <a:pt x="716" y="283"/>
                      <a:pt x="717" y="283"/>
                      <a:pt x="717" y="283"/>
                    </a:cubicBezTo>
                    <a:cubicBezTo>
                      <a:pt x="718" y="283"/>
                      <a:pt x="719" y="283"/>
                      <a:pt x="720" y="282"/>
                    </a:cubicBezTo>
                    <a:cubicBezTo>
                      <a:pt x="721" y="282"/>
                      <a:pt x="722" y="281"/>
                      <a:pt x="723" y="280"/>
                    </a:cubicBezTo>
                    <a:cubicBezTo>
                      <a:pt x="705" y="245"/>
                      <a:pt x="705" y="245"/>
                      <a:pt x="705" y="245"/>
                    </a:cubicBezTo>
                    <a:cubicBezTo>
                      <a:pt x="724" y="280"/>
                      <a:pt x="724" y="280"/>
                      <a:pt x="724" y="280"/>
                    </a:cubicBezTo>
                    <a:cubicBezTo>
                      <a:pt x="725" y="280"/>
                      <a:pt x="726" y="279"/>
                      <a:pt x="726" y="279"/>
                    </a:cubicBezTo>
                    <a:cubicBezTo>
                      <a:pt x="728" y="278"/>
                      <a:pt x="729" y="277"/>
                      <a:pt x="730" y="276"/>
                    </a:cubicBezTo>
                    <a:cubicBezTo>
                      <a:pt x="731" y="276"/>
                      <a:pt x="732" y="275"/>
                      <a:pt x="733" y="275"/>
                    </a:cubicBezTo>
                    <a:cubicBezTo>
                      <a:pt x="734" y="274"/>
                      <a:pt x="735" y="273"/>
                      <a:pt x="737" y="272"/>
                    </a:cubicBezTo>
                    <a:cubicBezTo>
                      <a:pt x="737" y="271"/>
                      <a:pt x="738" y="271"/>
                      <a:pt x="739" y="270"/>
                    </a:cubicBezTo>
                    <a:cubicBezTo>
                      <a:pt x="740" y="269"/>
                      <a:pt x="741" y="268"/>
                      <a:pt x="743" y="267"/>
                    </a:cubicBezTo>
                    <a:cubicBezTo>
                      <a:pt x="743" y="266"/>
                      <a:pt x="744" y="266"/>
                      <a:pt x="744" y="265"/>
                    </a:cubicBezTo>
                    <a:cubicBezTo>
                      <a:pt x="746" y="264"/>
                      <a:pt x="747" y="263"/>
                      <a:pt x="748" y="261"/>
                    </a:cubicBezTo>
                    <a:cubicBezTo>
                      <a:pt x="748" y="261"/>
                      <a:pt x="749" y="260"/>
                      <a:pt x="749" y="259"/>
                    </a:cubicBezTo>
                    <a:cubicBezTo>
                      <a:pt x="750" y="258"/>
                      <a:pt x="751" y="257"/>
                      <a:pt x="752" y="256"/>
                    </a:cubicBezTo>
                    <a:cubicBezTo>
                      <a:pt x="753" y="255"/>
                      <a:pt x="753" y="254"/>
                      <a:pt x="754" y="253"/>
                    </a:cubicBezTo>
                    <a:cubicBezTo>
                      <a:pt x="755" y="252"/>
                      <a:pt x="755" y="251"/>
                      <a:pt x="756" y="249"/>
                    </a:cubicBezTo>
                    <a:cubicBezTo>
                      <a:pt x="756" y="249"/>
                      <a:pt x="756" y="249"/>
                      <a:pt x="756" y="249"/>
                    </a:cubicBezTo>
                    <a:cubicBezTo>
                      <a:pt x="757" y="248"/>
                      <a:pt x="758" y="247"/>
                      <a:pt x="758" y="246"/>
                    </a:cubicBezTo>
                    <a:cubicBezTo>
                      <a:pt x="759" y="245"/>
                      <a:pt x="759" y="244"/>
                      <a:pt x="760" y="243"/>
                    </a:cubicBezTo>
                    <a:cubicBezTo>
                      <a:pt x="760" y="243"/>
                      <a:pt x="760" y="243"/>
                      <a:pt x="760" y="242"/>
                    </a:cubicBezTo>
                    <a:cubicBezTo>
                      <a:pt x="760" y="241"/>
                      <a:pt x="761" y="240"/>
                      <a:pt x="761" y="239"/>
                    </a:cubicBezTo>
                    <a:cubicBezTo>
                      <a:pt x="762" y="238"/>
                      <a:pt x="762" y="237"/>
                      <a:pt x="762" y="236"/>
                    </a:cubicBezTo>
                    <a:cubicBezTo>
                      <a:pt x="762" y="236"/>
                      <a:pt x="762" y="236"/>
                      <a:pt x="763" y="236"/>
                    </a:cubicBezTo>
                    <a:cubicBezTo>
                      <a:pt x="763" y="234"/>
                      <a:pt x="763" y="233"/>
                      <a:pt x="764" y="232"/>
                    </a:cubicBezTo>
                    <a:cubicBezTo>
                      <a:pt x="764" y="231"/>
                      <a:pt x="764" y="230"/>
                      <a:pt x="765" y="229"/>
                    </a:cubicBezTo>
                    <a:cubicBezTo>
                      <a:pt x="765" y="227"/>
                      <a:pt x="765" y="226"/>
                      <a:pt x="765" y="225"/>
                    </a:cubicBezTo>
                    <a:cubicBezTo>
                      <a:pt x="766" y="224"/>
                      <a:pt x="766" y="224"/>
                      <a:pt x="766" y="223"/>
                    </a:cubicBezTo>
                    <a:cubicBezTo>
                      <a:pt x="766" y="223"/>
                      <a:pt x="766" y="223"/>
                      <a:pt x="766" y="223"/>
                    </a:cubicBezTo>
                    <a:cubicBezTo>
                      <a:pt x="780" y="140"/>
                      <a:pt x="851" y="80"/>
                      <a:pt x="934" y="80"/>
                    </a:cubicBezTo>
                    <a:cubicBezTo>
                      <a:pt x="1018" y="80"/>
                      <a:pt x="1089" y="140"/>
                      <a:pt x="1103" y="223"/>
                    </a:cubicBezTo>
                    <a:cubicBezTo>
                      <a:pt x="1103" y="223"/>
                      <a:pt x="1103" y="223"/>
                      <a:pt x="1103" y="223"/>
                    </a:cubicBezTo>
                    <a:cubicBezTo>
                      <a:pt x="1103" y="224"/>
                      <a:pt x="1103" y="224"/>
                      <a:pt x="1103" y="225"/>
                    </a:cubicBezTo>
                    <a:cubicBezTo>
                      <a:pt x="1104" y="226"/>
                      <a:pt x="1104" y="227"/>
                      <a:pt x="1104" y="228"/>
                    </a:cubicBezTo>
                    <a:cubicBezTo>
                      <a:pt x="1104" y="229"/>
                      <a:pt x="1105" y="230"/>
                      <a:pt x="1105" y="231"/>
                    </a:cubicBezTo>
                    <a:cubicBezTo>
                      <a:pt x="1105" y="232"/>
                      <a:pt x="1106" y="234"/>
                      <a:pt x="1106" y="235"/>
                    </a:cubicBezTo>
                    <a:cubicBezTo>
                      <a:pt x="1106" y="236"/>
                      <a:pt x="1107" y="237"/>
                      <a:pt x="1107" y="239"/>
                    </a:cubicBezTo>
                    <a:cubicBezTo>
                      <a:pt x="1108" y="240"/>
                      <a:pt x="1108" y="241"/>
                      <a:pt x="1109" y="242"/>
                    </a:cubicBezTo>
                    <a:cubicBezTo>
                      <a:pt x="1109" y="243"/>
                      <a:pt x="1110" y="244"/>
                      <a:pt x="1111" y="246"/>
                    </a:cubicBezTo>
                    <a:cubicBezTo>
                      <a:pt x="1111" y="247"/>
                      <a:pt x="1111" y="247"/>
                      <a:pt x="1112" y="248"/>
                    </a:cubicBezTo>
                    <a:cubicBezTo>
                      <a:pt x="1113" y="250"/>
                      <a:pt x="1114" y="251"/>
                      <a:pt x="1114" y="252"/>
                    </a:cubicBezTo>
                    <a:cubicBezTo>
                      <a:pt x="1115" y="253"/>
                      <a:pt x="1115" y="254"/>
                      <a:pt x="1116" y="254"/>
                    </a:cubicBezTo>
                    <a:cubicBezTo>
                      <a:pt x="1117" y="256"/>
                      <a:pt x="1118" y="257"/>
                      <a:pt x="1119" y="258"/>
                    </a:cubicBezTo>
                    <a:cubicBezTo>
                      <a:pt x="1119" y="259"/>
                      <a:pt x="1120" y="260"/>
                      <a:pt x="1120" y="260"/>
                    </a:cubicBezTo>
                    <a:cubicBezTo>
                      <a:pt x="1122" y="262"/>
                      <a:pt x="1123" y="264"/>
                      <a:pt x="1125" y="266"/>
                    </a:cubicBezTo>
                    <a:cubicBezTo>
                      <a:pt x="1125" y="266"/>
                      <a:pt x="1125" y="266"/>
                      <a:pt x="1125" y="266"/>
                    </a:cubicBezTo>
                    <a:cubicBezTo>
                      <a:pt x="1127" y="267"/>
                      <a:pt x="1128" y="269"/>
                      <a:pt x="1130" y="270"/>
                    </a:cubicBezTo>
                    <a:cubicBezTo>
                      <a:pt x="1131" y="271"/>
                      <a:pt x="1132" y="272"/>
                      <a:pt x="1133" y="272"/>
                    </a:cubicBezTo>
                    <a:cubicBezTo>
                      <a:pt x="1134" y="273"/>
                      <a:pt x="1135" y="274"/>
                      <a:pt x="1136" y="275"/>
                    </a:cubicBezTo>
                    <a:cubicBezTo>
                      <a:pt x="1137" y="275"/>
                      <a:pt x="1138" y="276"/>
                      <a:pt x="1139" y="277"/>
                    </a:cubicBezTo>
                    <a:cubicBezTo>
                      <a:pt x="1140" y="277"/>
                      <a:pt x="1141" y="278"/>
                      <a:pt x="1142" y="278"/>
                    </a:cubicBezTo>
                    <a:cubicBezTo>
                      <a:pt x="1143" y="279"/>
                      <a:pt x="1144" y="280"/>
                      <a:pt x="1145" y="280"/>
                    </a:cubicBezTo>
                    <a:cubicBezTo>
                      <a:pt x="1146" y="281"/>
                      <a:pt x="1147" y="281"/>
                      <a:pt x="1148" y="282"/>
                    </a:cubicBezTo>
                    <a:cubicBezTo>
                      <a:pt x="1150" y="282"/>
                      <a:pt x="1151" y="283"/>
                      <a:pt x="1152" y="283"/>
                    </a:cubicBezTo>
                    <a:cubicBezTo>
                      <a:pt x="1153" y="284"/>
                      <a:pt x="1154" y="284"/>
                      <a:pt x="1156" y="285"/>
                    </a:cubicBezTo>
                    <a:cubicBezTo>
                      <a:pt x="1157" y="285"/>
                      <a:pt x="1158" y="285"/>
                      <a:pt x="1159" y="286"/>
                    </a:cubicBezTo>
                    <a:cubicBezTo>
                      <a:pt x="1160" y="286"/>
                      <a:pt x="1162" y="286"/>
                      <a:pt x="1163" y="287"/>
                    </a:cubicBezTo>
                    <a:cubicBezTo>
                      <a:pt x="1164" y="287"/>
                      <a:pt x="1165" y="287"/>
                      <a:pt x="1166" y="287"/>
                    </a:cubicBezTo>
                    <a:cubicBezTo>
                      <a:pt x="1168" y="288"/>
                      <a:pt x="1169" y="288"/>
                      <a:pt x="1171" y="288"/>
                    </a:cubicBezTo>
                    <a:cubicBezTo>
                      <a:pt x="1172" y="288"/>
                      <a:pt x="1172" y="288"/>
                      <a:pt x="1173" y="288"/>
                    </a:cubicBezTo>
                    <a:cubicBezTo>
                      <a:pt x="1176" y="289"/>
                      <a:pt x="1179" y="289"/>
                      <a:pt x="1181" y="289"/>
                    </a:cubicBezTo>
                    <a:cubicBezTo>
                      <a:pt x="1272" y="289"/>
                      <a:pt x="1272" y="289"/>
                      <a:pt x="1272" y="289"/>
                    </a:cubicBezTo>
                    <a:cubicBezTo>
                      <a:pt x="1272" y="511"/>
                      <a:pt x="1272" y="511"/>
                      <a:pt x="1272" y="511"/>
                    </a:cubicBezTo>
                    <a:cubicBezTo>
                      <a:pt x="597" y="511"/>
                      <a:pt x="597" y="511"/>
                      <a:pt x="597" y="511"/>
                    </a:cubicBezTo>
                    <a:cubicBezTo>
                      <a:pt x="597" y="289"/>
                      <a:pt x="597" y="289"/>
                      <a:pt x="597" y="289"/>
                    </a:cubicBezTo>
                    <a:lnTo>
                      <a:pt x="688" y="289"/>
                    </a:lnTo>
                    <a:close/>
                    <a:moveTo>
                      <a:pt x="1794" y="2518"/>
                    </a:moveTo>
                    <a:cubicBezTo>
                      <a:pt x="80" y="2518"/>
                      <a:pt x="80" y="2518"/>
                      <a:pt x="80" y="2518"/>
                    </a:cubicBezTo>
                    <a:cubicBezTo>
                      <a:pt x="80" y="289"/>
                      <a:pt x="80" y="289"/>
                      <a:pt x="80" y="289"/>
                    </a:cubicBezTo>
                    <a:cubicBezTo>
                      <a:pt x="517" y="289"/>
                      <a:pt x="517" y="289"/>
                      <a:pt x="517" y="289"/>
                    </a:cubicBezTo>
                    <a:cubicBezTo>
                      <a:pt x="517" y="375"/>
                      <a:pt x="517" y="375"/>
                      <a:pt x="517" y="375"/>
                    </a:cubicBezTo>
                    <a:cubicBezTo>
                      <a:pt x="238" y="375"/>
                      <a:pt x="238" y="375"/>
                      <a:pt x="238" y="375"/>
                    </a:cubicBezTo>
                    <a:cubicBezTo>
                      <a:pt x="216" y="375"/>
                      <a:pt x="198" y="393"/>
                      <a:pt x="198" y="415"/>
                    </a:cubicBezTo>
                    <a:cubicBezTo>
                      <a:pt x="198" y="2373"/>
                      <a:pt x="198" y="2373"/>
                      <a:pt x="198" y="2373"/>
                    </a:cubicBezTo>
                    <a:cubicBezTo>
                      <a:pt x="198" y="2395"/>
                      <a:pt x="216" y="2413"/>
                      <a:pt x="238" y="2413"/>
                    </a:cubicBezTo>
                    <a:cubicBezTo>
                      <a:pt x="1260" y="2413"/>
                      <a:pt x="1260" y="2413"/>
                      <a:pt x="1260" y="2413"/>
                    </a:cubicBezTo>
                    <a:cubicBezTo>
                      <a:pt x="1262" y="2413"/>
                      <a:pt x="1263" y="2413"/>
                      <a:pt x="1264" y="2413"/>
                    </a:cubicBezTo>
                    <a:cubicBezTo>
                      <a:pt x="1271" y="2413"/>
                      <a:pt x="1277" y="2410"/>
                      <a:pt x="1283" y="2407"/>
                    </a:cubicBezTo>
                    <a:cubicBezTo>
                      <a:pt x="1283" y="2406"/>
                      <a:pt x="1283" y="2406"/>
                      <a:pt x="1283" y="2406"/>
                    </a:cubicBezTo>
                    <a:cubicBezTo>
                      <a:pt x="1284" y="2406"/>
                      <a:pt x="1285" y="2405"/>
                      <a:pt x="1286" y="2404"/>
                    </a:cubicBezTo>
                    <a:cubicBezTo>
                      <a:pt x="1286" y="2404"/>
                      <a:pt x="1286" y="2404"/>
                      <a:pt x="1287" y="2403"/>
                    </a:cubicBezTo>
                    <a:cubicBezTo>
                      <a:pt x="1287" y="2403"/>
                      <a:pt x="1288" y="2402"/>
                      <a:pt x="1289" y="2402"/>
                    </a:cubicBezTo>
                    <a:cubicBezTo>
                      <a:pt x="1289" y="2401"/>
                      <a:pt x="1289" y="2401"/>
                      <a:pt x="1289" y="2401"/>
                    </a:cubicBezTo>
                    <a:cubicBezTo>
                      <a:pt x="1654" y="2029"/>
                      <a:pt x="1654" y="2029"/>
                      <a:pt x="1654" y="2029"/>
                    </a:cubicBezTo>
                    <a:cubicBezTo>
                      <a:pt x="1664" y="2022"/>
                      <a:pt x="1671" y="2010"/>
                      <a:pt x="1671" y="1997"/>
                    </a:cubicBezTo>
                    <a:cubicBezTo>
                      <a:pt x="1671" y="1997"/>
                      <a:pt x="1671" y="1996"/>
                      <a:pt x="1671" y="1996"/>
                    </a:cubicBezTo>
                    <a:cubicBezTo>
                      <a:pt x="1671" y="1996"/>
                      <a:pt x="1671" y="1996"/>
                      <a:pt x="1671" y="1996"/>
                    </a:cubicBezTo>
                    <a:cubicBezTo>
                      <a:pt x="1671" y="415"/>
                      <a:pt x="1671" y="415"/>
                      <a:pt x="1671" y="415"/>
                    </a:cubicBezTo>
                    <a:cubicBezTo>
                      <a:pt x="1671" y="393"/>
                      <a:pt x="1653" y="375"/>
                      <a:pt x="1631" y="375"/>
                    </a:cubicBezTo>
                    <a:cubicBezTo>
                      <a:pt x="1352" y="375"/>
                      <a:pt x="1352" y="375"/>
                      <a:pt x="1352" y="375"/>
                    </a:cubicBezTo>
                    <a:cubicBezTo>
                      <a:pt x="1352" y="289"/>
                      <a:pt x="1352" y="289"/>
                      <a:pt x="1352" y="289"/>
                    </a:cubicBezTo>
                    <a:cubicBezTo>
                      <a:pt x="1794" y="289"/>
                      <a:pt x="1794" y="289"/>
                      <a:pt x="1794" y="289"/>
                    </a:cubicBezTo>
                    <a:lnTo>
                      <a:pt x="1794" y="25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34">
                <a:extLst>
                  <a:ext uri="{FF2B5EF4-FFF2-40B4-BE49-F238E27FC236}">
                    <a16:creationId xmlns:a16="http://schemas.microsoft.com/office/drawing/2014/main" id="{25FCBC85-017F-E49B-ED80-7D7C31029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7" y="1286"/>
                <a:ext cx="128" cy="128"/>
              </a:xfrm>
              <a:custGeom>
                <a:avLst/>
                <a:gdLst>
                  <a:gd name="T0" fmla="*/ 486 w 973"/>
                  <a:gd name="T1" fmla="*/ 0 h 974"/>
                  <a:gd name="T2" fmla="*/ 0 w 973"/>
                  <a:gd name="T3" fmla="*/ 487 h 974"/>
                  <a:gd name="T4" fmla="*/ 486 w 973"/>
                  <a:gd name="T5" fmla="*/ 974 h 974"/>
                  <a:gd name="T6" fmla="*/ 973 w 973"/>
                  <a:gd name="T7" fmla="*/ 487 h 974"/>
                  <a:gd name="T8" fmla="*/ 486 w 973"/>
                  <a:gd name="T9" fmla="*/ 0 h 974"/>
                  <a:gd name="T10" fmla="*/ 486 w 973"/>
                  <a:gd name="T11" fmla="*/ 894 h 974"/>
                  <a:gd name="T12" fmla="*/ 80 w 973"/>
                  <a:gd name="T13" fmla="*/ 487 h 974"/>
                  <a:gd name="T14" fmla="*/ 486 w 973"/>
                  <a:gd name="T15" fmla="*/ 80 h 974"/>
                  <a:gd name="T16" fmla="*/ 893 w 973"/>
                  <a:gd name="T17" fmla="*/ 487 h 974"/>
                  <a:gd name="T18" fmla="*/ 486 w 973"/>
                  <a:gd name="T19" fmla="*/ 894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3" h="974">
                    <a:moveTo>
                      <a:pt x="486" y="0"/>
                    </a:moveTo>
                    <a:cubicBezTo>
                      <a:pt x="218" y="0"/>
                      <a:pt x="0" y="219"/>
                      <a:pt x="0" y="487"/>
                    </a:cubicBezTo>
                    <a:cubicBezTo>
                      <a:pt x="0" y="755"/>
                      <a:pt x="218" y="974"/>
                      <a:pt x="486" y="974"/>
                    </a:cubicBezTo>
                    <a:cubicBezTo>
                      <a:pt x="755" y="974"/>
                      <a:pt x="973" y="755"/>
                      <a:pt x="973" y="487"/>
                    </a:cubicBezTo>
                    <a:cubicBezTo>
                      <a:pt x="973" y="219"/>
                      <a:pt x="755" y="0"/>
                      <a:pt x="486" y="0"/>
                    </a:cubicBezTo>
                    <a:close/>
                    <a:moveTo>
                      <a:pt x="486" y="894"/>
                    </a:moveTo>
                    <a:cubicBezTo>
                      <a:pt x="262" y="894"/>
                      <a:pt x="80" y="711"/>
                      <a:pt x="80" y="487"/>
                    </a:cubicBezTo>
                    <a:cubicBezTo>
                      <a:pt x="80" y="263"/>
                      <a:pt x="262" y="80"/>
                      <a:pt x="486" y="80"/>
                    </a:cubicBezTo>
                    <a:cubicBezTo>
                      <a:pt x="711" y="80"/>
                      <a:pt x="893" y="263"/>
                      <a:pt x="893" y="487"/>
                    </a:cubicBezTo>
                    <a:cubicBezTo>
                      <a:pt x="893" y="711"/>
                      <a:pt x="711" y="894"/>
                      <a:pt x="486" y="8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35">
                <a:extLst>
                  <a:ext uri="{FF2B5EF4-FFF2-40B4-BE49-F238E27FC236}">
                    <a16:creationId xmlns:a16="http://schemas.microsoft.com/office/drawing/2014/main" id="{1A62F3BE-B8BB-CEF1-1EDD-AA3DE0BBD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1322"/>
                <a:ext cx="76" cy="55"/>
              </a:xfrm>
              <a:custGeom>
                <a:avLst/>
                <a:gdLst>
                  <a:gd name="T0" fmla="*/ 505 w 577"/>
                  <a:gd name="T1" fmla="*/ 16 h 418"/>
                  <a:gd name="T2" fmla="*/ 200 w 577"/>
                  <a:gd name="T3" fmla="*/ 321 h 418"/>
                  <a:gd name="T4" fmla="*/ 72 w 577"/>
                  <a:gd name="T5" fmla="*/ 193 h 418"/>
                  <a:gd name="T6" fmla="*/ 15 w 577"/>
                  <a:gd name="T7" fmla="*/ 193 h 418"/>
                  <a:gd name="T8" fmla="*/ 15 w 577"/>
                  <a:gd name="T9" fmla="*/ 250 h 418"/>
                  <a:gd name="T10" fmla="*/ 171 w 577"/>
                  <a:gd name="T11" fmla="*/ 406 h 418"/>
                  <a:gd name="T12" fmla="*/ 200 w 577"/>
                  <a:gd name="T13" fmla="*/ 418 h 418"/>
                  <a:gd name="T14" fmla="*/ 228 w 577"/>
                  <a:gd name="T15" fmla="*/ 406 h 418"/>
                  <a:gd name="T16" fmla="*/ 561 w 577"/>
                  <a:gd name="T17" fmla="*/ 73 h 418"/>
                  <a:gd name="T18" fmla="*/ 561 w 577"/>
                  <a:gd name="T19" fmla="*/ 16 h 418"/>
                  <a:gd name="T20" fmla="*/ 505 w 577"/>
                  <a:gd name="T21" fmla="*/ 16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7" h="418">
                    <a:moveTo>
                      <a:pt x="505" y="16"/>
                    </a:moveTo>
                    <a:cubicBezTo>
                      <a:pt x="200" y="321"/>
                      <a:pt x="200" y="321"/>
                      <a:pt x="200" y="321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56" y="178"/>
                      <a:pt x="31" y="178"/>
                      <a:pt x="15" y="193"/>
                    </a:cubicBezTo>
                    <a:cubicBezTo>
                      <a:pt x="0" y="209"/>
                      <a:pt x="0" y="234"/>
                      <a:pt x="15" y="250"/>
                    </a:cubicBezTo>
                    <a:cubicBezTo>
                      <a:pt x="171" y="406"/>
                      <a:pt x="171" y="406"/>
                      <a:pt x="171" y="406"/>
                    </a:cubicBezTo>
                    <a:cubicBezTo>
                      <a:pt x="179" y="414"/>
                      <a:pt x="189" y="418"/>
                      <a:pt x="200" y="418"/>
                    </a:cubicBezTo>
                    <a:cubicBezTo>
                      <a:pt x="210" y="418"/>
                      <a:pt x="220" y="414"/>
                      <a:pt x="228" y="406"/>
                    </a:cubicBezTo>
                    <a:cubicBezTo>
                      <a:pt x="561" y="73"/>
                      <a:pt x="561" y="73"/>
                      <a:pt x="561" y="73"/>
                    </a:cubicBezTo>
                    <a:cubicBezTo>
                      <a:pt x="577" y="57"/>
                      <a:pt x="577" y="32"/>
                      <a:pt x="561" y="16"/>
                    </a:cubicBezTo>
                    <a:cubicBezTo>
                      <a:pt x="546" y="0"/>
                      <a:pt x="521" y="0"/>
                      <a:pt x="50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123B3E5C-9D39-4D91-DD16-96750F7736E3}"/>
              </a:ext>
            </a:extLst>
          </p:cNvPr>
          <p:cNvGrpSpPr/>
          <p:nvPr/>
        </p:nvGrpSpPr>
        <p:grpSpPr>
          <a:xfrm>
            <a:off x="675821" y="2753534"/>
            <a:ext cx="1008000" cy="1008000"/>
            <a:chOff x="530391" y="3014406"/>
            <a:chExt cx="1008000" cy="100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4DCA83-409C-44ED-0C12-E985B566715E}"/>
                </a:ext>
              </a:extLst>
            </p:cNvPr>
            <p:cNvSpPr/>
            <p:nvPr/>
          </p:nvSpPr>
          <p:spPr>
            <a:xfrm>
              <a:off x="530391" y="3014406"/>
              <a:ext cx="1008000" cy="10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17216DE0-61D6-C71A-6EE1-11B84F396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16" y="3410456"/>
              <a:ext cx="539750" cy="215900"/>
            </a:xfrm>
            <a:custGeom>
              <a:avLst/>
              <a:gdLst>
                <a:gd name="T0" fmla="*/ 2478 w 2518"/>
                <a:gd name="T1" fmla="*/ 460 h 1000"/>
                <a:gd name="T2" fmla="*/ 2389 w 2518"/>
                <a:gd name="T3" fmla="*/ 460 h 1000"/>
                <a:gd name="T4" fmla="*/ 1890 w 2518"/>
                <a:gd name="T5" fmla="*/ 0 h 1000"/>
                <a:gd name="T6" fmla="*/ 1401 w 2518"/>
                <a:gd name="T7" fmla="*/ 390 h 1000"/>
                <a:gd name="T8" fmla="*/ 1261 w 2518"/>
                <a:gd name="T9" fmla="*/ 338 h 1000"/>
                <a:gd name="T10" fmla="*/ 1117 w 2518"/>
                <a:gd name="T11" fmla="*/ 393 h 1000"/>
                <a:gd name="T12" fmla="*/ 628 w 2518"/>
                <a:gd name="T13" fmla="*/ 0 h 1000"/>
                <a:gd name="T14" fmla="*/ 129 w 2518"/>
                <a:gd name="T15" fmla="*/ 460 h 1000"/>
                <a:gd name="T16" fmla="*/ 40 w 2518"/>
                <a:gd name="T17" fmla="*/ 460 h 1000"/>
                <a:gd name="T18" fmla="*/ 0 w 2518"/>
                <a:gd name="T19" fmla="*/ 500 h 1000"/>
                <a:gd name="T20" fmla="*/ 40 w 2518"/>
                <a:gd name="T21" fmla="*/ 540 h 1000"/>
                <a:gd name="T22" fmla="*/ 129 w 2518"/>
                <a:gd name="T23" fmla="*/ 540 h 1000"/>
                <a:gd name="T24" fmla="*/ 628 w 2518"/>
                <a:gd name="T25" fmla="*/ 1000 h 1000"/>
                <a:gd name="T26" fmla="*/ 1129 w 2518"/>
                <a:gd name="T27" fmla="*/ 511 h 1000"/>
                <a:gd name="T28" fmla="*/ 1261 w 2518"/>
                <a:gd name="T29" fmla="*/ 410 h 1000"/>
                <a:gd name="T30" fmla="*/ 1389 w 2518"/>
                <a:gd name="T31" fmla="*/ 496 h 1000"/>
                <a:gd name="T32" fmla="*/ 1389 w 2518"/>
                <a:gd name="T33" fmla="*/ 500 h 1000"/>
                <a:gd name="T34" fmla="*/ 1890 w 2518"/>
                <a:gd name="T35" fmla="*/ 1000 h 1000"/>
                <a:gd name="T36" fmla="*/ 2389 w 2518"/>
                <a:gd name="T37" fmla="*/ 540 h 1000"/>
                <a:gd name="T38" fmla="*/ 2478 w 2518"/>
                <a:gd name="T39" fmla="*/ 540 h 1000"/>
                <a:gd name="T40" fmla="*/ 2518 w 2518"/>
                <a:gd name="T41" fmla="*/ 500 h 1000"/>
                <a:gd name="T42" fmla="*/ 2478 w 2518"/>
                <a:gd name="T43" fmla="*/ 460 h 1000"/>
                <a:gd name="T44" fmla="*/ 628 w 2518"/>
                <a:gd name="T45" fmla="*/ 920 h 1000"/>
                <a:gd name="T46" fmla="*/ 208 w 2518"/>
                <a:gd name="T47" fmla="*/ 500 h 1000"/>
                <a:gd name="T48" fmla="*/ 628 w 2518"/>
                <a:gd name="T49" fmla="*/ 80 h 1000"/>
                <a:gd name="T50" fmla="*/ 1049 w 2518"/>
                <a:gd name="T51" fmla="*/ 500 h 1000"/>
                <a:gd name="T52" fmla="*/ 628 w 2518"/>
                <a:gd name="T53" fmla="*/ 920 h 1000"/>
                <a:gd name="T54" fmla="*/ 1890 w 2518"/>
                <a:gd name="T55" fmla="*/ 920 h 1000"/>
                <a:gd name="T56" fmla="*/ 1469 w 2518"/>
                <a:gd name="T57" fmla="*/ 500 h 1000"/>
                <a:gd name="T58" fmla="*/ 1890 w 2518"/>
                <a:gd name="T59" fmla="*/ 80 h 1000"/>
                <a:gd name="T60" fmla="*/ 2310 w 2518"/>
                <a:gd name="T61" fmla="*/ 500 h 1000"/>
                <a:gd name="T62" fmla="*/ 1890 w 2518"/>
                <a:gd name="T63" fmla="*/ 92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18" h="1000">
                  <a:moveTo>
                    <a:pt x="2478" y="460"/>
                  </a:moveTo>
                  <a:cubicBezTo>
                    <a:pt x="2389" y="460"/>
                    <a:pt x="2389" y="460"/>
                    <a:pt x="2389" y="460"/>
                  </a:cubicBezTo>
                  <a:cubicBezTo>
                    <a:pt x="2368" y="203"/>
                    <a:pt x="2152" y="0"/>
                    <a:pt x="1890" y="0"/>
                  </a:cubicBezTo>
                  <a:cubicBezTo>
                    <a:pt x="1651" y="0"/>
                    <a:pt x="1452" y="167"/>
                    <a:pt x="1401" y="390"/>
                  </a:cubicBezTo>
                  <a:cubicBezTo>
                    <a:pt x="1365" y="357"/>
                    <a:pt x="1315" y="338"/>
                    <a:pt x="1261" y="338"/>
                  </a:cubicBezTo>
                  <a:cubicBezTo>
                    <a:pt x="1205" y="338"/>
                    <a:pt x="1154" y="359"/>
                    <a:pt x="1117" y="393"/>
                  </a:cubicBezTo>
                  <a:cubicBezTo>
                    <a:pt x="1068" y="168"/>
                    <a:pt x="868" y="0"/>
                    <a:pt x="628" y="0"/>
                  </a:cubicBezTo>
                  <a:cubicBezTo>
                    <a:pt x="366" y="0"/>
                    <a:pt x="150" y="203"/>
                    <a:pt x="129" y="460"/>
                  </a:cubicBezTo>
                  <a:cubicBezTo>
                    <a:pt x="40" y="460"/>
                    <a:pt x="40" y="460"/>
                    <a:pt x="40" y="460"/>
                  </a:cubicBezTo>
                  <a:cubicBezTo>
                    <a:pt x="18" y="460"/>
                    <a:pt x="0" y="478"/>
                    <a:pt x="0" y="500"/>
                  </a:cubicBezTo>
                  <a:cubicBezTo>
                    <a:pt x="0" y="522"/>
                    <a:pt x="18" y="540"/>
                    <a:pt x="40" y="540"/>
                  </a:cubicBezTo>
                  <a:cubicBezTo>
                    <a:pt x="129" y="540"/>
                    <a:pt x="129" y="540"/>
                    <a:pt x="129" y="540"/>
                  </a:cubicBezTo>
                  <a:cubicBezTo>
                    <a:pt x="150" y="797"/>
                    <a:pt x="366" y="1000"/>
                    <a:pt x="628" y="1000"/>
                  </a:cubicBezTo>
                  <a:cubicBezTo>
                    <a:pt x="901" y="1000"/>
                    <a:pt x="1123" y="782"/>
                    <a:pt x="1129" y="511"/>
                  </a:cubicBezTo>
                  <a:cubicBezTo>
                    <a:pt x="1140" y="454"/>
                    <a:pt x="1195" y="410"/>
                    <a:pt x="1261" y="410"/>
                  </a:cubicBezTo>
                  <a:cubicBezTo>
                    <a:pt x="1321" y="410"/>
                    <a:pt x="1372" y="446"/>
                    <a:pt x="1389" y="496"/>
                  </a:cubicBezTo>
                  <a:cubicBezTo>
                    <a:pt x="1389" y="497"/>
                    <a:pt x="1389" y="499"/>
                    <a:pt x="1389" y="500"/>
                  </a:cubicBezTo>
                  <a:cubicBezTo>
                    <a:pt x="1389" y="776"/>
                    <a:pt x="1614" y="1000"/>
                    <a:pt x="1890" y="1000"/>
                  </a:cubicBezTo>
                  <a:cubicBezTo>
                    <a:pt x="2152" y="1000"/>
                    <a:pt x="2368" y="797"/>
                    <a:pt x="2389" y="540"/>
                  </a:cubicBezTo>
                  <a:cubicBezTo>
                    <a:pt x="2478" y="540"/>
                    <a:pt x="2478" y="540"/>
                    <a:pt x="2478" y="540"/>
                  </a:cubicBezTo>
                  <a:cubicBezTo>
                    <a:pt x="2500" y="540"/>
                    <a:pt x="2518" y="522"/>
                    <a:pt x="2518" y="500"/>
                  </a:cubicBezTo>
                  <a:cubicBezTo>
                    <a:pt x="2518" y="478"/>
                    <a:pt x="2500" y="460"/>
                    <a:pt x="2478" y="460"/>
                  </a:cubicBezTo>
                  <a:close/>
                  <a:moveTo>
                    <a:pt x="628" y="920"/>
                  </a:moveTo>
                  <a:cubicBezTo>
                    <a:pt x="397" y="920"/>
                    <a:pt x="208" y="732"/>
                    <a:pt x="208" y="500"/>
                  </a:cubicBezTo>
                  <a:cubicBezTo>
                    <a:pt x="208" y="268"/>
                    <a:pt x="397" y="80"/>
                    <a:pt x="628" y="80"/>
                  </a:cubicBezTo>
                  <a:cubicBezTo>
                    <a:pt x="860" y="80"/>
                    <a:pt x="1049" y="268"/>
                    <a:pt x="1049" y="500"/>
                  </a:cubicBezTo>
                  <a:cubicBezTo>
                    <a:pt x="1049" y="732"/>
                    <a:pt x="860" y="920"/>
                    <a:pt x="628" y="920"/>
                  </a:cubicBezTo>
                  <a:close/>
                  <a:moveTo>
                    <a:pt x="1890" y="920"/>
                  </a:moveTo>
                  <a:cubicBezTo>
                    <a:pt x="1658" y="920"/>
                    <a:pt x="1469" y="732"/>
                    <a:pt x="1469" y="500"/>
                  </a:cubicBezTo>
                  <a:cubicBezTo>
                    <a:pt x="1469" y="268"/>
                    <a:pt x="1658" y="80"/>
                    <a:pt x="1890" y="80"/>
                  </a:cubicBezTo>
                  <a:cubicBezTo>
                    <a:pt x="2121" y="80"/>
                    <a:pt x="2310" y="268"/>
                    <a:pt x="2310" y="500"/>
                  </a:cubicBezTo>
                  <a:cubicBezTo>
                    <a:pt x="2310" y="732"/>
                    <a:pt x="2121" y="920"/>
                    <a:pt x="1890" y="9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B4EB53F-22E4-0D9F-2FD8-CFDF13D92CA2}"/>
              </a:ext>
            </a:extLst>
          </p:cNvPr>
          <p:cNvSpPr txBox="1">
            <a:spLocks/>
          </p:cNvSpPr>
          <p:nvPr/>
        </p:nvSpPr>
        <p:spPr>
          <a:xfrm>
            <a:off x="1910738" y="5180471"/>
            <a:ext cx="6116477" cy="1008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lIns="216000" tIns="36000" rIns="180000" bIns="36000" anchor="ctr" anchorCtr="0">
            <a:normAutofit/>
          </a:bodyPr>
          <a:lstStyle>
            <a:lvl1pPr marL="360000" indent="-3600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sz="1600" dirty="0"/>
              <a:t>26 July 2024: </a:t>
            </a:r>
            <a:r>
              <a:rPr lang="en-US" sz="1600" dirty="0">
                <a:hlinkClick r:id="rId2"/>
              </a:rPr>
              <a:t>Initial clarifications on the assessment of the distortion of competition</a:t>
            </a:r>
            <a:endParaRPr lang="en-US" sz="1600" dirty="0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D131789-71DA-DBA9-AA0E-EAF6B230F0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8600" y="5413215"/>
            <a:ext cx="390648" cy="541167"/>
            <a:chOff x="2498" y="1179"/>
            <a:chExt cx="246" cy="341"/>
          </a:xfrm>
          <a:solidFill>
            <a:schemeClr val="bg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D66F08-6476-FE9A-24C0-8EECB8D7C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207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DD596C88-2F8E-0666-10D6-E8DC1DEAB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12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DCDC6AB4-99BF-612A-47D6-333621934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" y="1179"/>
              <a:ext cx="246" cy="341"/>
            </a:xfrm>
            <a:custGeom>
              <a:avLst/>
              <a:gdLst>
                <a:gd name="T0" fmla="*/ 1313 w 1874"/>
                <a:gd name="T1" fmla="*/ 209 h 2598"/>
                <a:gd name="T2" fmla="*/ 1182 w 1874"/>
                <a:gd name="T3" fmla="*/ 209 h 2598"/>
                <a:gd name="T4" fmla="*/ 687 w 1874"/>
                <a:gd name="T5" fmla="*/ 209 h 2598"/>
                <a:gd name="T6" fmla="*/ 556 w 1874"/>
                <a:gd name="T7" fmla="*/ 209 h 2598"/>
                <a:gd name="T8" fmla="*/ 0 w 1874"/>
                <a:gd name="T9" fmla="*/ 2558 h 2598"/>
                <a:gd name="T10" fmla="*/ 1874 w 1874"/>
                <a:gd name="T11" fmla="*/ 2558 h 2598"/>
                <a:gd name="T12" fmla="*/ 1591 w 1874"/>
                <a:gd name="T13" fmla="*/ 1957 h 2598"/>
                <a:gd name="T14" fmla="*/ 1220 w 1874"/>
                <a:gd name="T15" fmla="*/ 2333 h 2598"/>
                <a:gd name="T16" fmla="*/ 517 w 1874"/>
                <a:gd name="T17" fmla="*/ 455 h 2598"/>
                <a:gd name="T18" fmla="*/ 1312 w 1874"/>
                <a:gd name="T19" fmla="*/ 591 h 2598"/>
                <a:gd name="T20" fmla="*/ 1591 w 1874"/>
                <a:gd name="T21" fmla="*/ 455 h 2598"/>
                <a:gd name="T22" fmla="*/ 1300 w 1874"/>
                <a:gd name="T23" fmla="*/ 2275 h 2598"/>
                <a:gd name="T24" fmla="*/ 688 w 1874"/>
                <a:gd name="T25" fmla="*/ 209 h 2598"/>
                <a:gd name="T26" fmla="*/ 688 w 1874"/>
                <a:gd name="T27" fmla="*/ 209 h 2598"/>
                <a:gd name="T28" fmla="*/ 699 w 1874"/>
                <a:gd name="T29" fmla="*/ 247 h 2598"/>
                <a:gd name="T30" fmla="*/ 688 w 1874"/>
                <a:gd name="T31" fmla="*/ 210 h 2598"/>
                <a:gd name="T32" fmla="*/ 688 w 1874"/>
                <a:gd name="T33" fmla="*/ 208 h 2598"/>
                <a:gd name="T34" fmla="*/ 688 w 1874"/>
                <a:gd name="T35" fmla="*/ 209 h 2598"/>
                <a:gd name="T36" fmla="*/ 688 w 1874"/>
                <a:gd name="T37" fmla="*/ 209 h 2598"/>
                <a:gd name="T38" fmla="*/ 688 w 1874"/>
                <a:gd name="T39" fmla="*/ 209 h 2598"/>
                <a:gd name="T40" fmla="*/ 688 w 1874"/>
                <a:gd name="T41" fmla="*/ 209 h 2598"/>
                <a:gd name="T42" fmla="*/ 688 w 1874"/>
                <a:gd name="T43" fmla="*/ 209 h 2598"/>
                <a:gd name="T44" fmla="*/ 688 w 1874"/>
                <a:gd name="T45" fmla="*/ 209 h 2598"/>
                <a:gd name="T46" fmla="*/ 688 w 1874"/>
                <a:gd name="T47" fmla="*/ 209 h 2598"/>
                <a:gd name="T48" fmla="*/ 688 w 1874"/>
                <a:gd name="T49" fmla="*/ 209 h 2598"/>
                <a:gd name="T50" fmla="*/ 688 w 1874"/>
                <a:gd name="T51" fmla="*/ 209 h 2598"/>
                <a:gd name="T52" fmla="*/ 688 w 1874"/>
                <a:gd name="T53" fmla="*/ 209 h 2598"/>
                <a:gd name="T54" fmla="*/ 690 w 1874"/>
                <a:gd name="T55" fmla="*/ 289 h 2598"/>
                <a:gd name="T56" fmla="*/ 702 w 1874"/>
                <a:gd name="T57" fmla="*/ 287 h 2598"/>
                <a:gd name="T58" fmla="*/ 712 w 1874"/>
                <a:gd name="T59" fmla="*/ 285 h 2598"/>
                <a:gd name="T60" fmla="*/ 720 w 1874"/>
                <a:gd name="T61" fmla="*/ 282 h 2598"/>
                <a:gd name="T62" fmla="*/ 724 w 1874"/>
                <a:gd name="T63" fmla="*/ 280 h 2598"/>
                <a:gd name="T64" fmla="*/ 733 w 1874"/>
                <a:gd name="T65" fmla="*/ 275 h 2598"/>
                <a:gd name="T66" fmla="*/ 743 w 1874"/>
                <a:gd name="T67" fmla="*/ 267 h 2598"/>
                <a:gd name="T68" fmla="*/ 749 w 1874"/>
                <a:gd name="T69" fmla="*/ 259 h 2598"/>
                <a:gd name="T70" fmla="*/ 756 w 1874"/>
                <a:gd name="T71" fmla="*/ 249 h 2598"/>
                <a:gd name="T72" fmla="*/ 760 w 1874"/>
                <a:gd name="T73" fmla="*/ 243 h 2598"/>
                <a:gd name="T74" fmla="*/ 762 w 1874"/>
                <a:gd name="T75" fmla="*/ 236 h 2598"/>
                <a:gd name="T76" fmla="*/ 765 w 1874"/>
                <a:gd name="T77" fmla="*/ 229 h 2598"/>
                <a:gd name="T78" fmla="*/ 766 w 1874"/>
                <a:gd name="T79" fmla="*/ 223 h 2598"/>
                <a:gd name="T80" fmla="*/ 1103 w 1874"/>
                <a:gd name="T81" fmla="*/ 223 h 2598"/>
                <a:gd name="T82" fmla="*/ 1105 w 1874"/>
                <a:gd name="T83" fmla="*/ 231 h 2598"/>
                <a:gd name="T84" fmla="*/ 1109 w 1874"/>
                <a:gd name="T85" fmla="*/ 242 h 2598"/>
                <a:gd name="T86" fmla="*/ 1114 w 1874"/>
                <a:gd name="T87" fmla="*/ 252 h 2598"/>
                <a:gd name="T88" fmla="*/ 1120 w 1874"/>
                <a:gd name="T89" fmla="*/ 260 h 2598"/>
                <a:gd name="T90" fmla="*/ 1130 w 1874"/>
                <a:gd name="T91" fmla="*/ 270 h 2598"/>
                <a:gd name="T92" fmla="*/ 1139 w 1874"/>
                <a:gd name="T93" fmla="*/ 277 h 2598"/>
                <a:gd name="T94" fmla="*/ 1148 w 1874"/>
                <a:gd name="T95" fmla="*/ 282 h 2598"/>
                <a:gd name="T96" fmla="*/ 1159 w 1874"/>
                <a:gd name="T97" fmla="*/ 286 h 2598"/>
                <a:gd name="T98" fmla="*/ 1171 w 1874"/>
                <a:gd name="T99" fmla="*/ 288 h 2598"/>
                <a:gd name="T100" fmla="*/ 1272 w 1874"/>
                <a:gd name="T101" fmla="*/ 289 h 2598"/>
                <a:gd name="T102" fmla="*/ 597 w 1874"/>
                <a:gd name="T103" fmla="*/ 289 h 2598"/>
                <a:gd name="T104" fmla="*/ 80 w 1874"/>
                <a:gd name="T105" fmla="*/ 2518 h 2598"/>
                <a:gd name="T106" fmla="*/ 517 w 1874"/>
                <a:gd name="T107" fmla="*/ 375 h 2598"/>
                <a:gd name="T108" fmla="*/ 198 w 1874"/>
                <a:gd name="T109" fmla="*/ 2373 h 2598"/>
                <a:gd name="T110" fmla="*/ 1264 w 1874"/>
                <a:gd name="T111" fmla="*/ 2413 h 2598"/>
                <a:gd name="T112" fmla="*/ 1286 w 1874"/>
                <a:gd name="T113" fmla="*/ 2404 h 2598"/>
                <a:gd name="T114" fmla="*/ 1289 w 1874"/>
                <a:gd name="T115" fmla="*/ 2401 h 2598"/>
                <a:gd name="T116" fmla="*/ 1671 w 1874"/>
                <a:gd name="T117" fmla="*/ 1996 h 2598"/>
                <a:gd name="T118" fmla="*/ 1631 w 1874"/>
                <a:gd name="T119" fmla="*/ 375 h 2598"/>
                <a:gd name="T120" fmla="*/ 1794 w 1874"/>
                <a:gd name="T121" fmla="*/ 289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4" h="2598">
                  <a:moveTo>
                    <a:pt x="1834" y="209"/>
                  </a:moveTo>
                  <a:cubicBezTo>
                    <a:pt x="1313" y="209"/>
                    <a:pt x="1313" y="209"/>
                    <a:pt x="1313" y="209"/>
                  </a:cubicBezTo>
                  <a:cubicBezTo>
                    <a:pt x="1313" y="209"/>
                    <a:pt x="1313" y="209"/>
                    <a:pt x="1313" y="209"/>
                  </a:cubicBezTo>
                  <a:cubicBezTo>
                    <a:pt x="1312" y="209"/>
                    <a:pt x="1312" y="209"/>
                    <a:pt x="1312" y="209"/>
                  </a:cubicBezTo>
                  <a:cubicBezTo>
                    <a:pt x="1182" y="209"/>
                    <a:pt x="1182" y="209"/>
                    <a:pt x="1182" y="209"/>
                  </a:cubicBezTo>
                  <a:cubicBezTo>
                    <a:pt x="1182" y="209"/>
                    <a:pt x="1182" y="209"/>
                    <a:pt x="1182" y="209"/>
                  </a:cubicBezTo>
                  <a:cubicBezTo>
                    <a:pt x="1161" y="88"/>
                    <a:pt x="1057" y="0"/>
                    <a:pt x="934" y="0"/>
                  </a:cubicBezTo>
                  <a:cubicBezTo>
                    <a:pt x="812" y="0"/>
                    <a:pt x="708" y="88"/>
                    <a:pt x="687" y="208"/>
                  </a:cubicBezTo>
                  <a:cubicBezTo>
                    <a:pt x="687" y="209"/>
                    <a:pt x="687" y="209"/>
                    <a:pt x="687" y="209"/>
                  </a:cubicBezTo>
                  <a:cubicBezTo>
                    <a:pt x="687" y="209"/>
                    <a:pt x="687" y="209"/>
                    <a:pt x="687" y="209"/>
                  </a:cubicBezTo>
                  <a:cubicBezTo>
                    <a:pt x="557" y="209"/>
                    <a:pt x="557" y="209"/>
                    <a:pt x="557" y="209"/>
                  </a:cubicBezTo>
                  <a:cubicBezTo>
                    <a:pt x="557" y="209"/>
                    <a:pt x="557" y="209"/>
                    <a:pt x="556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18" y="209"/>
                    <a:pt x="0" y="227"/>
                    <a:pt x="0" y="249"/>
                  </a:cubicBezTo>
                  <a:cubicBezTo>
                    <a:pt x="0" y="2558"/>
                    <a:pt x="0" y="2558"/>
                    <a:pt x="0" y="2558"/>
                  </a:cubicBezTo>
                  <a:cubicBezTo>
                    <a:pt x="0" y="2580"/>
                    <a:pt x="18" y="2598"/>
                    <a:pt x="40" y="2598"/>
                  </a:cubicBezTo>
                  <a:cubicBezTo>
                    <a:pt x="1834" y="2598"/>
                    <a:pt x="1834" y="2598"/>
                    <a:pt x="1834" y="2598"/>
                  </a:cubicBezTo>
                  <a:cubicBezTo>
                    <a:pt x="1856" y="2598"/>
                    <a:pt x="1874" y="2580"/>
                    <a:pt x="1874" y="2558"/>
                  </a:cubicBezTo>
                  <a:cubicBezTo>
                    <a:pt x="1874" y="249"/>
                    <a:pt x="1874" y="249"/>
                    <a:pt x="1874" y="249"/>
                  </a:cubicBezTo>
                  <a:cubicBezTo>
                    <a:pt x="1874" y="227"/>
                    <a:pt x="1856" y="209"/>
                    <a:pt x="1834" y="209"/>
                  </a:cubicBezTo>
                  <a:close/>
                  <a:moveTo>
                    <a:pt x="1591" y="1957"/>
                  </a:moveTo>
                  <a:cubicBezTo>
                    <a:pt x="1260" y="1957"/>
                    <a:pt x="1260" y="1957"/>
                    <a:pt x="1260" y="1957"/>
                  </a:cubicBezTo>
                  <a:cubicBezTo>
                    <a:pt x="1238" y="1957"/>
                    <a:pt x="1220" y="1975"/>
                    <a:pt x="1220" y="1997"/>
                  </a:cubicBezTo>
                  <a:cubicBezTo>
                    <a:pt x="1220" y="2333"/>
                    <a:pt x="1220" y="2333"/>
                    <a:pt x="1220" y="2333"/>
                  </a:cubicBezTo>
                  <a:cubicBezTo>
                    <a:pt x="278" y="2333"/>
                    <a:pt x="278" y="2333"/>
                    <a:pt x="278" y="2333"/>
                  </a:cubicBezTo>
                  <a:cubicBezTo>
                    <a:pt x="278" y="455"/>
                    <a:pt x="278" y="455"/>
                    <a:pt x="278" y="455"/>
                  </a:cubicBezTo>
                  <a:cubicBezTo>
                    <a:pt x="517" y="455"/>
                    <a:pt x="517" y="455"/>
                    <a:pt x="517" y="455"/>
                  </a:cubicBezTo>
                  <a:cubicBezTo>
                    <a:pt x="517" y="551"/>
                    <a:pt x="517" y="551"/>
                    <a:pt x="517" y="551"/>
                  </a:cubicBezTo>
                  <a:cubicBezTo>
                    <a:pt x="517" y="573"/>
                    <a:pt x="535" y="591"/>
                    <a:pt x="557" y="591"/>
                  </a:cubicBezTo>
                  <a:cubicBezTo>
                    <a:pt x="1312" y="591"/>
                    <a:pt x="1312" y="591"/>
                    <a:pt x="1312" y="591"/>
                  </a:cubicBezTo>
                  <a:cubicBezTo>
                    <a:pt x="1334" y="591"/>
                    <a:pt x="1352" y="573"/>
                    <a:pt x="1352" y="551"/>
                  </a:cubicBezTo>
                  <a:cubicBezTo>
                    <a:pt x="1352" y="455"/>
                    <a:pt x="1352" y="455"/>
                    <a:pt x="1352" y="455"/>
                  </a:cubicBezTo>
                  <a:cubicBezTo>
                    <a:pt x="1591" y="455"/>
                    <a:pt x="1591" y="455"/>
                    <a:pt x="1591" y="455"/>
                  </a:cubicBezTo>
                  <a:lnTo>
                    <a:pt x="1591" y="1957"/>
                  </a:lnTo>
                  <a:close/>
                  <a:moveTo>
                    <a:pt x="1534" y="2037"/>
                  </a:moveTo>
                  <a:cubicBezTo>
                    <a:pt x="1300" y="2275"/>
                    <a:pt x="1300" y="2275"/>
                    <a:pt x="1300" y="2275"/>
                  </a:cubicBezTo>
                  <a:cubicBezTo>
                    <a:pt x="1300" y="2037"/>
                    <a:pt x="1300" y="2037"/>
                    <a:pt x="1300" y="2037"/>
                  </a:cubicBezTo>
                  <a:lnTo>
                    <a:pt x="1534" y="2037"/>
                  </a:lnTo>
                  <a:close/>
                  <a:moveTo>
                    <a:pt x="688" y="209"/>
                  </a:moveTo>
                  <a:cubicBezTo>
                    <a:pt x="689" y="209"/>
                    <a:pt x="689" y="209"/>
                    <a:pt x="689" y="209"/>
                  </a:cubicBezTo>
                  <a:cubicBezTo>
                    <a:pt x="688" y="209"/>
                    <a:pt x="688" y="209"/>
                    <a:pt x="688" y="209"/>
                  </a:cubicBezTo>
                  <a:close/>
                  <a:moveTo>
                    <a:pt x="688" y="209"/>
                  </a:moveTo>
                  <a:cubicBezTo>
                    <a:pt x="709" y="242"/>
                    <a:pt x="709" y="242"/>
                    <a:pt x="709" y="242"/>
                  </a:cubicBezTo>
                  <a:cubicBezTo>
                    <a:pt x="689" y="211"/>
                    <a:pt x="689" y="211"/>
                    <a:pt x="689" y="211"/>
                  </a:cubicBezTo>
                  <a:cubicBezTo>
                    <a:pt x="699" y="247"/>
                    <a:pt x="699" y="247"/>
                    <a:pt x="699" y="247"/>
                  </a:cubicBezTo>
                  <a:cubicBezTo>
                    <a:pt x="688" y="211"/>
                    <a:pt x="688" y="211"/>
                    <a:pt x="688" y="211"/>
                  </a:cubicBezTo>
                  <a:cubicBezTo>
                    <a:pt x="688" y="210"/>
                    <a:pt x="688" y="210"/>
                    <a:pt x="688" y="210"/>
                  </a:cubicBezTo>
                  <a:cubicBezTo>
                    <a:pt x="688" y="210"/>
                    <a:pt x="688" y="210"/>
                    <a:pt x="688" y="210"/>
                  </a:cubicBezTo>
                  <a:cubicBezTo>
                    <a:pt x="688" y="210"/>
                    <a:pt x="688" y="210"/>
                    <a:pt x="688" y="210"/>
                  </a:cubicBezTo>
                  <a:lnTo>
                    <a:pt x="688" y="209"/>
                  </a:lnTo>
                  <a:close/>
                  <a:moveTo>
                    <a:pt x="688" y="208"/>
                  </a:move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cubicBezTo>
                    <a:pt x="688" y="209"/>
                    <a:pt x="688" y="209"/>
                    <a:pt x="688" y="209"/>
                  </a:cubicBezTo>
                  <a:lnTo>
                    <a:pt x="688" y="208"/>
                  </a:lnTo>
                  <a:close/>
                  <a:moveTo>
                    <a:pt x="688" y="289"/>
                  </a:moveTo>
                  <a:cubicBezTo>
                    <a:pt x="689" y="289"/>
                    <a:pt x="689" y="289"/>
                    <a:pt x="690" y="289"/>
                  </a:cubicBezTo>
                  <a:cubicBezTo>
                    <a:pt x="691" y="289"/>
                    <a:pt x="693" y="289"/>
                    <a:pt x="694" y="288"/>
                  </a:cubicBezTo>
                  <a:cubicBezTo>
                    <a:pt x="695" y="288"/>
                    <a:pt x="696" y="288"/>
                    <a:pt x="697" y="288"/>
                  </a:cubicBezTo>
                  <a:cubicBezTo>
                    <a:pt x="699" y="288"/>
                    <a:pt x="700" y="288"/>
                    <a:pt x="702" y="287"/>
                  </a:cubicBezTo>
                  <a:cubicBezTo>
                    <a:pt x="703" y="287"/>
                    <a:pt x="704" y="287"/>
                    <a:pt x="705" y="287"/>
                  </a:cubicBezTo>
                  <a:cubicBezTo>
                    <a:pt x="706" y="287"/>
                    <a:pt x="708" y="286"/>
                    <a:pt x="710" y="286"/>
                  </a:cubicBezTo>
                  <a:cubicBezTo>
                    <a:pt x="711" y="285"/>
                    <a:pt x="712" y="285"/>
                    <a:pt x="712" y="285"/>
                  </a:cubicBezTo>
                  <a:cubicBezTo>
                    <a:pt x="714" y="284"/>
                    <a:pt x="715" y="284"/>
                    <a:pt x="716" y="283"/>
                  </a:cubicBezTo>
                  <a:cubicBezTo>
                    <a:pt x="716" y="283"/>
                    <a:pt x="717" y="283"/>
                    <a:pt x="717" y="283"/>
                  </a:cubicBezTo>
                  <a:cubicBezTo>
                    <a:pt x="718" y="283"/>
                    <a:pt x="719" y="283"/>
                    <a:pt x="720" y="282"/>
                  </a:cubicBezTo>
                  <a:cubicBezTo>
                    <a:pt x="721" y="282"/>
                    <a:pt x="722" y="281"/>
                    <a:pt x="723" y="280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24" y="280"/>
                    <a:pt x="724" y="280"/>
                    <a:pt x="724" y="280"/>
                  </a:cubicBezTo>
                  <a:cubicBezTo>
                    <a:pt x="725" y="280"/>
                    <a:pt x="726" y="279"/>
                    <a:pt x="726" y="279"/>
                  </a:cubicBezTo>
                  <a:cubicBezTo>
                    <a:pt x="728" y="278"/>
                    <a:pt x="729" y="277"/>
                    <a:pt x="730" y="276"/>
                  </a:cubicBezTo>
                  <a:cubicBezTo>
                    <a:pt x="731" y="276"/>
                    <a:pt x="732" y="275"/>
                    <a:pt x="733" y="275"/>
                  </a:cubicBezTo>
                  <a:cubicBezTo>
                    <a:pt x="734" y="274"/>
                    <a:pt x="735" y="273"/>
                    <a:pt x="737" y="272"/>
                  </a:cubicBezTo>
                  <a:cubicBezTo>
                    <a:pt x="737" y="271"/>
                    <a:pt x="738" y="271"/>
                    <a:pt x="739" y="270"/>
                  </a:cubicBezTo>
                  <a:cubicBezTo>
                    <a:pt x="740" y="269"/>
                    <a:pt x="741" y="268"/>
                    <a:pt x="743" y="267"/>
                  </a:cubicBezTo>
                  <a:cubicBezTo>
                    <a:pt x="743" y="266"/>
                    <a:pt x="744" y="266"/>
                    <a:pt x="744" y="265"/>
                  </a:cubicBezTo>
                  <a:cubicBezTo>
                    <a:pt x="746" y="264"/>
                    <a:pt x="747" y="263"/>
                    <a:pt x="748" y="261"/>
                  </a:cubicBezTo>
                  <a:cubicBezTo>
                    <a:pt x="748" y="261"/>
                    <a:pt x="749" y="260"/>
                    <a:pt x="749" y="259"/>
                  </a:cubicBezTo>
                  <a:cubicBezTo>
                    <a:pt x="750" y="258"/>
                    <a:pt x="751" y="257"/>
                    <a:pt x="752" y="256"/>
                  </a:cubicBezTo>
                  <a:cubicBezTo>
                    <a:pt x="753" y="255"/>
                    <a:pt x="753" y="254"/>
                    <a:pt x="754" y="253"/>
                  </a:cubicBezTo>
                  <a:cubicBezTo>
                    <a:pt x="755" y="252"/>
                    <a:pt x="755" y="251"/>
                    <a:pt x="756" y="249"/>
                  </a:cubicBezTo>
                  <a:cubicBezTo>
                    <a:pt x="756" y="249"/>
                    <a:pt x="756" y="249"/>
                    <a:pt x="756" y="249"/>
                  </a:cubicBezTo>
                  <a:cubicBezTo>
                    <a:pt x="757" y="248"/>
                    <a:pt x="758" y="247"/>
                    <a:pt x="758" y="246"/>
                  </a:cubicBezTo>
                  <a:cubicBezTo>
                    <a:pt x="759" y="245"/>
                    <a:pt x="759" y="244"/>
                    <a:pt x="760" y="243"/>
                  </a:cubicBezTo>
                  <a:cubicBezTo>
                    <a:pt x="760" y="243"/>
                    <a:pt x="760" y="243"/>
                    <a:pt x="760" y="242"/>
                  </a:cubicBezTo>
                  <a:cubicBezTo>
                    <a:pt x="760" y="241"/>
                    <a:pt x="761" y="240"/>
                    <a:pt x="761" y="239"/>
                  </a:cubicBezTo>
                  <a:cubicBezTo>
                    <a:pt x="762" y="238"/>
                    <a:pt x="762" y="237"/>
                    <a:pt x="762" y="236"/>
                  </a:cubicBezTo>
                  <a:cubicBezTo>
                    <a:pt x="762" y="236"/>
                    <a:pt x="762" y="236"/>
                    <a:pt x="763" y="236"/>
                  </a:cubicBezTo>
                  <a:cubicBezTo>
                    <a:pt x="763" y="234"/>
                    <a:pt x="763" y="233"/>
                    <a:pt x="764" y="232"/>
                  </a:cubicBezTo>
                  <a:cubicBezTo>
                    <a:pt x="764" y="231"/>
                    <a:pt x="764" y="230"/>
                    <a:pt x="765" y="229"/>
                  </a:cubicBezTo>
                  <a:cubicBezTo>
                    <a:pt x="765" y="227"/>
                    <a:pt x="765" y="226"/>
                    <a:pt x="765" y="225"/>
                  </a:cubicBezTo>
                  <a:cubicBezTo>
                    <a:pt x="766" y="224"/>
                    <a:pt x="766" y="224"/>
                    <a:pt x="766" y="223"/>
                  </a:cubicBezTo>
                  <a:cubicBezTo>
                    <a:pt x="766" y="223"/>
                    <a:pt x="766" y="223"/>
                    <a:pt x="766" y="223"/>
                  </a:cubicBezTo>
                  <a:cubicBezTo>
                    <a:pt x="780" y="140"/>
                    <a:pt x="851" y="80"/>
                    <a:pt x="934" y="80"/>
                  </a:cubicBezTo>
                  <a:cubicBezTo>
                    <a:pt x="1018" y="80"/>
                    <a:pt x="1089" y="140"/>
                    <a:pt x="1103" y="223"/>
                  </a:cubicBezTo>
                  <a:cubicBezTo>
                    <a:pt x="1103" y="223"/>
                    <a:pt x="1103" y="223"/>
                    <a:pt x="1103" y="223"/>
                  </a:cubicBezTo>
                  <a:cubicBezTo>
                    <a:pt x="1103" y="224"/>
                    <a:pt x="1103" y="224"/>
                    <a:pt x="1103" y="225"/>
                  </a:cubicBezTo>
                  <a:cubicBezTo>
                    <a:pt x="1104" y="226"/>
                    <a:pt x="1104" y="227"/>
                    <a:pt x="1104" y="228"/>
                  </a:cubicBezTo>
                  <a:cubicBezTo>
                    <a:pt x="1104" y="229"/>
                    <a:pt x="1105" y="230"/>
                    <a:pt x="1105" y="231"/>
                  </a:cubicBezTo>
                  <a:cubicBezTo>
                    <a:pt x="1105" y="232"/>
                    <a:pt x="1106" y="234"/>
                    <a:pt x="1106" y="235"/>
                  </a:cubicBezTo>
                  <a:cubicBezTo>
                    <a:pt x="1106" y="236"/>
                    <a:pt x="1107" y="237"/>
                    <a:pt x="1107" y="239"/>
                  </a:cubicBezTo>
                  <a:cubicBezTo>
                    <a:pt x="1108" y="240"/>
                    <a:pt x="1108" y="241"/>
                    <a:pt x="1109" y="242"/>
                  </a:cubicBezTo>
                  <a:cubicBezTo>
                    <a:pt x="1109" y="243"/>
                    <a:pt x="1110" y="244"/>
                    <a:pt x="1111" y="246"/>
                  </a:cubicBezTo>
                  <a:cubicBezTo>
                    <a:pt x="1111" y="247"/>
                    <a:pt x="1111" y="247"/>
                    <a:pt x="1112" y="248"/>
                  </a:cubicBezTo>
                  <a:cubicBezTo>
                    <a:pt x="1113" y="250"/>
                    <a:pt x="1114" y="251"/>
                    <a:pt x="1114" y="252"/>
                  </a:cubicBezTo>
                  <a:cubicBezTo>
                    <a:pt x="1115" y="253"/>
                    <a:pt x="1115" y="254"/>
                    <a:pt x="1116" y="254"/>
                  </a:cubicBezTo>
                  <a:cubicBezTo>
                    <a:pt x="1117" y="256"/>
                    <a:pt x="1118" y="257"/>
                    <a:pt x="1119" y="258"/>
                  </a:cubicBezTo>
                  <a:cubicBezTo>
                    <a:pt x="1119" y="259"/>
                    <a:pt x="1120" y="260"/>
                    <a:pt x="1120" y="260"/>
                  </a:cubicBezTo>
                  <a:cubicBezTo>
                    <a:pt x="1122" y="262"/>
                    <a:pt x="1123" y="264"/>
                    <a:pt x="1125" y="266"/>
                  </a:cubicBezTo>
                  <a:cubicBezTo>
                    <a:pt x="1125" y="266"/>
                    <a:pt x="1125" y="266"/>
                    <a:pt x="1125" y="266"/>
                  </a:cubicBezTo>
                  <a:cubicBezTo>
                    <a:pt x="1127" y="267"/>
                    <a:pt x="1128" y="269"/>
                    <a:pt x="1130" y="270"/>
                  </a:cubicBezTo>
                  <a:cubicBezTo>
                    <a:pt x="1131" y="271"/>
                    <a:pt x="1132" y="272"/>
                    <a:pt x="1133" y="272"/>
                  </a:cubicBezTo>
                  <a:cubicBezTo>
                    <a:pt x="1134" y="273"/>
                    <a:pt x="1135" y="274"/>
                    <a:pt x="1136" y="275"/>
                  </a:cubicBezTo>
                  <a:cubicBezTo>
                    <a:pt x="1137" y="275"/>
                    <a:pt x="1138" y="276"/>
                    <a:pt x="1139" y="277"/>
                  </a:cubicBezTo>
                  <a:cubicBezTo>
                    <a:pt x="1140" y="277"/>
                    <a:pt x="1141" y="278"/>
                    <a:pt x="1142" y="278"/>
                  </a:cubicBezTo>
                  <a:cubicBezTo>
                    <a:pt x="1143" y="279"/>
                    <a:pt x="1144" y="280"/>
                    <a:pt x="1145" y="280"/>
                  </a:cubicBezTo>
                  <a:cubicBezTo>
                    <a:pt x="1146" y="281"/>
                    <a:pt x="1147" y="281"/>
                    <a:pt x="1148" y="282"/>
                  </a:cubicBezTo>
                  <a:cubicBezTo>
                    <a:pt x="1150" y="282"/>
                    <a:pt x="1151" y="283"/>
                    <a:pt x="1152" y="283"/>
                  </a:cubicBezTo>
                  <a:cubicBezTo>
                    <a:pt x="1153" y="284"/>
                    <a:pt x="1154" y="284"/>
                    <a:pt x="1156" y="285"/>
                  </a:cubicBezTo>
                  <a:cubicBezTo>
                    <a:pt x="1157" y="285"/>
                    <a:pt x="1158" y="285"/>
                    <a:pt x="1159" y="286"/>
                  </a:cubicBezTo>
                  <a:cubicBezTo>
                    <a:pt x="1160" y="286"/>
                    <a:pt x="1162" y="286"/>
                    <a:pt x="1163" y="287"/>
                  </a:cubicBezTo>
                  <a:cubicBezTo>
                    <a:pt x="1164" y="287"/>
                    <a:pt x="1165" y="287"/>
                    <a:pt x="1166" y="287"/>
                  </a:cubicBezTo>
                  <a:cubicBezTo>
                    <a:pt x="1168" y="288"/>
                    <a:pt x="1169" y="288"/>
                    <a:pt x="1171" y="288"/>
                  </a:cubicBezTo>
                  <a:cubicBezTo>
                    <a:pt x="1172" y="288"/>
                    <a:pt x="1172" y="288"/>
                    <a:pt x="1173" y="288"/>
                  </a:cubicBezTo>
                  <a:cubicBezTo>
                    <a:pt x="1176" y="289"/>
                    <a:pt x="1179" y="289"/>
                    <a:pt x="1181" y="289"/>
                  </a:cubicBezTo>
                  <a:cubicBezTo>
                    <a:pt x="1272" y="289"/>
                    <a:pt x="1272" y="289"/>
                    <a:pt x="1272" y="289"/>
                  </a:cubicBezTo>
                  <a:cubicBezTo>
                    <a:pt x="1272" y="511"/>
                    <a:pt x="1272" y="511"/>
                    <a:pt x="1272" y="511"/>
                  </a:cubicBezTo>
                  <a:cubicBezTo>
                    <a:pt x="597" y="511"/>
                    <a:pt x="597" y="511"/>
                    <a:pt x="597" y="511"/>
                  </a:cubicBezTo>
                  <a:cubicBezTo>
                    <a:pt x="597" y="289"/>
                    <a:pt x="597" y="289"/>
                    <a:pt x="597" y="289"/>
                  </a:cubicBezTo>
                  <a:lnTo>
                    <a:pt x="688" y="289"/>
                  </a:lnTo>
                  <a:close/>
                  <a:moveTo>
                    <a:pt x="1794" y="2518"/>
                  </a:moveTo>
                  <a:cubicBezTo>
                    <a:pt x="80" y="2518"/>
                    <a:pt x="80" y="2518"/>
                    <a:pt x="80" y="2518"/>
                  </a:cubicBezTo>
                  <a:cubicBezTo>
                    <a:pt x="80" y="289"/>
                    <a:pt x="80" y="289"/>
                    <a:pt x="80" y="289"/>
                  </a:cubicBezTo>
                  <a:cubicBezTo>
                    <a:pt x="517" y="289"/>
                    <a:pt x="517" y="289"/>
                    <a:pt x="517" y="289"/>
                  </a:cubicBezTo>
                  <a:cubicBezTo>
                    <a:pt x="517" y="375"/>
                    <a:pt x="517" y="375"/>
                    <a:pt x="517" y="375"/>
                  </a:cubicBezTo>
                  <a:cubicBezTo>
                    <a:pt x="238" y="375"/>
                    <a:pt x="238" y="375"/>
                    <a:pt x="238" y="375"/>
                  </a:cubicBezTo>
                  <a:cubicBezTo>
                    <a:pt x="216" y="375"/>
                    <a:pt x="198" y="393"/>
                    <a:pt x="198" y="415"/>
                  </a:cubicBezTo>
                  <a:cubicBezTo>
                    <a:pt x="198" y="2373"/>
                    <a:pt x="198" y="2373"/>
                    <a:pt x="198" y="2373"/>
                  </a:cubicBezTo>
                  <a:cubicBezTo>
                    <a:pt x="198" y="2395"/>
                    <a:pt x="216" y="2413"/>
                    <a:pt x="238" y="2413"/>
                  </a:cubicBezTo>
                  <a:cubicBezTo>
                    <a:pt x="1260" y="2413"/>
                    <a:pt x="1260" y="2413"/>
                    <a:pt x="1260" y="2413"/>
                  </a:cubicBezTo>
                  <a:cubicBezTo>
                    <a:pt x="1262" y="2413"/>
                    <a:pt x="1263" y="2413"/>
                    <a:pt x="1264" y="2413"/>
                  </a:cubicBezTo>
                  <a:cubicBezTo>
                    <a:pt x="1271" y="2413"/>
                    <a:pt x="1277" y="2410"/>
                    <a:pt x="1283" y="2407"/>
                  </a:cubicBezTo>
                  <a:cubicBezTo>
                    <a:pt x="1283" y="2406"/>
                    <a:pt x="1283" y="2406"/>
                    <a:pt x="1283" y="2406"/>
                  </a:cubicBezTo>
                  <a:cubicBezTo>
                    <a:pt x="1284" y="2406"/>
                    <a:pt x="1285" y="2405"/>
                    <a:pt x="1286" y="2404"/>
                  </a:cubicBezTo>
                  <a:cubicBezTo>
                    <a:pt x="1286" y="2404"/>
                    <a:pt x="1286" y="2404"/>
                    <a:pt x="1287" y="2403"/>
                  </a:cubicBezTo>
                  <a:cubicBezTo>
                    <a:pt x="1287" y="2403"/>
                    <a:pt x="1288" y="2402"/>
                    <a:pt x="1289" y="2402"/>
                  </a:cubicBezTo>
                  <a:cubicBezTo>
                    <a:pt x="1289" y="2401"/>
                    <a:pt x="1289" y="2401"/>
                    <a:pt x="1289" y="2401"/>
                  </a:cubicBezTo>
                  <a:cubicBezTo>
                    <a:pt x="1654" y="2029"/>
                    <a:pt x="1654" y="2029"/>
                    <a:pt x="1654" y="2029"/>
                  </a:cubicBezTo>
                  <a:cubicBezTo>
                    <a:pt x="1664" y="2022"/>
                    <a:pt x="1671" y="2010"/>
                    <a:pt x="1671" y="1997"/>
                  </a:cubicBezTo>
                  <a:cubicBezTo>
                    <a:pt x="1671" y="1997"/>
                    <a:pt x="1671" y="1996"/>
                    <a:pt x="1671" y="1996"/>
                  </a:cubicBezTo>
                  <a:cubicBezTo>
                    <a:pt x="1671" y="1996"/>
                    <a:pt x="1671" y="1996"/>
                    <a:pt x="1671" y="1996"/>
                  </a:cubicBezTo>
                  <a:cubicBezTo>
                    <a:pt x="1671" y="415"/>
                    <a:pt x="1671" y="415"/>
                    <a:pt x="1671" y="415"/>
                  </a:cubicBezTo>
                  <a:cubicBezTo>
                    <a:pt x="1671" y="393"/>
                    <a:pt x="1653" y="375"/>
                    <a:pt x="1631" y="375"/>
                  </a:cubicBezTo>
                  <a:cubicBezTo>
                    <a:pt x="1352" y="375"/>
                    <a:pt x="1352" y="375"/>
                    <a:pt x="1352" y="375"/>
                  </a:cubicBezTo>
                  <a:cubicBezTo>
                    <a:pt x="1352" y="289"/>
                    <a:pt x="1352" y="289"/>
                    <a:pt x="1352" y="289"/>
                  </a:cubicBezTo>
                  <a:cubicBezTo>
                    <a:pt x="1794" y="289"/>
                    <a:pt x="1794" y="289"/>
                    <a:pt x="1794" y="289"/>
                  </a:cubicBezTo>
                  <a:lnTo>
                    <a:pt x="1794" y="2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C7F3732D-99BF-8C6A-E023-12DAEBA67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1286"/>
              <a:ext cx="128" cy="128"/>
            </a:xfrm>
            <a:custGeom>
              <a:avLst/>
              <a:gdLst>
                <a:gd name="T0" fmla="*/ 486 w 973"/>
                <a:gd name="T1" fmla="*/ 0 h 974"/>
                <a:gd name="T2" fmla="*/ 0 w 973"/>
                <a:gd name="T3" fmla="*/ 487 h 974"/>
                <a:gd name="T4" fmla="*/ 486 w 973"/>
                <a:gd name="T5" fmla="*/ 974 h 974"/>
                <a:gd name="T6" fmla="*/ 973 w 973"/>
                <a:gd name="T7" fmla="*/ 487 h 974"/>
                <a:gd name="T8" fmla="*/ 486 w 973"/>
                <a:gd name="T9" fmla="*/ 0 h 974"/>
                <a:gd name="T10" fmla="*/ 486 w 973"/>
                <a:gd name="T11" fmla="*/ 894 h 974"/>
                <a:gd name="T12" fmla="*/ 80 w 973"/>
                <a:gd name="T13" fmla="*/ 487 h 974"/>
                <a:gd name="T14" fmla="*/ 486 w 973"/>
                <a:gd name="T15" fmla="*/ 80 h 974"/>
                <a:gd name="T16" fmla="*/ 893 w 973"/>
                <a:gd name="T17" fmla="*/ 487 h 974"/>
                <a:gd name="T18" fmla="*/ 486 w 973"/>
                <a:gd name="T19" fmla="*/ 894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3" h="974">
                  <a:moveTo>
                    <a:pt x="486" y="0"/>
                  </a:moveTo>
                  <a:cubicBezTo>
                    <a:pt x="218" y="0"/>
                    <a:pt x="0" y="219"/>
                    <a:pt x="0" y="487"/>
                  </a:cubicBezTo>
                  <a:cubicBezTo>
                    <a:pt x="0" y="755"/>
                    <a:pt x="218" y="974"/>
                    <a:pt x="486" y="974"/>
                  </a:cubicBezTo>
                  <a:cubicBezTo>
                    <a:pt x="755" y="974"/>
                    <a:pt x="973" y="755"/>
                    <a:pt x="973" y="487"/>
                  </a:cubicBezTo>
                  <a:cubicBezTo>
                    <a:pt x="973" y="219"/>
                    <a:pt x="755" y="0"/>
                    <a:pt x="486" y="0"/>
                  </a:cubicBezTo>
                  <a:close/>
                  <a:moveTo>
                    <a:pt x="486" y="894"/>
                  </a:moveTo>
                  <a:cubicBezTo>
                    <a:pt x="262" y="894"/>
                    <a:pt x="80" y="711"/>
                    <a:pt x="80" y="487"/>
                  </a:cubicBezTo>
                  <a:cubicBezTo>
                    <a:pt x="80" y="263"/>
                    <a:pt x="262" y="80"/>
                    <a:pt x="486" y="80"/>
                  </a:cubicBezTo>
                  <a:cubicBezTo>
                    <a:pt x="711" y="80"/>
                    <a:pt x="893" y="263"/>
                    <a:pt x="893" y="487"/>
                  </a:cubicBezTo>
                  <a:cubicBezTo>
                    <a:pt x="893" y="711"/>
                    <a:pt x="711" y="894"/>
                    <a:pt x="486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D764BEF1-EA81-1C7C-D7E3-127E0133B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322"/>
              <a:ext cx="76" cy="55"/>
            </a:xfrm>
            <a:custGeom>
              <a:avLst/>
              <a:gdLst>
                <a:gd name="T0" fmla="*/ 505 w 577"/>
                <a:gd name="T1" fmla="*/ 16 h 418"/>
                <a:gd name="T2" fmla="*/ 200 w 577"/>
                <a:gd name="T3" fmla="*/ 321 h 418"/>
                <a:gd name="T4" fmla="*/ 72 w 577"/>
                <a:gd name="T5" fmla="*/ 193 h 418"/>
                <a:gd name="T6" fmla="*/ 15 w 577"/>
                <a:gd name="T7" fmla="*/ 193 h 418"/>
                <a:gd name="T8" fmla="*/ 15 w 577"/>
                <a:gd name="T9" fmla="*/ 250 h 418"/>
                <a:gd name="T10" fmla="*/ 171 w 577"/>
                <a:gd name="T11" fmla="*/ 406 h 418"/>
                <a:gd name="T12" fmla="*/ 200 w 577"/>
                <a:gd name="T13" fmla="*/ 418 h 418"/>
                <a:gd name="T14" fmla="*/ 228 w 577"/>
                <a:gd name="T15" fmla="*/ 406 h 418"/>
                <a:gd name="T16" fmla="*/ 561 w 577"/>
                <a:gd name="T17" fmla="*/ 73 h 418"/>
                <a:gd name="T18" fmla="*/ 561 w 577"/>
                <a:gd name="T19" fmla="*/ 16 h 418"/>
                <a:gd name="T20" fmla="*/ 505 w 577"/>
                <a:gd name="T21" fmla="*/ 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7" h="418">
                  <a:moveTo>
                    <a:pt x="505" y="16"/>
                  </a:moveTo>
                  <a:cubicBezTo>
                    <a:pt x="200" y="321"/>
                    <a:pt x="200" y="321"/>
                    <a:pt x="200" y="321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56" y="178"/>
                    <a:pt x="31" y="178"/>
                    <a:pt x="15" y="193"/>
                  </a:cubicBezTo>
                  <a:cubicBezTo>
                    <a:pt x="0" y="209"/>
                    <a:pt x="0" y="234"/>
                    <a:pt x="15" y="250"/>
                  </a:cubicBezTo>
                  <a:cubicBezTo>
                    <a:pt x="171" y="406"/>
                    <a:pt x="171" y="406"/>
                    <a:pt x="171" y="406"/>
                  </a:cubicBezTo>
                  <a:cubicBezTo>
                    <a:pt x="179" y="414"/>
                    <a:pt x="189" y="418"/>
                    <a:pt x="200" y="418"/>
                  </a:cubicBezTo>
                  <a:cubicBezTo>
                    <a:pt x="210" y="418"/>
                    <a:pt x="220" y="414"/>
                    <a:pt x="228" y="406"/>
                  </a:cubicBezTo>
                  <a:cubicBezTo>
                    <a:pt x="561" y="73"/>
                    <a:pt x="561" y="73"/>
                    <a:pt x="561" y="73"/>
                  </a:cubicBezTo>
                  <a:cubicBezTo>
                    <a:pt x="577" y="57"/>
                    <a:pt x="577" y="32"/>
                    <a:pt x="561" y="16"/>
                  </a:cubicBezTo>
                  <a:cubicBezTo>
                    <a:pt x="546" y="0"/>
                    <a:pt x="521" y="0"/>
                    <a:pt x="50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id="{394C58E8-F06A-0A98-2E25-E2F15B2A8944}"/>
              </a:ext>
            </a:extLst>
          </p:cNvPr>
          <p:cNvGrpSpPr/>
          <p:nvPr/>
        </p:nvGrpSpPr>
        <p:grpSpPr>
          <a:xfrm>
            <a:off x="-2978428" y="3552205"/>
            <a:ext cx="4662249" cy="2645122"/>
            <a:chOff x="-3131066" y="245459"/>
            <a:chExt cx="4662249" cy="26451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B5304D-BE62-2DFB-8CF3-33DD320DF545}"/>
                </a:ext>
              </a:extLst>
            </p:cNvPr>
            <p:cNvSpPr/>
            <p:nvPr/>
          </p:nvSpPr>
          <p:spPr>
            <a:xfrm>
              <a:off x="523183" y="1882581"/>
              <a:ext cx="1008000" cy="10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AE9EDB0B-6FB0-2865-6F72-3668CD884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31066" y="2454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435">
            <a:extLst>
              <a:ext uri="{FF2B5EF4-FFF2-40B4-BE49-F238E27FC236}">
                <a16:creationId xmlns:a16="http://schemas.microsoft.com/office/drawing/2014/main" id="{2D6E0C64-3E54-33EB-69B1-D2096F7C0F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6186" y="5413215"/>
            <a:ext cx="373062" cy="539750"/>
            <a:chOff x="4211" y="3600"/>
            <a:chExt cx="235" cy="340"/>
          </a:xfrm>
          <a:solidFill>
            <a:schemeClr val="bg1"/>
          </a:solidFill>
        </p:grpSpPr>
        <p:sp>
          <p:nvSpPr>
            <p:cNvPr id="28" name="Freeform 436">
              <a:extLst>
                <a:ext uri="{FF2B5EF4-FFF2-40B4-BE49-F238E27FC236}">
                  <a16:creationId xmlns:a16="http://schemas.microsoft.com/office/drawing/2014/main" id="{477B2D1C-F825-1C93-BD2A-DF8CB92DB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1" y="3600"/>
              <a:ext cx="235" cy="285"/>
            </a:xfrm>
            <a:custGeom>
              <a:avLst/>
              <a:gdLst>
                <a:gd name="T0" fmla="*/ 0 w 1734"/>
                <a:gd name="T1" fmla="*/ 867 h 2111"/>
                <a:gd name="T2" fmla="*/ 267 w 1734"/>
                <a:gd name="T3" fmla="*/ 1498 h 2111"/>
                <a:gd name="T4" fmla="*/ 500 w 1734"/>
                <a:gd name="T5" fmla="*/ 1867 h 2111"/>
                <a:gd name="T6" fmla="*/ 563 w 1734"/>
                <a:gd name="T7" fmla="*/ 2111 h 2111"/>
                <a:gd name="T8" fmla="*/ 1220 w 1734"/>
                <a:gd name="T9" fmla="*/ 2073 h 2111"/>
                <a:gd name="T10" fmla="*/ 1472 w 1734"/>
                <a:gd name="T11" fmla="*/ 1493 h 2111"/>
                <a:gd name="T12" fmla="*/ 1548 w 1734"/>
                <a:gd name="T13" fmla="*/ 1401 h 2111"/>
                <a:gd name="T14" fmla="*/ 1734 w 1734"/>
                <a:gd name="T15" fmla="*/ 867 h 2111"/>
                <a:gd name="T16" fmla="*/ 760 w 1734"/>
                <a:gd name="T17" fmla="*/ 2033 h 2111"/>
                <a:gd name="T18" fmla="*/ 681 w 1734"/>
                <a:gd name="T19" fmla="*/ 1051 h 2111"/>
                <a:gd name="T20" fmla="*/ 785 w 1734"/>
                <a:gd name="T21" fmla="*/ 996 h 2111"/>
                <a:gd name="T22" fmla="*/ 877 w 1734"/>
                <a:gd name="T23" fmla="*/ 1156 h 2111"/>
                <a:gd name="T24" fmla="*/ 895 w 1734"/>
                <a:gd name="T25" fmla="*/ 1143 h 2111"/>
                <a:gd name="T26" fmla="*/ 1071 w 1734"/>
                <a:gd name="T27" fmla="*/ 1016 h 2111"/>
                <a:gd name="T28" fmla="*/ 1193 w 1734"/>
                <a:gd name="T29" fmla="*/ 989 h 2111"/>
                <a:gd name="T30" fmla="*/ 760 w 1734"/>
                <a:gd name="T31" fmla="*/ 2033 h 2111"/>
                <a:gd name="T32" fmla="*/ 1414 w 1734"/>
                <a:gd name="T33" fmla="*/ 1441 h 2111"/>
                <a:gd name="T34" fmla="*/ 1154 w 1734"/>
                <a:gd name="T35" fmla="*/ 1855 h 2111"/>
                <a:gd name="T36" fmla="*/ 1020 w 1734"/>
                <a:gd name="T37" fmla="*/ 2033 h 2111"/>
                <a:gd name="T38" fmla="*/ 1290 w 1734"/>
                <a:gd name="T39" fmla="*/ 820 h 2111"/>
                <a:gd name="T40" fmla="*/ 1233 w 1734"/>
                <a:gd name="T41" fmla="*/ 808 h 2111"/>
                <a:gd name="T42" fmla="*/ 1092 w 1734"/>
                <a:gd name="T43" fmla="*/ 980 h 2111"/>
                <a:gd name="T44" fmla="*/ 961 w 1734"/>
                <a:gd name="T45" fmla="*/ 849 h 2111"/>
                <a:gd name="T46" fmla="*/ 873 w 1734"/>
                <a:gd name="T47" fmla="*/ 1086 h 2111"/>
                <a:gd name="T48" fmla="*/ 799 w 1734"/>
                <a:gd name="T49" fmla="*/ 950 h 2111"/>
                <a:gd name="T50" fmla="*/ 684 w 1734"/>
                <a:gd name="T51" fmla="*/ 1012 h 2111"/>
                <a:gd name="T52" fmla="*/ 487 w 1734"/>
                <a:gd name="T53" fmla="*/ 808 h 2111"/>
                <a:gd name="T54" fmla="*/ 430 w 1734"/>
                <a:gd name="T55" fmla="*/ 820 h 2111"/>
                <a:gd name="T56" fmla="*/ 598 w 1734"/>
                <a:gd name="T57" fmla="*/ 2033 h 2111"/>
                <a:gd name="T58" fmla="*/ 327 w 1734"/>
                <a:gd name="T59" fmla="*/ 1449 h 2111"/>
                <a:gd name="T60" fmla="*/ 247 w 1734"/>
                <a:gd name="T61" fmla="*/ 1353 h 2111"/>
                <a:gd name="T62" fmla="*/ 867 w 1734"/>
                <a:gd name="T63" fmla="*/ 78 h 2111"/>
                <a:gd name="T64" fmla="*/ 1487 w 1734"/>
                <a:gd name="T65" fmla="*/ 1353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4" h="2111">
                  <a:moveTo>
                    <a:pt x="867" y="0"/>
                  </a:moveTo>
                  <a:cubicBezTo>
                    <a:pt x="389" y="0"/>
                    <a:pt x="0" y="389"/>
                    <a:pt x="0" y="867"/>
                  </a:cubicBezTo>
                  <a:cubicBezTo>
                    <a:pt x="0" y="1063"/>
                    <a:pt x="65" y="1247"/>
                    <a:pt x="186" y="1401"/>
                  </a:cubicBezTo>
                  <a:cubicBezTo>
                    <a:pt x="211" y="1433"/>
                    <a:pt x="238" y="1465"/>
                    <a:pt x="267" y="1498"/>
                  </a:cubicBezTo>
                  <a:cubicBezTo>
                    <a:pt x="268" y="1499"/>
                    <a:pt x="268" y="1499"/>
                    <a:pt x="268" y="1499"/>
                  </a:cubicBezTo>
                  <a:cubicBezTo>
                    <a:pt x="358" y="1604"/>
                    <a:pt x="461" y="1723"/>
                    <a:pt x="500" y="1867"/>
                  </a:cubicBezTo>
                  <a:cubicBezTo>
                    <a:pt x="504" y="1881"/>
                    <a:pt x="515" y="1984"/>
                    <a:pt x="524" y="2076"/>
                  </a:cubicBezTo>
                  <a:cubicBezTo>
                    <a:pt x="526" y="2096"/>
                    <a:pt x="543" y="2111"/>
                    <a:pt x="563" y="2111"/>
                  </a:cubicBezTo>
                  <a:cubicBezTo>
                    <a:pt x="1181" y="2111"/>
                    <a:pt x="1181" y="2111"/>
                    <a:pt x="1181" y="2111"/>
                  </a:cubicBezTo>
                  <a:cubicBezTo>
                    <a:pt x="1202" y="2111"/>
                    <a:pt x="1219" y="2094"/>
                    <a:pt x="1220" y="2073"/>
                  </a:cubicBezTo>
                  <a:cubicBezTo>
                    <a:pt x="1222" y="1988"/>
                    <a:pt x="1226" y="1891"/>
                    <a:pt x="1229" y="1875"/>
                  </a:cubicBezTo>
                  <a:cubicBezTo>
                    <a:pt x="1268" y="1732"/>
                    <a:pt x="1377" y="1605"/>
                    <a:pt x="1472" y="1493"/>
                  </a:cubicBezTo>
                  <a:cubicBezTo>
                    <a:pt x="1473" y="1492"/>
                    <a:pt x="1473" y="1492"/>
                    <a:pt x="1473" y="1492"/>
                  </a:cubicBezTo>
                  <a:cubicBezTo>
                    <a:pt x="1500" y="1460"/>
                    <a:pt x="1525" y="1430"/>
                    <a:pt x="1548" y="1401"/>
                  </a:cubicBezTo>
                  <a:cubicBezTo>
                    <a:pt x="1548" y="1401"/>
                    <a:pt x="1548" y="1401"/>
                    <a:pt x="1548" y="1401"/>
                  </a:cubicBezTo>
                  <a:cubicBezTo>
                    <a:pt x="1669" y="1248"/>
                    <a:pt x="1734" y="1063"/>
                    <a:pt x="1734" y="867"/>
                  </a:cubicBezTo>
                  <a:cubicBezTo>
                    <a:pt x="1734" y="389"/>
                    <a:pt x="1345" y="0"/>
                    <a:pt x="867" y="0"/>
                  </a:cubicBezTo>
                  <a:close/>
                  <a:moveTo>
                    <a:pt x="760" y="2033"/>
                  </a:moveTo>
                  <a:cubicBezTo>
                    <a:pt x="530" y="1001"/>
                    <a:pt x="530" y="1001"/>
                    <a:pt x="530" y="1001"/>
                  </a:cubicBezTo>
                  <a:cubicBezTo>
                    <a:pt x="681" y="1051"/>
                    <a:pt x="681" y="1051"/>
                    <a:pt x="681" y="1051"/>
                  </a:cubicBezTo>
                  <a:cubicBezTo>
                    <a:pt x="686" y="1053"/>
                    <a:pt x="692" y="1053"/>
                    <a:pt x="697" y="1050"/>
                  </a:cubicBezTo>
                  <a:cubicBezTo>
                    <a:pt x="785" y="996"/>
                    <a:pt x="785" y="996"/>
                    <a:pt x="785" y="996"/>
                  </a:cubicBezTo>
                  <a:cubicBezTo>
                    <a:pt x="859" y="1145"/>
                    <a:pt x="859" y="1145"/>
                    <a:pt x="859" y="1145"/>
                  </a:cubicBezTo>
                  <a:cubicBezTo>
                    <a:pt x="862" y="1152"/>
                    <a:pt x="869" y="1156"/>
                    <a:pt x="877" y="1156"/>
                  </a:cubicBezTo>
                  <a:cubicBezTo>
                    <a:pt x="877" y="1156"/>
                    <a:pt x="877" y="1156"/>
                    <a:pt x="878" y="1156"/>
                  </a:cubicBezTo>
                  <a:cubicBezTo>
                    <a:pt x="886" y="1156"/>
                    <a:pt x="892" y="1150"/>
                    <a:pt x="895" y="1143"/>
                  </a:cubicBezTo>
                  <a:cubicBezTo>
                    <a:pt x="973" y="906"/>
                    <a:pt x="973" y="906"/>
                    <a:pt x="973" y="906"/>
                  </a:cubicBezTo>
                  <a:cubicBezTo>
                    <a:pt x="1071" y="1016"/>
                    <a:pt x="1071" y="1016"/>
                    <a:pt x="1071" y="1016"/>
                  </a:cubicBezTo>
                  <a:cubicBezTo>
                    <a:pt x="1076" y="1021"/>
                    <a:pt x="1084" y="1023"/>
                    <a:pt x="1091" y="1021"/>
                  </a:cubicBezTo>
                  <a:cubicBezTo>
                    <a:pt x="1193" y="989"/>
                    <a:pt x="1193" y="989"/>
                    <a:pt x="1193" y="989"/>
                  </a:cubicBezTo>
                  <a:cubicBezTo>
                    <a:pt x="960" y="2033"/>
                    <a:pt x="960" y="2033"/>
                    <a:pt x="960" y="2033"/>
                  </a:cubicBezTo>
                  <a:lnTo>
                    <a:pt x="760" y="2033"/>
                  </a:lnTo>
                  <a:close/>
                  <a:moveTo>
                    <a:pt x="1487" y="1353"/>
                  </a:moveTo>
                  <a:cubicBezTo>
                    <a:pt x="1465" y="1381"/>
                    <a:pt x="1440" y="1410"/>
                    <a:pt x="1414" y="1441"/>
                  </a:cubicBezTo>
                  <a:cubicBezTo>
                    <a:pt x="1413" y="1442"/>
                    <a:pt x="1413" y="1442"/>
                    <a:pt x="1413" y="1442"/>
                  </a:cubicBezTo>
                  <a:cubicBezTo>
                    <a:pt x="1312" y="1561"/>
                    <a:pt x="1198" y="1695"/>
                    <a:pt x="1154" y="1855"/>
                  </a:cubicBezTo>
                  <a:cubicBezTo>
                    <a:pt x="1149" y="1873"/>
                    <a:pt x="1145" y="1955"/>
                    <a:pt x="1143" y="2033"/>
                  </a:cubicBezTo>
                  <a:cubicBezTo>
                    <a:pt x="1020" y="2033"/>
                    <a:pt x="1020" y="2033"/>
                    <a:pt x="1020" y="2033"/>
                  </a:cubicBezTo>
                  <a:cubicBezTo>
                    <a:pt x="1020" y="2033"/>
                    <a:pt x="1262" y="946"/>
                    <a:pt x="1262" y="946"/>
                  </a:cubicBezTo>
                  <a:cubicBezTo>
                    <a:pt x="1290" y="820"/>
                    <a:pt x="1290" y="820"/>
                    <a:pt x="1290" y="820"/>
                  </a:cubicBezTo>
                  <a:cubicBezTo>
                    <a:pt x="1294" y="805"/>
                    <a:pt x="1284" y="789"/>
                    <a:pt x="1268" y="786"/>
                  </a:cubicBezTo>
                  <a:cubicBezTo>
                    <a:pt x="1252" y="782"/>
                    <a:pt x="1237" y="792"/>
                    <a:pt x="1233" y="808"/>
                  </a:cubicBezTo>
                  <a:cubicBezTo>
                    <a:pt x="1203" y="945"/>
                    <a:pt x="1203" y="945"/>
                    <a:pt x="1203" y="945"/>
                  </a:cubicBezTo>
                  <a:cubicBezTo>
                    <a:pt x="1092" y="980"/>
                    <a:pt x="1092" y="980"/>
                    <a:pt x="1092" y="980"/>
                  </a:cubicBezTo>
                  <a:cubicBezTo>
                    <a:pt x="979" y="855"/>
                    <a:pt x="979" y="855"/>
                    <a:pt x="979" y="855"/>
                  </a:cubicBezTo>
                  <a:cubicBezTo>
                    <a:pt x="974" y="850"/>
                    <a:pt x="967" y="848"/>
                    <a:pt x="961" y="849"/>
                  </a:cubicBezTo>
                  <a:cubicBezTo>
                    <a:pt x="954" y="851"/>
                    <a:pt x="948" y="856"/>
                    <a:pt x="946" y="862"/>
                  </a:cubicBezTo>
                  <a:cubicBezTo>
                    <a:pt x="873" y="1086"/>
                    <a:pt x="873" y="1086"/>
                    <a:pt x="873" y="1086"/>
                  </a:cubicBezTo>
                  <a:cubicBezTo>
                    <a:pt x="810" y="960"/>
                    <a:pt x="810" y="960"/>
                    <a:pt x="810" y="960"/>
                  </a:cubicBezTo>
                  <a:cubicBezTo>
                    <a:pt x="808" y="955"/>
                    <a:pt x="804" y="951"/>
                    <a:pt x="799" y="950"/>
                  </a:cubicBezTo>
                  <a:cubicBezTo>
                    <a:pt x="793" y="948"/>
                    <a:pt x="788" y="949"/>
                    <a:pt x="783" y="952"/>
                  </a:cubicBezTo>
                  <a:cubicBezTo>
                    <a:pt x="684" y="1012"/>
                    <a:pt x="684" y="1012"/>
                    <a:pt x="684" y="1012"/>
                  </a:cubicBezTo>
                  <a:cubicBezTo>
                    <a:pt x="520" y="957"/>
                    <a:pt x="520" y="957"/>
                    <a:pt x="520" y="957"/>
                  </a:cubicBezTo>
                  <a:cubicBezTo>
                    <a:pt x="487" y="808"/>
                    <a:pt x="487" y="808"/>
                    <a:pt x="487" y="808"/>
                  </a:cubicBezTo>
                  <a:cubicBezTo>
                    <a:pt x="483" y="792"/>
                    <a:pt x="468" y="782"/>
                    <a:pt x="452" y="786"/>
                  </a:cubicBezTo>
                  <a:cubicBezTo>
                    <a:pt x="436" y="789"/>
                    <a:pt x="426" y="805"/>
                    <a:pt x="430" y="820"/>
                  </a:cubicBezTo>
                  <a:cubicBezTo>
                    <a:pt x="700" y="2033"/>
                    <a:pt x="700" y="2033"/>
                    <a:pt x="700" y="2033"/>
                  </a:cubicBezTo>
                  <a:cubicBezTo>
                    <a:pt x="598" y="2033"/>
                    <a:pt x="598" y="2033"/>
                    <a:pt x="598" y="2033"/>
                  </a:cubicBezTo>
                  <a:cubicBezTo>
                    <a:pt x="591" y="1966"/>
                    <a:pt x="580" y="1866"/>
                    <a:pt x="575" y="1847"/>
                  </a:cubicBezTo>
                  <a:cubicBezTo>
                    <a:pt x="531" y="1686"/>
                    <a:pt x="423" y="1560"/>
                    <a:pt x="327" y="1449"/>
                  </a:cubicBezTo>
                  <a:cubicBezTo>
                    <a:pt x="325" y="1447"/>
                    <a:pt x="325" y="1447"/>
                    <a:pt x="325" y="1447"/>
                  </a:cubicBezTo>
                  <a:cubicBezTo>
                    <a:pt x="297" y="1415"/>
                    <a:pt x="271" y="1384"/>
                    <a:pt x="247" y="1353"/>
                  </a:cubicBezTo>
                  <a:cubicBezTo>
                    <a:pt x="136" y="1213"/>
                    <a:pt x="78" y="1045"/>
                    <a:pt x="78" y="867"/>
                  </a:cubicBezTo>
                  <a:cubicBezTo>
                    <a:pt x="78" y="432"/>
                    <a:pt x="432" y="78"/>
                    <a:pt x="867" y="78"/>
                  </a:cubicBezTo>
                  <a:cubicBezTo>
                    <a:pt x="1302" y="78"/>
                    <a:pt x="1656" y="432"/>
                    <a:pt x="1656" y="867"/>
                  </a:cubicBezTo>
                  <a:cubicBezTo>
                    <a:pt x="1656" y="1045"/>
                    <a:pt x="1598" y="1213"/>
                    <a:pt x="1487" y="1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37">
              <a:extLst>
                <a:ext uri="{FF2B5EF4-FFF2-40B4-BE49-F238E27FC236}">
                  <a16:creationId xmlns:a16="http://schemas.microsoft.com/office/drawing/2014/main" id="{43F8187A-1262-DC9D-369D-17F796044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3894"/>
              <a:ext cx="94" cy="10"/>
            </a:xfrm>
            <a:custGeom>
              <a:avLst/>
              <a:gdLst>
                <a:gd name="T0" fmla="*/ 655 w 694"/>
                <a:gd name="T1" fmla="*/ 0 h 78"/>
                <a:gd name="T2" fmla="*/ 38 w 694"/>
                <a:gd name="T3" fmla="*/ 0 h 78"/>
                <a:gd name="T4" fmla="*/ 0 w 694"/>
                <a:gd name="T5" fmla="*/ 39 h 78"/>
                <a:gd name="T6" fmla="*/ 38 w 694"/>
                <a:gd name="T7" fmla="*/ 78 h 78"/>
                <a:gd name="T8" fmla="*/ 655 w 694"/>
                <a:gd name="T9" fmla="*/ 78 h 78"/>
                <a:gd name="T10" fmla="*/ 694 w 694"/>
                <a:gd name="T11" fmla="*/ 39 h 78"/>
                <a:gd name="T12" fmla="*/ 655 w 694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" h="78">
                  <a:moveTo>
                    <a:pt x="655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8"/>
                    <a:pt x="38" y="78"/>
                  </a:cubicBezTo>
                  <a:cubicBezTo>
                    <a:pt x="655" y="78"/>
                    <a:pt x="655" y="78"/>
                    <a:pt x="655" y="78"/>
                  </a:cubicBezTo>
                  <a:cubicBezTo>
                    <a:pt x="676" y="78"/>
                    <a:pt x="694" y="60"/>
                    <a:pt x="694" y="39"/>
                  </a:cubicBezTo>
                  <a:cubicBezTo>
                    <a:pt x="694" y="17"/>
                    <a:pt x="676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38">
              <a:extLst>
                <a:ext uri="{FF2B5EF4-FFF2-40B4-BE49-F238E27FC236}">
                  <a16:creationId xmlns:a16="http://schemas.microsoft.com/office/drawing/2014/main" id="{075B8CEF-EE45-8252-3ADE-F1B85CBE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3912"/>
              <a:ext cx="79" cy="10"/>
            </a:xfrm>
            <a:custGeom>
              <a:avLst/>
              <a:gdLst>
                <a:gd name="T0" fmla="*/ 541 w 580"/>
                <a:gd name="T1" fmla="*/ 0 h 78"/>
                <a:gd name="T2" fmla="*/ 39 w 580"/>
                <a:gd name="T3" fmla="*/ 0 h 78"/>
                <a:gd name="T4" fmla="*/ 0 w 580"/>
                <a:gd name="T5" fmla="*/ 39 h 78"/>
                <a:gd name="T6" fmla="*/ 39 w 580"/>
                <a:gd name="T7" fmla="*/ 78 h 78"/>
                <a:gd name="T8" fmla="*/ 541 w 580"/>
                <a:gd name="T9" fmla="*/ 78 h 78"/>
                <a:gd name="T10" fmla="*/ 580 w 580"/>
                <a:gd name="T11" fmla="*/ 39 h 78"/>
                <a:gd name="T12" fmla="*/ 541 w 580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0" h="78">
                  <a:moveTo>
                    <a:pt x="541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8"/>
                    <a:pt x="39" y="78"/>
                  </a:cubicBezTo>
                  <a:cubicBezTo>
                    <a:pt x="541" y="78"/>
                    <a:pt x="541" y="78"/>
                    <a:pt x="541" y="78"/>
                  </a:cubicBezTo>
                  <a:cubicBezTo>
                    <a:pt x="563" y="78"/>
                    <a:pt x="580" y="60"/>
                    <a:pt x="580" y="39"/>
                  </a:cubicBezTo>
                  <a:cubicBezTo>
                    <a:pt x="580" y="17"/>
                    <a:pt x="563" y="0"/>
                    <a:pt x="5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39">
              <a:extLst>
                <a:ext uri="{FF2B5EF4-FFF2-40B4-BE49-F238E27FC236}">
                  <a16:creationId xmlns:a16="http://schemas.microsoft.com/office/drawing/2014/main" id="{AA7B3E76-F4E4-FA6E-219A-669453D1A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930"/>
              <a:ext cx="60" cy="10"/>
            </a:xfrm>
            <a:custGeom>
              <a:avLst/>
              <a:gdLst>
                <a:gd name="T0" fmla="*/ 404 w 443"/>
                <a:gd name="T1" fmla="*/ 0 h 78"/>
                <a:gd name="T2" fmla="*/ 39 w 443"/>
                <a:gd name="T3" fmla="*/ 0 h 78"/>
                <a:gd name="T4" fmla="*/ 0 w 443"/>
                <a:gd name="T5" fmla="*/ 39 h 78"/>
                <a:gd name="T6" fmla="*/ 39 w 443"/>
                <a:gd name="T7" fmla="*/ 78 h 78"/>
                <a:gd name="T8" fmla="*/ 404 w 443"/>
                <a:gd name="T9" fmla="*/ 78 h 78"/>
                <a:gd name="T10" fmla="*/ 443 w 443"/>
                <a:gd name="T11" fmla="*/ 39 h 78"/>
                <a:gd name="T12" fmla="*/ 404 w 443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78">
                  <a:moveTo>
                    <a:pt x="40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8"/>
                    <a:pt x="39" y="78"/>
                  </a:cubicBezTo>
                  <a:cubicBezTo>
                    <a:pt x="404" y="78"/>
                    <a:pt x="404" y="78"/>
                    <a:pt x="404" y="78"/>
                  </a:cubicBezTo>
                  <a:cubicBezTo>
                    <a:pt x="426" y="78"/>
                    <a:pt x="443" y="60"/>
                    <a:pt x="443" y="39"/>
                  </a:cubicBezTo>
                  <a:cubicBezTo>
                    <a:pt x="443" y="17"/>
                    <a:pt x="426" y="0"/>
                    <a:pt x="4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732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77DDF5-DACE-3B9D-6CA0-AEA739095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824BF-3B93-454D-8CFC-2835FAC2A0A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4F0E10-2BA4-A773-859B-AC6EA6CF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346889"/>
            <a:ext cx="7959001" cy="900000"/>
          </a:xfrm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rgbClr val="0C515C"/>
                </a:solidFill>
              </a:rPr>
              <a:t>Thresholds for notification and control of foreign subsidies</a:t>
            </a:r>
            <a:endParaRPr lang="fr-FR" sz="2000" b="1" dirty="0">
              <a:solidFill>
                <a:srgbClr val="0C515C"/>
              </a:solidFill>
            </a:endParaRPr>
          </a:p>
        </p:txBody>
      </p:sp>
      <p:sp>
        <p:nvSpPr>
          <p:cNvPr id="7" name="0020" descr="CMSLegal_Shape_Fill">
            <a:extLst>
              <a:ext uri="{FF2B5EF4-FFF2-40B4-BE49-F238E27FC236}">
                <a16:creationId xmlns:a16="http://schemas.microsoft.com/office/drawing/2014/main" id="{17BBB270-209B-04CD-ED26-246EB7064108}"/>
              </a:ext>
            </a:extLst>
          </p:cNvPr>
          <p:cNvSpPr/>
          <p:nvPr/>
        </p:nvSpPr>
        <p:spPr>
          <a:xfrm>
            <a:off x="593999" y="1300450"/>
            <a:ext cx="3780001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/>
              <a:t>Notification for concentration</a:t>
            </a:r>
          </a:p>
        </p:txBody>
      </p:sp>
      <p:sp>
        <p:nvSpPr>
          <p:cNvPr id="8" name="0020" descr="CMSLegal_Shape_Fill">
            <a:extLst>
              <a:ext uri="{FF2B5EF4-FFF2-40B4-BE49-F238E27FC236}">
                <a16:creationId xmlns:a16="http://schemas.microsoft.com/office/drawing/2014/main" id="{E1CBC644-2EAC-EAA9-2441-5C441BC1F883}"/>
              </a:ext>
            </a:extLst>
          </p:cNvPr>
          <p:cNvSpPr/>
          <p:nvPr/>
        </p:nvSpPr>
        <p:spPr>
          <a:xfrm>
            <a:off x="593999" y="4370135"/>
            <a:ext cx="3780001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/>
              <a:t>Ex officio investigations for other markets situation </a:t>
            </a:r>
          </a:p>
        </p:txBody>
      </p:sp>
      <p:sp>
        <p:nvSpPr>
          <p:cNvPr id="9" name="0020" descr="CMSLegal_Shape_Fill">
            <a:extLst>
              <a:ext uri="{FF2B5EF4-FFF2-40B4-BE49-F238E27FC236}">
                <a16:creationId xmlns:a16="http://schemas.microsoft.com/office/drawing/2014/main" id="{A96D1BFB-0BC9-D90E-1895-5BDAD53181D7}"/>
              </a:ext>
            </a:extLst>
          </p:cNvPr>
          <p:cNvSpPr/>
          <p:nvPr/>
        </p:nvSpPr>
        <p:spPr>
          <a:xfrm>
            <a:off x="4880852" y="1300450"/>
            <a:ext cx="3780001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/>
              <a:t>Notification for public procurement/concession procedures </a:t>
            </a:r>
          </a:p>
        </p:txBody>
      </p:sp>
      <p:sp>
        <p:nvSpPr>
          <p:cNvPr id="10" name="0020" descr="CMSLegal_Shape_Fill">
            <a:extLst>
              <a:ext uri="{FF2B5EF4-FFF2-40B4-BE49-F238E27FC236}">
                <a16:creationId xmlns:a16="http://schemas.microsoft.com/office/drawing/2014/main" id="{4B205E21-B349-6372-D40C-BE78665DD2D7}"/>
              </a:ext>
            </a:extLst>
          </p:cNvPr>
          <p:cNvSpPr/>
          <p:nvPr/>
        </p:nvSpPr>
        <p:spPr>
          <a:xfrm>
            <a:off x="4880850" y="4373048"/>
            <a:ext cx="3780001" cy="82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/>
              <a:t>Declaration in public procurement/concession procedures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9CC6DC9-EFE7-16C2-5274-78931D39E63B}"/>
              </a:ext>
            </a:extLst>
          </p:cNvPr>
          <p:cNvSpPr txBox="1">
            <a:spLocks/>
          </p:cNvSpPr>
          <p:nvPr/>
        </p:nvSpPr>
        <p:spPr>
          <a:xfrm>
            <a:off x="593998" y="2128450"/>
            <a:ext cx="3780000" cy="2018639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108000" tIns="108000" rIns="108000" bIns="10800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EU turnover of the company to be acquired/at least one of the merging parties/the JV exceeds EUR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 million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0C515C"/>
                </a:solidFill>
                <a:latin typeface="Arial"/>
              </a:rPr>
              <a:t>      AND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C51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FFCs above EUR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million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last three years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717F80-7D5A-4B50-84E1-43E4A33F8370}"/>
              </a:ext>
            </a:extLst>
          </p:cNvPr>
          <p:cNvSpPr txBox="1">
            <a:spLocks/>
          </p:cNvSpPr>
          <p:nvPr/>
        </p:nvSpPr>
        <p:spPr>
          <a:xfrm>
            <a:off x="4880850" y="2128449"/>
            <a:ext cx="3780000" cy="2018639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108000" tIns="108000" rIns="108000" bIns="108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Estimated public contract value is at least EUR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 million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(value of lot or combined lots equal to or exceeding EUR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125 million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AND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FFCs above EUR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51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million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non-EU country during last three years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E0B6000-B51D-DBFD-DBF8-6E508F73C6D3}"/>
              </a:ext>
            </a:extLst>
          </p:cNvPr>
          <p:cNvSpPr txBox="1">
            <a:spLocks/>
          </p:cNvSpPr>
          <p:nvPr/>
        </p:nvSpPr>
        <p:spPr>
          <a:xfrm>
            <a:off x="593998" y="5198135"/>
            <a:ext cx="3780000" cy="106562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108000" tIns="108000" rIns="108000" bIns="10800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 foreign subsidies above the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minimis aid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cap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78A892-AB86-BBBE-1A09-6BE7F8E6897E}"/>
              </a:ext>
            </a:extLst>
          </p:cNvPr>
          <p:cNvSpPr txBox="1">
            <a:spLocks/>
          </p:cNvSpPr>
          <p:nvPr/>
        </p:nvSpPr>
        <p:spPr>
          <a:xfrm>
            <a:off x="4880850" y="5198135"/>
            <a:ext cx="3780000" cy="1065865"/>
          </a:xfrm>
          <a:prstGeom prst="rect">
            <a:avLst/>
          </a:prstGeom>
          <a:solidFill>
            <a:schemeClr val="tx2">
              <a:alpha val="10000"/>
            </a:schemeClr>
          </a:solidFill>
        </p:spPr>
        <p:txBody>
          <a:bodyPr vert="horz" lIns="108000" tIns="108000" rIns="108000" bIns="10800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Below the notification thresholds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Exception of the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minimis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607800415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full-bleed">
  <a:themeElements>
    <a:clrScheme name="Future Facing">
      <a:dk1>
        <a:sysClr val="windowText" lastClr="000000"/>
      </a:dk1>
      <a:lt1>
        <a:sysClr val="window" lastClr="FFFFFF"/>
      </a:lt1>
      <a:dk2>
        <a:srgbClr val="0D535F"/>
      </a:dk2>
      <a:lt2>
        <a:srgbClr val="E7E6E6"/>
      </a:lt2>
      <a:accent1>
        <a:srgbClr val="0D535F"/>
      </a:accent1>
      <a:accent2>
        <a:srgbClr val="FBBA00"/>
      </a:accent2>
      <a:accent3>
        <a:srgbClr val="EC6602"/>
      </a:accent3>
      <a:accent4>
        <a:srgbClr val="E50071"/>
      </a:accent4>
      <a:accent5>
        <a:srgbClr val="004D90"/>
      </a:accent5>
      <a:accent6>
        <a:srgbClr val="422373"/>
      </a:accent6>
      <a:hlink>
        <a:srgbClr val="004D90"/>
      </a:hlink>
      <a:folHlink>
        <a:srgbClr val="421A79"/>
      </a:folHlink>
    </a:clrScheme>
    <a:fontScheme name="CMS_Legal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Intermediary full-bleed">
  <a:themeElements>
    <a:clrScheme name="Future Facing">
      <a:dk1>
        <a:sysClr val="windowText" lastClr="000000"/>
      </a:dk1>
      <a:lt1>
        <a:sysClr val="window" lastClr="FFFFFF"/>
      </a:lt1>
      <a:dk2>
        <a:srgbClr val="0D535F"/>
      </a:dk2>
      <a:lt2>
        <a:srgbClr val="E7E6E6"/>
      </a:lt2>
      <a:accent1>
        <a:srgbClr val="0D535F"/>
      </a:accent1>
      <a:accent2>
        <a:srgbClr val="FBBA00"/>
      </a:accent2>
      <a:accent3>
        <a:srgbClr val="EC6602"/>
      </a:accent3>
      <a:accent4>
        <a:srgbClr val="E50071"/>
      </a:accent4>
      <a:accent5>
        <a:srgbClr val="004D90"/>
      </a:accent5>
      <a:accent6>
        <a:srgbClr val="422373"/>
      </a:accent6>
      <a:hlink>
        <a:srgbClr val="004D90"/>
      </a:hlink>
      <a:folHlink>
        <a:srgbClr val="421A79"/>
      </a:folHlink>
    </a:clrScheme>
    <a:fontScheme name="CMS_Legal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Master content">
  <a:themeElements>
    <a:clrScheme name="Future Facing">
      <a:dk1>
        <a:sysClr val="windowText" lastClr="000000"/>
      </a:dk1>
      <a:lt1>
        <a:sysClr val="window" lastClr="FFFFFF"/>
      </a:lt1>
      <a:dk2>
        <a:srgbClr val="0D535F"/>
      </a:dk2>
      <a:lt2>
        <a:srgbClr val="E7E6E6"/>
      </a:lt2>
      <a:accent1>
        <a:srgbClr val="0D535F"/>
      </a:accent1>
      <a:accent2>
        <a:srgbClr val="FBBA00"/>
      </a:accent2>
      <a:accent3>
        <a:srgbClr val="EC6602"/>
      </a:accent3>
      <a:accent4>
        <a:srgbClr val="E50071"/>
      </a:accent4>
      <a:accent5>
        <a:srgbClr val="004D90"/>
      </a:accent5>
      <a:accent6>
        <a:srgbClr val="422373"/>
      </a:accent6>
      <a:hlink>
        <a:srgbClr val="004D90"/>
      </a:hlink>
      <a:folHlink>
        <a:srgbClr val="421A79"/>
      </a:folHlink>
    </a:clrScheme>
    <a:fontScheme name="CMS_Legal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Future Facing">
      <a:dk1>
        <a:sysClr val="windowText" lastClr="000000"/>
      </a:dk1>
      <a:lt1>
        <a:sysClr val="window" lastClr="FFFFFF"/>
      </a:lt1>
      <a:dk2>
        <a:srgbClr val="0D535F"/>
      </a:dk2>
      <a:lt2>
        <a:srgbClr val="E7E6E6"/>
      </a:lt2>
      <a:accent1>
        <a:srgbClr val="0D535F"/>
      </a:accent1>
      <a:accent2>
        <a:srgbClr val="FBBA00"/>
      </a:accent2>
      <a:accent3>
        <a:srgbClr val="EC6602"/>
      </a:accent3>
      <a:accent4>
        <a:srgbClr val="E50071"/>
      </a:accent4>
      <a:accent5>
        <a:srgbClr val="004D90"/>
      </a:accent5>
      <a:accent6>
        <a:srgbClr val="422373"/>
      </a:accent6>
      <a:hlink>
        <a:srgbClr val="004D90"/>
      </a:hlink>
      <a:folHlink>
        <a:srgbClr val="421A79"/>
      </a:folHlink>
    </a:clrScheme>
    <a:fontScheme name="CMS_Legal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4_Intermediary full-bleed">
  <a:themeElements>
    <a:clrScheme name="Future Facing">
      <a:dk1>
        <a:sysClr val="windowText" lastClr="000000"/>
      </a:dk1>
      <a:lt1>
        <a:sysClr val="window" lastClr="FFFFFF"/>
      </a:lt1>
      <a:dk2>
        <a:srgbClr val="0D535F"/>
      </a:dk2>
      <a:lt2>
        <a:srgbClr val="E7E6E6"/>
      </a:lt2>
      <a:accent1>
        <a:srgbClr val="0D535F"/>
      </a:accent1>
      <a:accent2>
        <a:srgbClr val="FBBA00"/>
      </a:accent2>
      <a:accent3>
        <a:srgbClr val="EC6602"/>
      </a:accent3>
      <a:accent4>
        <a:srgbClr val="E50071"/>
      </a:accent4>
      <a:accent5>
        <a:srgbClr val="004D90"/>
      </a:accent5>
      <a:accent6>
        <a:srgbClr val="422373"/>
      </a:accent6>
      <a:hlink>
        <a:srgbClr val="004D90"/>
      </a:hlink>
      <a:folHlink>
        <a:srgbClr val="421A79"/>
      </a:folHlink>
    </a:clrScheme>
    <a:fontScheme name="CMS_Legal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Budapest!3353092.1</documentid>
  <senderid>MBAC</senderid>
  <senderemail>MARTON.ANGYAL@CMS-CMNO.COM</senderemail>
  <lastmodified>2024-11-11T15:51:46.0000000+01:00</lastmodified>
  <database>Budapest</database>
</properties>
</file>

<file path=customXml/itemProps1.xml><?xml version="1.0" encoding="utf-8"?>
<ds:datastoreItem xmlns:ds="http://schemas.openxmlformats.org/officeDocument/2006/customXml" ds:itemID="{A4D32257-7ADC-4ED5-AFEA-CF650F2D29A1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3072</Words>
  <Application>Microsoft Office PowerPoint</Application>
  <PresentationFormat>Widescreen</PresentationFormat>
  <Paragraphs>382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</vt:lpstr>
      <vt:lpstr>Calibri</vt:lpstr>
      <vt:lpstr>Courier New</vt:lpstr>
      <vt:lpstr>Symbol</vt:lpstr>
      <vt:lpstr>Wingdings</vt:lpstr>
      <vt:lpstr>1_Cover full-bleed</vt:lpstr>
      <vt:lpstr>Intermediary full-bleed</vt:lpstr>
      <vt:lpstr>Master content</vt:lpstr>
      <vt:lpstr>2_Office Theme</vt:lpstr>
      <vt:lpstr>4_Intermediary full-bleed</vt:lpstr>
      <vt:lpstr>FSR:  one year of enforcement</vt:lpstr>
      <vt:lpstr>Agenda </vt:lpstr>
      <vt:lpstr>PowerPoint Presentation</vt:lpstr>
      <vt:lpstr>Objectives </vt:lpstr>
      <vt:lpstr> Milestones of the FSR </vt:lpstr>
      <vt:lpstr>“Financial contribution” and “foreign subsidy” under the FSR</vt:lpstr>
      <vt:lpstr>Commission analysis </vt:lpstr>
      <vt:lpstr>  Analysis criteria </vt:lpstr>
      <vt:lpstr>Thresholds for notification and control of foreign subsidies</vt:lpstr>
      <vt:lpstr>Foreign subsidies in concentrations - What to include in the notification?</vt:lpstr>
      <vt:lpstr>Foreign subsidies in public procurement/concession procedures - What to include in the notification?</vt:lpstr>
      <vt:lpstr>Procedure</vt:lpstr>
      <vt:lpstr>Safe harbour </vt:lpstr>
      <vt:lpstr> Outcome of the procedure </vt:lpstr>
      <vt:lpstr>Powers of the Commission</vt:lpstr>
      <vt:lpstr>PowerPoint Presentation</vt:lpstr>
      <vt:lpstr>First objectives and impressions Strong enforcement, heavy caseload – limited capacities</vt:lpstr>
      <vt:lpstr>Public procurement cases</vt:lpstr>
      <vt:lpstr>Merger cases I.</vt:lpstr>
      <vt:lpstr>Merger cases II.</vt:lpstr>
      <vt:lpstr>Ex officio cases</vt:lpstr>
      <vt:lpstr>What about third-party complaints? </vt:lpstr>
      <vt:lpstr>Experience of the first year of enforcement</vt:lpstr>
      <vt:lpstr>Looking to the future – What to expect in the next year(s)?</vt:lpstr>
      <vt:lpstr>PowerPoint Presentation</vt:lpstr>
      <vt:lpstr>Tips and tricks I. Proactive steps for potentially affected companies </vt:lpstr>
      <vt:lpstr>Tips and tricks II. Best practices for potential FSR targets / their competitors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Giovanini Ollinger, Hansi Friedrich</dc:creator>
  <cp:lastModifiedBy>Hansi Friedrich Giovanini Ollinger</cp:lastModifiedBy>
  <cp:revision>166</cp:revision>
  <dcterms:created xsi:type="dcterms:W3CDTF">2023-12-01T10:32:00Z</dcterms:created>
  <dcterms:modified xsi:type="dcterms:W3CDTF">2024-11-19T08:14:56Z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0x0101004D9C06A7CC8DA64EB6B9928DDFC31D40</vt:lpwstr>
  </property>
  <property fmtid="{D5CDD505-2E9C-101B-9397-08002B2CF9AE}" pid="3" name="_NewReviewCycle">
    <vt:lpwstr/>
  </property>
</Properties>
</file>